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441" r:id="rId2"/>
    <p:sldId id="518" r:id="rId3"/>
    <p:sldId id="520" r:id="rId4"/>
    <p:sldId id="526" r:id="rId5"/>
    <p:sldId id="525" r:id="rId6"/>
    <p:sldId id="527" r:id="rId7"/>
    <p:sldId id="530" r:id="rId8"/>
    <p:sldId id="528" r:id="rId9"/>
    <p:sldId id="535" r:id="rId10"/>
    <p:sldId id="529" r:id="rId11"/>
    <p:sldId id="531" r:id="rId12"/>
    <p:sldId id="521" r:id="rId13"/>
    <p:sldId id="522" r:id="rId14"/>
    <p:sldId id="524" r:id="rId15"/>
    <p:sldId id="534" r:id="rId16"/>
    <p:sldId id="503" r:id="rId17"/>
    <p:sldId id="500" r:id="rId18"/>
    <p:sldId id="507" r:id="rId19"/>
    <p:sldId id="542" r:id="rId20"/>
    <p:sldId id="536" r:id="rId21"/>
    <p:sldId id="537" r:id="rId22"/>
    <p:sldId id="539" r:id="rId23"/>
    <p:sldId id="540" r:id="rId24"/>
    <p:sldId id="483" r:id="rId25"/>
    <p:sldId id="508" r:id="rId26"/>
    <p:sldId id="492" r:id="rId27"/>
    <p:sldId id="543" r:id="rId28"/>
    <p:sldId id="541" r:id="rId29"/>
    <p:sldId id="545" r:id="rId30"/>
    <p:sldId id="544" r:id="rId31"/>
    <p:sldId id="546" r:id="rId32"/>
    <p:sldId id="547" r:id="rId33"/>
    <p:sldId id="548" r:id="rId34"/>
  </p:sldIdLst>
  <p:sldSz cx="9906000" cy="6858000" type="A4"/>
  <p:notesSz cx="6858000" cy="9144000"/>
  <p:defaultTextStyle>
    <a:defPPr>
      <a:defRPr lang="de-DE"/>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28">
          <p15:clr>
            <a:srgbClr val="A4A3A4"/>
          </p15:clr>
        </p15:guide>
        <p15:guide id="2" orient="horz" pos="4272">
          <p15:clr>
            <a:srgbClr val="A4A3A4"/>
          </p15:clr>
        </p15:guide>
        <p15:guide id="3" orient="horz" pos="3840">
          <p15:clr>
            <a:srgbClr val="A4A3A4"/>
          </p15:clr>
        </p15:guide>
        <p15:guide id="4" orient="horz" pos="1056">
          <p15:clr>
            <a:srgbClr val="A4A3A4"/>
          </p15:clr>
        </p15:guide>
        <p15:guide id="5" orient="horz" pos="288">
          <p15:clr>
            <a:srgbClr val="A4A3A4"/>
          </p15:clr>
        </p15:guide>
        <p15:guide id="6" orient="horz" pos="1200">
          <p15:clr>
            <a:srgbClr val="A4A3A4"/>
          </p15:clr>
        </p15:guide>
        <p15:guide id="7" pos="5980">
          <p15:clr>
            <a:srgbClr val="A4A3A4"/>
          </p15:clr>
        </p15:guide>
        <p15:guide id="8" pos="676">
          <p15:clr>
            <a:srgbClr val="A4A3A4"/>
          </p15:clr>
        </p15:guide>
        <p15:guide id="9" pos="3224">
          <p15:clr>
            <a:srgbClr val="A4A3A4"/>
          </p15:clr>
        </p15:guide>
        <p15:guide id="10" pos="343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Wolfgang Send"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66"/>
    <a:srgbClr val="008000"/>
    <a:srgbClr val="0066FF"/>
    <a:srgbClr val="FFFFFF"/>
    <a:srgbClr val="FF3300"/>
    <a:srgbClr val="33CC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24" autoAdjust="0"/>
    <p:restoredTop sz="86609" autoAdjust="0"/>
  </p:normalViewPr>
  <p:slideViewPr>
    <p:cSldViewPr>
      <p:cViewPr varScale="1">
        <p:scale>
          <a:sx n="101" d="100"/>
          <a:sy n="101" d="100"/>
        </p:scale>
        <p:origin x="2034" y="102"/>
      </p:cViewPr>
      <p:guideLst>
        <p:guide orient="horz" pos="528"/>
        <p:guide orient="horz" pos="4272"/>
        <p:guide orient="horz" pos="3840"/>
        <p:guide orient="horz" pos="1056"/>
        <p:guide orient="horz" pos="288"/>
        <p:guide orient="horz" pos="1200"/>
        <p:guide pos="5980"/>
        <p:guide pos="676"/>
        <p:guide pos="3224"/>
        <p:guide pos="343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219"/>
    </p:cViewPr>
  </p:sorterViewPr>
  <p:notesViewPr>
    <p:cSldViewPr>
      <p:cViewPr varScale="1">
        <p:scale>
          <a:sx n="76" d="100"/>
          <a:sy n="76" d="100"/>
        </p:scale>
        <p:origin x="-2172" y="-84"/>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ltLang="de-DE"/>
          </a:p>
        </p:txBody>
      </p:sp>
      <p:sp>
        <p:nvSpPr>
          <p:cNvPr id="8601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ltLang="de-DE"/>
          </a:p>
        </p:txBody>
      </p:sp>
      <p:sp>
        <p:nvSpPr>
          <p:cNvPr id="8602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ltLang="de-DE"/>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4C6984D-0EEC-4725-A684-57AC54E35FE5}" type="slidenum">
              <a:rPr lang="de-DE" altLang="de-DE"/>
              <a:pPr>
                <a:defRPr/>
              </a:pPr>
              <a:t>‹Nr.›</a:t>
            </a:fld>
            <a:endParaRPr lang="de-DE" altLang="de-DE"/>
          </a:p>
        </p:txBody>
      </p:sp>
    </p:spTree>
    <p:extLst>
      <p:ext uri="{BB962C8B-B14F-4D97-AF65-F5344CB8AC3E}">
        <p14:creationId xmlns:p14="http://schemas.microsoft.com/office/powerpoint/2010/main" val="389264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ltLang="de-DE"/>
          </a:p>
        </p:txBody>
      </p:sp>
      <p:sp>
        <p:nvSpPr>
          <p:cNvPr id="839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ltLang="de-DE"/>
          </a:p>
        </p:txBody>
      </p:sp>
      <p:sp>
        <p:nvSpPr>
          <p:cNvPr id="3076" name="Rectangle 4"/>
          <p:cNvSpPr>
            <a:spLocks noRot="1" noChangeArrowheads="1" noTextEdit="1"/>
          </p:cNvSpPr>
          <p:nvPr>
            <p:ph type="sldImg" idx="2"/>
          </p:nvPr>
        </p:nvSpPr>
        <p:spPr bwMode="auto">
          <a:xfrm>
            <a:off x="465138" y="611188"/>
            <a:ext cx="5927725" cy="4105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3973" name="Rectangle 5"/>
          <p:cNvSpPr>
            <a:spLocks noGrp="1" noChangeArrowheads="1"/>
          </p:cNvSpPr>
          <p:nvPr>
            <p:ph type="body" sz="quarter" idx="3"/>
          </p:nvPr>
        </p:nvSpPr>
        <p:spPr bwMode="auto">
          <a:xfrm>
            <a:off x="685800" y="4932363"/>
            <a:ext cx="5486400" cy="352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smtClean="0"/>
              <a:t>Textmasterformate durch Klicken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ltLang="de-DE"/>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A455D68-59AE-4EA4-B850-4AA7F79392F3}" type="slidenum">
              <a:rPr lang="de-DE" altLang="de-DE"/>
              <a:pPr>
                <a:defRPr/>
              </a:pPr>
              <a:t>‹Nr.›</a:t>
            </a:fld>
            <a:endParaRPr lang="de-DE" altLang="de-DE"/>
          </a:p>
        </p:txBody>
      </p:sp>
    </p:spTree>
    <p:extLst>
      <p:ext uri="{BB962C8B-B14F-4D97-AF65-F5344CB8AC3E}">
        <p14:creationId xmlns:p14="http://schemas.microsoft.com/office/powerpoint/2010/main" val="82552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00A10E11-2B54-4E1D-A864-2E286F530EEB}" type="slidenum">
              <a:rPr lang="de-DE" altLang="de-DE" sz="1200" smtClean="0"/>
              <a:pPr/>
              <a:t>1</a:t>
            </a:fld>
            <a:endParaRPr lang="de-DE" altLang="de-DE" sz="1200"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lnSpc>
                <a:spcPct val="150000"/>
              </a:lnSpc>
            </a:pPr>
            <a:r>
              <a:rPr lang="en-GB" altLang="de-DE" smtClean="0"/>
              <a:t>Danksagung für Vorstellung, Begrüßung Publikum - Dank an Verstalter für die Gelegenheit des Vortrags </a:t>
            </a:r>
          </a:p>
          <a:p>
            <a:pPr eaLnBrk="1" hangingPunct="1">
              <a:lnSpc>
                <a:spcPct val="150000"/>
              </a:lnSpc>
            </a:pPr>
            <a:r>
              <a:rPr lang="en-GB" altLang="de-DE" smtClean="0"/>
              <a:t>Thema große Aktualität in meiner eigenen Forschung: Schwingende Tragflächen </a:t>
            </a:r>
            <a:r>
              <a:rPr lang="de-DE" altLang="de-DE" smtClean="0"/>
              <a:t>dienen</a:t>
            </a:r>
            <a:r>
              <a:rPr lang="en-GB" altLang="de-DE" smtClean="0"/>
              <a:t> zum Fliegen, aber auch - vielleicht verwunderlich - zur Energieerzeugung</a:t>
            </a:r>
          </a:p>
          <a:p>
            <a:pPr eaLnBrk="1" hangingPunct="1">
              <a:lnSpc>
                <a:spcPct val="150000"/>
              </a:lnSpc>
            </a:pPr>
            <a:endParaRPr lang="en-GB" altLang="de-DE" smtClean="0"/>
          </a:p>
          <a:p>
            <a:pPr eaLnBrk="1" hangingPunct="1">
              <a:lnSpc>
                <a:spcPct val="150000"/>
              </a:lnSpc>
            </a:pPr>
            <a:r>
              <a:rPr lang="en-GB" altLang="de-DE" smtClean="0"/>
              <a:t>&gt;&gt; Normalfliegerdiagramm: “Landkarte” der Fluggeräte - Auf Diagramm eingehen, Achsen, Bereiche</a:t>
            </a:r>
          </a:p>
          <a:p>
            <a:pPr eaLnBrk="1" hangingPunct="1">
              <a:lnSpc>
                <a:spcPct val="150000"/>
              </a:lnSpc>
            </a:pPr>
            <a:r>
              <a:rPr lang="en-GB" altLang="de-DE" smtClean="0"/>
              <a:t>      Kenntis eines Zusammenhangs schon Mitte 19 Jh. - Rote Linie: zugehöriger Evolutionsgrad ist konstant</a:t>
            </a:r>
          </a:p>
          <a:p>
            <a:pPr eaLnBrk="1" hangingPunct="1">
              <a:lnSpc>
                <a:spcPct val="150000"/>
              </a:lnSpc>
            </a:pPr>
            <a:r>
              <a:rPr lang="en-GB" altLang="de-DE" smtClean="0"/>
              <a:t>     Geringere Grade der Evolution: Parallelverschiebung</a:t>
            </a:r>
          </a:p>
          <a:p>
            <a:pPr eaLnBrk="1" hangingPunct="1">
              <a:lnSpc>
                <a:spcPct val="150000"/>
              </a:lnSpc>
            </a:pPr>
            <a:r>
              <a:rPr lang="en-GB" altLang="de-DE" smtClean="0">
                <a:solidFill>
                  <a:srgbClr val="FF0000"/>
                </a:solidFill>
              </a:rPr>
              <a:t> !! Grünen Linienlaser einsetzen zur Demonstration </a:t>
            </a:r>
            <a:endParaRPr lang="en-GB" altLang="de-DE" smtClean="0"/>
          </a:p>
          <a:p>
            <a:pPr eaLnBrk="1" hangingPunct="1">
              <a:lnSpc>
                <a:spcPct val="150000"/>
              </a:lnSpc>
            </a:pPr>
            <a:r>
              <a:rPr lang="en-GB" altLang="de-DE" smtClean="0"/>
              <a:t>&gt;&gt; Konstruktion Leonardo 1.0: Eigentli</a:t>
            </a:r>
            <a:r>
              <a:rPr lang="de-DE" altLang="de-DE" smtClean="0"/>
              <a:t>ch k</a:t>
            </a:r>
            <a:r>
              <a:rPr lang="en-GB" altLang="de-DE" smtClean="0"/>
              <a:t>lar, dass das nicht geht</a:t>
            </a:r>
          </a:p>
          <a:p>
            <a:pPr eaLnBrk="1" hangingPunct="1">
              <a:lnSpc>
                <a:spcPct val="150000"/>
              </a:lnSpc>
            </a:pPr>
            <a:r>
              <a:rPr lang="en-GB" altLang="de-DE" smtClean="0"/>
              <a:t>     Schon Gewicht spricht für sich selbst</a:t>
            </a:r>
            <a:r>
              <a:rPr lang="de-DE" altLang="de-DE" smtClean="0"/>
              <a:t> </a:t>
            </a:r>
            <a:r>
              <a:rPr lang="en-GB" altLang="de-DE" smtClean="0"/>
              <a:t>-&gt; Hübsches Kunstwerk</a:t>
            </a:r>
          </a:p>
        </p:txBody>
      </p:sp>
    </p:spTree>
    <p:extLst>
      <p:ext uri="{BB962C8B-B14F-4D97-AF65-F5344CB8AC3E}">
        <p14:creationId xmlns:p14="http://schemas.microsoft.com/office/powerpoint/2010/main" val="191840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E40D3B55-91F4-4F97-A352-3D115E90966B}" type="slidenum">
              <a:rPr lang="de-DE" altLang="de-DE" sz="1200" smtClean="0"/>
              <a:pPr/>
              <a:t>10</a:t>
            </a:fld>
            <a:endParaRPr lang="de-DE" altLang="de-DE" sz="1200"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GB" altLang="de-DE" smtClean="0"/>
              <a:t>Signale wieder ausblenden</a:t>
            </a:r>
          </a:p>
        </p:txBody>
      </p:sp>
    </p:spTree>
    <p:extLst>
      <p:ext uri="{BB962C8B-B14F-4D97-AF65-F5344CB8AC3E}">
        <p14:creationId xmlns:p14="http://schemas.microsoft.com/office/powerpoint/2010/main" val="262279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21FDE28E-FF9A-46F2-83D0-900272F16464}" type="slidenum">
              <a:rPr lang="de-DE" altLang="de-DE" sz="1200" smtClean="0"/>
              <a:pPr/>
              <a:t>11</a:t>
            </a:fld>
            <a:endParaRPr lang="de-DE" altLang="de-DE" sz="1200"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de-DE" altLang="de-DE" smtClean="0"/>
              <a:t>Signale ausblenden, Präsentation aufrufen</a:t>
            </a:r>
            <a:endParaRPr lang="en-GB" altLang="de-DE" smtClean="0"/>
          </a:p>
          <a:p>
            <a:pPr eaLnBrk="1" hangingPunct="1"/>
            <a:r>
              <a:rPr lang="en-GB" altLang="de-DE" smtClean="0"/>
              <a:t>Mechanischer Wirkungsgrad kom</a:t>
            </a:r>
            <a:r>
              <a:rPr lang="de-DE" altLang="de-DE" smtClean="0"/>
              <a:t>mt hinzu</a:t>
            </a:r>
            <a:endParaRPr lang="en-GB" altLang="de-DE" smtClean="0"/>
          </a:p>
        </p:txBody>
      </p:sp>
    </p:spTree>
    <p:extLst>
      <p:ext uri="{BB962C8B-B14F-4D97-AF65-F5344CB8AC3E}">
        <p14:creationId xmlns:p14="http://schemas.microsoft.com/office/powerpoint/2010/main" val="101626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13C6914F-785B-48C5-BC53-0BD0894A2BB9}" type="slidenum">
              <a:rPr lang="de-DE" altLang="de-DE" sz="1200" smtClean="0"/>
              <a:pPr/>
              <a:t>12</a:t>
            </a:fld>
            <a:endParaRPr lang="de-DE" altLang="de-DE" sz="1200"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de-DE" altLang="de-DE" smtClean="0"/>
              <a:t>Kamera auf SmartBird, Skelett zeigen, Video ein!</a:t>
            </a:r>
            <a:endParaRPr lang="en-GB" altLang="de-DE" smtClean="0"/>
          </a:p>
          <a:p>
            <a:pPr eaLnBrk="1" hangingPunct="1"/>
            <a:r>
              <a:rPr lang="en-GB" altLang="de-DE" smtClean="0"/>
              <a:t>SmartBird 0.</a:t>
            </a:r>
            <a:r>
              <a:rPr lang="de-DE" altLang="de-DE" smtClean="0"/>
              <a:t>5 kg Gewicht, 0.5 m² Flügelfläche, 2m Spannweite, Leistung im Horizontalflug 15 – 20 W</a:t>
            </a:r>
            <a:endParaRPr lang="en-GB" altLang="de-DE" smtClean="0"/>
          </a:p>
        </p:txBody>
      </p:sp>
    </p:spTree>
    <p:extLst>
      <p:ext uri="{BB962C8B-B14F-4D97-AF65-F5344CB8AC3E}">
        <p14:creationId xmlns:p14="http://schemas.microsoft.com/office/powerpoint/2010/main" val="1406333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D77322ED-A8DF-4BA1-9F51-E6E866F140C6}" type="slidenum">
              <a:rPr lang="de-DE" altLang="de-DE" sz="1200" smtClean="0"/>
              <a:pPr/>
              <a:t>13</a:t>
            </a:fld>
            <a:endParaRPr lang="de-DE" altLang="de-DE" sz="1200"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GB" altLang="de-DE" smtClean="0"/>
              <a:t>Vi</a:t>
            </a:r>
            <a:r>
              <a:rPr lang="de-DE" altLang="de-DE" smtClean="0"/>
              <a:t>deo aus, Präsentation ein</a:t>
            </a:r>
            <a:endParaRPr lang="en-GB" altLang="de-DE" smtClean="0"/>
          </a:p>
        </p:txBody>
      </p:sp>
    </p:spTree>
    <p:extLst>
      <p:ext uri="{BB962C8B-B14F-4D97-AF65-F5344CB8AC3E}">
        <p14:creationId xmlns:p14="http://schemas.microsoft.com/office/powerpoint/2010/main" val="65231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FE1B71F1-3682-401E-BC76-041028B44370}" type="slidenum">
              <a:rPr lang="de-DE" altLang="de-DE" sz="1200" smtClean="0"/>
              <a:pPr/>
              <a:t>14</a:t>
            </a:fld>
            <a:endParaRPr lang="de-DE" altLang="de-DE" sz="1200"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371226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54D8F76C-134E-4351-B917-98319B7F854E}" type="slidenum">
              <a:rPr lang="de-DE" altLang="de-DE" sz="1200"/>
              <a:pPr algn="r" eaLnBrk="1" hangingPunct="1"/>
              <a:t>15</a:t>
            </a:fld>
            <a:endParaRPr lang="de-DE" altLang="de-DE" sz="120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198683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Rot="1" noChangeArrowheads="1" noTextEdit="1"/>
          </p:cNvSpPr>
          <p:nvPr>
            <p:ph type="sldImg"/>
          </p:nvPr>
        </p:nvSpPr>
        <p:spPr>
          <a:ln/>
        </p:spPr>
      </p:sp>
      <p:sp>
        <p:nvSpPr>
          <p:cNvPr id="93187" name="Rectangle 3"/>
          <p:cNvSpPr>
            <a:spLocks noChangeArrowheads="1"/>
          </p:cNvSpPr>
          <p:nvPr>
            <p:ph type="body" idx="1"/>
          </p:nvPr>
        </p:nvSpPr>
        <p:spPr>
          <a:noFill/>
        </p:spPr>
        <p:txBody>
          <a:bodyPr/>
          <a:lstStyle/>
          <a:p>
            <a:r>
              <a:rPr lang="de-DE" altLang="en-US" smtClean="0"/>
              <a:t>Zeitkontrolle: Maximal 30 Minuten bisher</a:t>
            </a:r>
          </a:p>
        </p:txBody>
      </p:sp>
    </p:spTree>
    <p:extLst>
      <p:ext uri="{BB962C8B-B14F-4D97-AF65-F5344CB8AC3E}">
        <p14:creationId xmlns:p14="http://schemas.microsoft.com/office/powerpoint/2010/main" val="1215543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Rot="1" noChangeArrowheads="1" noTextEdit="1"/>
          </p:cNvSpPr>
          <p:nvPr>
            <p:ph type="sldImg"/>
          </p:nvPr>
        </p:nvSpPr>
        <p:spPr>
          <a:ln/>
        </p:spPr>
      </p:sp>
      <p:sp>
        <p:nvSpPr>
          <p:cNvPr id="78851" name="Rectangle 3"/>
          <p:cNvSpPr>
            <a:spLocks noChangeArrowheads="1"/>
          </p:cNvSpPr>
          <p:nvPr>
            <p:ph type="body" idx="1"/>
          </p:nvPr>
        </p:nvSpPr>
        <p:spPr>
          <a:noFill/>
        </p:spPr>
        <p:txBody>
          <a:bodyPr/>
          <a:lstStyle/>
          <a:p>
            <a:r>
              <a:rPr lang="de-DE" altLang="en-US" smtClean="0"/>
              <a:t>In Kontakt zu Patrick Heuts, dem Projektleiter</a:t>
            </a:r>
          </a:p>
        </p:txBody>
      </p:sp>
    </p:spTree>
    <p:extLst>
      <p:ext uri="{BB962C8B-B14F-4D97-AF65-F5344CB8AC3E}">
        <p14:creationId xmlns:p14="http://schemas.microsoft.com/office/powerpoint/2010/main" val="2764866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967AE38D-0DA5-4267-8D1A-0B60953799D8}" type="slidenum">
              <a:rPr lang="de-DE" altLang="de-DE" sz="1200"/>
              <a:pPr algn="r" eaLnBrk="1" hangingPunct="1"/>
              <a:t>20</a:t>
            </a:fld>
            <a:endParaRPr lang="de-DE" altLang="de-DE" sz="1200"/>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210141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FEECD1DE-0259-4DE5-8156-A51270D42C86}" type="slidenum">
              <a:rPr lang="de-DE" altLang="de-DE" sz="1200"/>
              <a:pPr algn="r" eaLnBrk="1" hangingPunct="1"/>
              <a:t>21</a:t>
            </a:fld>
            <a:endParaRPr lang="de-DE" altLang="de-DE" sz="120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GB" altLang="de-DE" smtClean="0"/>
              <a:t>Anstellwi</a:t>
            </a:r>
            <a:r>
              <a:rPr lang="de-DE" altLang="de-DE" smtClean="0"/>
              <a:t>nkel auf weißer Marke!</a:t>
            </a:r>
            <a:endParaRPr lang="en-GB" altLang="de-DE" smtClean="0"/>
          </a:p>
          <a:p>
            <a:pPr eaLnBrk="1" hangingPunct="1"/>
            <a:r>
              <a:rPr lang="en-GB" altLang="de-DE" smtClean="0"/>
              <a:t>Kamera</a:t>
            </a:r>
            <a:r>
              <a:rPr lang="de-DE" altLang="de-DE" smtClean="0"/>
              <a:t>: Kleines Bild einblenden</a:t>
            </a:r>
            <a:endParaRPr lang="en-GB" altLang="de-DE" smtClean="0"/>
          </a:p>
          <a:p>
            <a:pPr eaLnBrk="1" hangingPunct="1"/>
            <a:r>
              <a:rPr lang="en-GB" altLang="de-DE" smtClean="0"/>
              <a:t>Labview: Geschwindigkeit, Waage A Kern </a:t>
            </a:r>
            <a:r>
              <a:rPr lang="de-DE" altLang="de-DE" smtClean="0"/>
              <a:t>S</a:t>
            </a:r>
            <a:r>
              <a:rPr lang="en-GB" altLang="de-DE" smtClean="0"/>
              <a:t>oftware</a:t>
            </a:r>
          </a:p>
          <a:p>
            <a:pPr eaLnBrk="1" hangingPunct="1"/>
            <a:r>
              <a:rPr lang="de-DE" altLang="de-DE" smtClean="0"/>
              <a:t>Nur Geschwindigkeit hochfahren, Flugzeustart kommentieren</a:t>
            </a:r>
            <a:endParaRPr lang="en-GB" altLang="de-DE" smtClean="0"/>
          </a:p>
          <a:p>
            <a:pPr eaLnBrk="1" hangingPunct="1"/>
            <a:endParaRPr lang="en-GB" altLang="de-DE" smtClean="0"/>
          </a:p>
        </p:txBody>
      </p:sp>
    </p:spTree>
    <p:extLst>
      <p:ext uri="{BB962C8B-B14F-4D97-AF65-F5344CB8AC3E}">
        <p14:creationId xmlns:p14="http://schemas.microsoft.com/office/powerpoint/2010/main" val="312237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DA31B957-148E-4F2A-B07B-32B714420105}" type="slidenum">
              <a:rPr lang="de-DE" altLang="de-DE" sz="1200" smtClean="0"/>
              <a:pPr/>
              <a:t>2</a:t>
            </a:fld>
            <a:endParaRPr lang="de-DE" altLang="de-DE" sz="1200"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de-DE" altLang="de-DE" smtClean="0"/>
              <a:t>Erste Arbeiten zum Auftrieb Anfang 20. Jh.</a:t>
            </a:r>
          </a:p>
          <a:p>
            <a:pPr eaLnBrk="1" hangingPunct="1"/>
            <a:r>
              <a:rPr lang="en-GB" altLang="de-DE" smtClean="0"/>
              <a:t>Theoretische Arbeiten zum Schwingenflug nach 1920</a:t>
            </a:r>
          </a:p>
        </p:txBody>
      </p:sp>
    </p:spTree>
    <p:extLst>
      <p:ext uri="{BB962C8B-B14F-4D97-AF65-F5344CB8AC3E}">
        <p14:creationId xmlns:p14="http://schemas.microsoft.com/office/powerpoint/2010/main" val="1652984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B4273741-C8E2-4877-B2C1-2CBB16EF02DA}" type="slidenum">
              <a:rPr lang="de-DE" altLang="de-DE" sz="1200"/>
              <a:pPr algn="r" eaLnBrk="1" hangingPunct="1"/>
              <a:t>22</a:t>
            </a:fld>
            <a:endParaRPr lang="de-DE" altLang="de-DE" sz="1200"/>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2626379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7D67697D-7250-4B49-A3F2-8A222E9E49BA}" type="slidenum">
              <a:rPr lang="de-DE" altLang="de-DE" sz="1200"/>
              <a:pPr algn="r" eaLnBrk="1" hangingPunct="1"/>
              <a:t>23</a:t>
            </a:fld>
            <a:endParaRPr lang="de-DE" altLang="de-DE" sz="1200"/>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GB" altLang="de-DE" smtClean="0"/>
              <a:t>Video</a:t>
            </a:r>
            <a:r>
              <a:rPr lang="de-DE" altLang="de-DE" smtClean="0"/>
              <a:t>: kleines Bild auf Sensor</a:t>
            </a:r>
          </a:p>
          <a:p>
            <a:pPr eaLnBrk="1" hangingPunct="1"/>
            <a:r>
              <a:rPr lang="de-DE" altLang="de-DE" smtClean="0"/>
              <a:t>Labview: Panel mit beiden Geschwindigkeiten</a:t>
            </a:r>
            <a:endParaRPr lang="en-GB" altLang="de-DE" smtClean="0"/>
          </a:p>
        </p:txBody>
      </p:sp>
    </p:spTree>
    <p:extLst>
      <p:ext uri="{BB962C8B-B14F-4D97-AF65-F5344CB8AC3E}">
        <p14:creationId xmlns:p14="http://schemas.microsoft.com/office/powerpoint/2010/main" val="408555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C80EE534-2E90-45D7-8110-5B1CBB74738D}" type="slidenum">
              <a:rPr lang="de-DE" altLang="de-DE" sz="1200" smtClean="0"/>
              <a:pPr/>
              <a:t>24</a:t>
            </a:fld>
            <a:endParaRPr lang="de-DE" altLang="de-DE" sz="1200"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184625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Rot="1" noChangeArrowheads="1" noTextEdit="1"/>
          </p:cNvSpPr>
          <p:nvPr>
            <p:ph type="sldImg"/>
          </p:nvPr>
        </p:nvSpPr>
        <p:spPr>
          <a:ln/>
        </p:spPr>
      </p:sp>
      <p:sp>
        <p:nvSpPr>
          <p:cNvPr id="79875" name="Rectangle 3"/>
          <p:cNvSpPr>
            <a:spLocks noChangeArrowheads="1"/>
          </p:cNvSpPr>
          <p:nvPr>
            <p:ph type="body" idx="1"/>
          </p:nvPr>
        </p:nvSpPr>
        <p:spPr>
          <a:noFill/>
        </p:spPr>
        <p:txBody>
          <a:bodyPr/>
          <a:lstStyle/>
          <a:p>
            <a:r>
              <a:rPr lang="de-DE" altLang="en-US" smtClean="0"/>
              <a:t>Motor ist auch mechanisch gefertigt worden</a:t>
            </a:r>
          </a:p>
        </p:txBody>
      </p:sp>
    </p:spTree>
    <p:extLst>
      <p:ext uri="{BB962C8B-B14F-4D97-AF65-F5344CB8AC3E}">
        <p14:creationId xmlns:p14="http://schemas.microsoft.com/office/powerpoint/2010/main" val="78563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15DDE0D3-4EF5-4CB4-B7B5-873AD87BD2A0}" type="slidenum">
              <a:rPr lang="de-DE" altLang="de-DE" sz="1200" smtClean="0"/>
              <a:pPr/>
              <a:t>26</a:t>
            </a:fld>
            <a:endParaRPr lang="de-DE" altLang="de-DE" sz="1200"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3054870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565749F4-6BEB-43AA-81F9-64B9AA645A0D}" type="slidenum">
              <a:rPr lang="de-DE" altLang="de-DE" sz="1200"/>
              <a:pPr algn="r" eaLnBrk="1" hangingPunct="1"/>
              <a:t>27</a:t>
            </a:fld>
            <a:endParaRPr lang="de-DE" altLang="de-DE" sz="120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4167221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D07F9DB5-D7B1-4B94-80A8-782FE6BAE701}" type="slidenum">
              <a:rPr lang="de-DE" altLang="de-DE" sz="1200"/>
              <a:pPr algn="r" eaLnBrk="1" hangingPunct="1"/>
              <a:t>28</a:t>
            </a:fld>
            <a:endParaRPr lang="de-DE" altLang="de-DE" sz="120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2350237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EEA84297-110B-4AED-BFE5-453FE5213A46}" type="slidenum">
              <a:rPr lang="de-DE" altLang="de-DE" sz="1200"/>
              <a:pPr algn="r" eaLnBrk="1" hangingPunct="1"/>
              <a:t>29</a:t>
            </a:fld>
            <a:endParaRPr lang="de-DE" altLang="de-DE" sz="120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406299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E8592431-CB7E-4A7E-86AE-D44660F0301F}" type="slidenum">
              <a:rPr lang="de-DE" altLang="de-DE" sz="1200"/>
              <a:pPr algn="r" eaLnBrk="1" hangingPunct="1"/>
              <a:t>30</a:t>
            </a:fld>
            <a:endParaRPr lang="de-DE" altLang="de-DE" sz="120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1118862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81949EE4-3230-44FD-AEDA-3D81E45A7C76}" type="slidenum">
              <a:rPr lang="de-DE" altLang="de-DE" sz="1200"/>
              <a:pPr algn="r" eaLnBrk="1" hangingPunct="1"/>
              <a:t>31</a:t>
            </a:fld>
            <a:endParaRPr lang="de-DE" altLang="de-DE" sz="120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3434234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38EDC8D8-3F88-4A86-8D0E-4D39905AACAD}" type="slidenum">
              <a:rPr lang="de-DE" altLang="de-DE" sz="1200" smtClean="0"/>
              <a:pPr/>
              <a:t>3</a:t>
            </a:fld>
            <a:endParaRPr lang="de-DE" altLang="de-DE" sz="1200"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de-DE" altLang="de-DE" smtClean="0"/>
              <a:t>Zu Lilienthals Zeiten hielt man Vögel für wahre Kraftpakete</a:t>
            </a:r>
          </a:p>
          <a:p>
            <a:pPr eaLnBrk="1" hangingPunct="1"/>
            <a:r>
              <a:rPr lang="de-DE" altLang="de-DE" smtClean="0"/>
              <a:t>Vorstellungen über die Leistungsfähigkeit gab es nicht</a:t>
            </a:r>
          </a:p>
        </p:txBody>
      </p:sp>
    </p:spTree>
    <p:extLst>
      <p:ext uri="{BB962C8B-B14F-4D97-AF65-F5344CB8AC3E}">
        <p14:creationId xmlns:p14="http://schemas.microsoft.com/office/powerpoint/2010/main" val="3338141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E5303952-3995-4DFD-8102-B146A04D34EF}" type="slidenum">
              <a:rPr lang="de-DE" altLang="de-DE" sz="1200"/>
              <a:pPr algn="r" eaLnBrk="1" hangingPunct="1"/>
              <a:t>32</a:t>
            </a:fld>
            <a:endParaRPr lang="de-DE" altLang="de-DE" sz="120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733485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DE422967-3660-491D-A09C-BAD77F93B28A}" type="slidenum">
              <a:rPr lang="de-DE" altLang="de-DE" sz="1200"/>
              <a:pPr algn="r" eaLnBrk="1" hangingPunct="1"/>
              <a:t>33</a:t>
            </a:fld>
            <a:endParaRPr lang="de-DE" altLang="de-DE" sz="120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GB" altLang="de-DE" smtClean="0"/>
          </a:p>
        </p:txBody>
      </p:sp>
    </p:spTree>
    <p:extLst>
      <p:ext uri="{BB962C8B-B14F-4D97-AF65-F5344CB8AC3E}">
        <p14:creationId xmlns:p14="http://schemas.microsoft.com/office/powerpoint/2010/main" val="230713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8BCB5E56-2C06-429A-B922-91D200A99B80}" type="slidenum">
              <a:rPr lang="de-DE" altLang="de-DE" sz="1200" smtClean="0"/>
              <a:pPr/>
              <a:t>4</a:t>
            </a:fld>
            <a:endParaRPr lang="de-DE" altLang="de-DE" sz="1200"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GB" altLang="de-DE" smtClean="0"/>
              <a:t>Ob je</a:t>
            </a:r>
            <a:r>
              <a:rPr lang="de-DE" altLang="de-DE" smtClean="0"/>
              <a:t>mals Flugversuche am Monte Ceceri bei Fiesole oberhalb von Florenz stattgefunden haben, ist nicht geklärt.</a:t>
            </a:r>
          </a:p>
          <a:p>
            <a:pPr eaLnBrk="1" hangingPunct="1"/>
            <a:r>
              <a:rPr lang="de-DE" altLang="de-DE" smtClean="0"/>
              <a:t>Es gibt dafür keine Belege. </a:t>
            </a:r>
            <a:endParaRPr lang="en-GB" altLang="de-DE" smtClean="0"/>
          </a:p>
        </p:txBody>
      </p:sp>
    </p:spTree>
    <p:extLst>
      <p:ext uri="{BB962C8B-B14F-4D97-AF65-F5344CB8AC3E}">
        <p14:creationId xmlns:p14="http://schemas.microsoft.com/office/powerpoint/2010/main" val="393675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8F90902F-87FB-41E3-8EC3-286B8FB85B5C}" type="slidenum">
              <a:rPr lang="de-DE" altLang="de-DE" sz="1200" smtClean="0"/>
              <a:pPr/>
              <a:t>5</a:t>
            </a:fld>
            <a:endParaRPr lang="de-DE" altLang="de-DE" sz="1200"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GB" altLang="de-DE" smtClean="0"/>
              <a:t>Flugversuche </a:t>
            </a:r>
            <a:r>
              <a:rPr lang="de-DE" altLang="de-DE" smtClean="0"/>
              <a:t>erst nach Veröffentlichung seines Buchs</a:t>
            </a:r>
          </a:p>
          <a:p>
            <a:pPr eaLnBrk="1" hangingPunct="1"/>
            <a:r>
              <a:rPr lang="de-DE" altLang="de-DE" smtClean="0"/>
              <a:t>1896 tödlich verunglückt.</a:t>
            </a:r>
            <a:endParaRPr lang="en-GB" altLang="de-DE" smtClean="0"/>
          </a:p>
        </p:txBody>
      </p:sp>
    </p:spTree>
    <p:extLst>
      <p:ext uri="{BB962C8B-B14F-4D97-AF65-F5344CB8AC3E}">
        <p14:creationId xmlns:p14="http://schemas.microsoft.com/office/powerpoint/2010/main" val="291930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A4036591-68CD-42F3-A61F-8133C7F895E7}" type="slidenum">
              <a:rPr lang="de-DE" altLang="de-DE" sz="1200" smtClean="0"/>
              <a:pPr/>
              <a:t>6</a:t>
            </a:fld>
            <a:endParaRPr lang="de-DE" altLang="de-DE" sz="1200"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GB" altLang="de-DE" smtClean="0"/>
              <a:t>Buch Ergebnis von </a:t>
            </a:r>
            <a:r>
              <a:rPr lang="de-DE" altLang="de-DE" smtClean="0"/>
              <a:t>20 Jahren sorgfältiger Beobachtung</a:t>
            </a:r>
            <a:endParaRPr lang="en-GB" altLang="de-DE" smtClean="0"/>
          </a:p>
        </p:txBody>
      </p:sp>
    </p:spTree>
    <p:extLst>
      <p:ext uri="{BB962C8B-B14F-4D97-AF65-F5344CB8AC3E}">
        <p14:creationId xmlns:p14="http://schemas.microsoft.com/office/powerpoint/2010/main" val="413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673B7486-CA77-4F6E-93D5-8605A34AF3B9}" type="slidenum">
              <a:rPr lang="de-DE" altLang="de-DE" sz="1200" smtClean="0"/>
              <a:pPr/>
              <a:t>7</a:t>
            </a:fld>
            <a:endParaRPr lang="de-DE" altLang="de-DE" sz="1200"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de-DE" altLang="de-DE" smtClean="0"/>
              <a:t>Kamera auf Antrieb richten, Großbild!</a:t>
            </a:r>
          </a:p>
          <a:p>
            <a:pPr eaLnBrk="1" hangingPunct="1"/>
            <a:r>
              <a:rPr lang="de-DE" altLang="de-DE" smtClean="0"/>
              <a:t>Umschalten auf Video</a:t>
            </a:r>
          </a:p>
          <a:p>
            <a:pPr eaLnBrk="1" hangingPunct="1"/>
            <a:r>
              <a:rPr lang="de-DE" altLang="de-DE" smtClean="0"/>
              <a:t>Nur Bewegung des Schlagens zeigen, mehr später</a:t>
            </a:r>
            <a:endParaRPr lang="en-GB" altLang="de-DE" smtClean="0"/>
          </a:p>
        </p:txBody>
      </p:sp>
    </p:spTree>
    <p:extLst>
      <p:ext uri="{BB962C8B-B14F-4D97-AF65-F5344CB8AC3E}">
        <p14:creationId xmlns:p14="http://schemas.microsoft.com/office/powerpoint/2010/main" val="3404072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fld id="{E39F3760-E14D-45C1-ACE1-60A8372A406F}" type="slidenum">
              <a:rPr lang="de-DE" altLang="de-DE" sz="1200" smtClean="0"/>
              <a:pPr/>
              <a:t>8</a:t>
            </a:fld>
            <a:endParaRPr lang="de-DE" altLang="de-DE" sz="1200"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de-DE" altLang="de-DE" smtClean="0"/>
              <a:t>Umschalten auf Präsentation</a:t>
            </a:r>
            <a:endParaRPr lang="en-GB" altLang="de-DE" smtClean="0"/>
          </a:p>
          <a:p>
            <a:pPr eaLnBrk="1" hangingPunct="1"/>
            <a:r>
              <a:rPr lang="en-GB" altLang="de-DE" smtClean="0"/>
              <a:t>Marey: Druckmanschetten entwick</a:t>
            </a:r>
            <a:r>
              <a:rPr lang="de-DE" altLang="de-DE" smtClean="0"/>
              <a:t>elt -&gt;</a:t>
            </a:r>
            <a:r>
              <a:rPr lang="en-GB" altLang="de-DE" smtClean="0"/>
              <a:t> </a:t>
            </a:r>
            <a:r>
              <a:rPr lang="de-DE" altLang="de-DE" smtClean="0"/>
              <a:t>Messung</a:t>
            </a:r>
            <a:r>
              <a:rPr lang="en-GB" altLang="de-DE" smtClean="0"/>
              <a:t> Blutdruck</a:t>
            </a:r>
          </a:p>
        </p:txBody>
      </p:sp>
    </p:spTree>
    <p:extLst>
      <p:ext uri="{BB962C8B-B14F-4D97-AF65-F5344CB8AC3E}">
        <p14:creationId xmlns:p14="http://schemas.microsoft.com/office/powerpoint/2010/main" val="73673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522AF0DA-0F3F-4036-99B1-D546E169A623}" type="slidenum">
              <a:rPr lang="de-DE" altLang="de-DE" sz="1200"/>
              <a:pPr algn="r" eaLnBrk="1" hangingPunct="1"/>
              <a:t>9</a:t>
            </a:fld>
            <a:endParaRPr lang="de-DE" altLang="de-DE" sz="120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GB" altLang="de-DE" smtClean="0"/>
              <a:t>Labview-Panel, Signale aufrufen</a:t>
            </a:r>
            <a:r>
              <a:rPr lang="de-DE" altLang="de-DE" smtClean="0"/>
              <a:t> für RL3 </a:t>
            </a:r>
            <a:endParaRPr lang="en-GB" altLang="de-DE" smtClean="0"/>
          </a:p>
          <a:p>
            <a:pPr eaLnBrk="1" hangingPunct="1"/>
            <a:r>
              <a:rPr lang="en-GB" altLang="de-DE" smtClean="0"/>
              <a:t>Rundlauf 1995 e</a:t>
            </a:r>
            <a:r>
              <a:rPr lang="de-DE" altLang="de-DE" smtClean="0"/>
              <a:t>rstmals öffentlich vorgestellt</a:t>
            </a:r>
            <a:endParaRPr lang="en-GB" altLang="de-DE" smtClean="0"/>
          </a:p>
        </p:txBody>
      </p:sp>
    </p:spTree>
    <p:extLst>
      <p:ext uri="{BB962C8B-B14F-4D97-AF65-F5344CB8AC3E}">
        <p14:creationId xmlns:p14="http://schemas.microsoft.com/office/powerpoint/2010/main" val="36758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5069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746015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88225" y="838200"/>
            <a:ext cx="2105025" cy="52578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073150" y="838200"/>
            <a:ext cx="6162675" cy="52578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7225906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9248148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76275" y="1709738"/>
            <a:ext cx="8543925"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76275" y="4589463"/>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Tree>
    <p:extLst>
      <p:ext uri="{BB962C8B-B14F-4D97-AF65-F5344CB8AC3E}">
        <p14:creationId xmlns:p14="http://schemas.microsoft.com/office/powerpoint/2010/main" val="154408470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073150" y="1905000"/>
            <a:ext cx="4133850" cy="4191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359400" y="1905000"/>
            <a:ext cx="4133850" cy="4191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8638973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82625" y="365125"/>
            <a:ext cx="8543925"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82625" y="2505075"/>
            <a:ext cx="4191000"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14913" y="2505075"/>
            <a:ext cx="421163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865531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8480896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3218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2625" y="457200"/>
            <a:ext cx="3194050"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Tree>
    <p:extLst>
      <p:ext uri="{BB962C8B-B14F-4D97-AF65-F5344CB8AC3E}">
        <p14:creationId xmlns:p14="http://schemas.microsoft.com/office/powerpoint/2010/main" val="220849421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2625" y="457200"/>
            <a:ext cx="3194050"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Tree>
    <p:extLst>
      <p:ext uri="{BB962C8B-B14F-4D97-AF65-F5344CB8AC3E}">
        <p14:creationId xmlns:p14="http://schemas.microsoft.com/office/powerpoint/2010/main" val="428803445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3150" y="838200"/>
            <a:ext cx="8420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Mastertitelformat bearbeiten</a:t>
            </a:r>
          </a:p>
        </p:txBody>
      </p:sp>
      <p:sp>
        <p:nvSpPr>
          <p:cNvPr id="1027" name="Rectangle 3"/>
          <p:cNvSpPr>
            <a:spLocks noGrp="1" noChangeArrowheads="1"/>
          </p:cNvSpPr>
          <p:nvPr>
            <p:ph type="body" idx="1"/>
          </p:nvPr>
        </p:nvSpPr>
        <p:spPr bwMode="auto">
          <a:xfrm>
            <a:off x="1073150" y="1905000"/>
            <a:ext cx="84201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2052" name="Rectangle 30"/>
          <p:cNvSpPr>
            <a:spLocks noChangeArrowheads="1"/>
          </p:cNvSpPr>
          <p:nvPr/>
        </p:nvSpPr>
        <p:spPr bwMode="auto">
          <a:xfrm>
            <a:off x="3467100" y="6477000"/>
            <a:ext cx="60261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200" rIns="0" b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defRPr/>
            </a:pPr>
            <a:fld id="{4659DE1E-09DD-4FF1-ABFC-7432278C064E}" type="slidenum">
              <a:rPr lang="de-DE" altLang="de-DE" sz="800" smtClean="0">
                <a:solidFill>
                  <a:schemeClr val="bg1"/>
                </a:solidFill>
              </a:rPr>
              <a:pPr algn="r" eaLnBrk="1" hangingPunct="1">
                <a:defRPr/>
              </a:pPr>
              <a:t>‹Nr.›</a:t>
            </a:fld>
            <a:r>
              <a:rPr lang="de-DE" altLang="de-DE" sz="800" smtClean="0">
                <a:solidFill>
                  <a:schemeClr val="bg1"/>
                </a:solidFill>
              </a:rPr>
              <a:t> (26)</a:t>
            </a:r>
          </a:p>
        </p:txBody>
      </p:sp>
      <p:pic>
        <p:nvPicPr>
          <p:cNvPr id="1029" name="Picture 37" descr="AAAT_Hintergr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39"/>
          <p:cNvSpPr txBox="1">
            <a:spLocks noChangeArrowheads="1"/>
          </p:cNvSpPr>
          <p:nvPr userDrawn="1"/>
        </p:nvSpPr>
        <p:spPr bwMode="auto">
          <a:xfrm>
            <a:off x="152400" y="6477000"/>
            <a:ext cx="7231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000" b="1">
                <a:solidFill>
                  <a:schemeClr val="bg2"/>
                </a:solidFill>
              </a:rPr>
              <a:t>W. Send, Leonardo 2.0: Zur Evolution des Fliegens</a:t>
            </a:r>
            <a:r>
              <a:rPr lang="en-US" altLang="de-DE" sz="1000" b="1">
                <a:solidFill>
                  <a:schemeClr val="bg2"/>
                </a:solidFill>
              </a:rPr>
              <a:t> - </a:t>
            </a:r>
            <a:r>
              <a:rPr lang="de-DE" altLang="de-DE" sz="1000" b="1">
                <a:solidFill>
                  <a:schemeClr val="bg2"/>
                </a:solidFill>
              </a:rPr>
              <a:t>Seite </a:t>
            </a:r>
            <a:fld id="{D386C0BD-73BF-4E2B-AE80-D38C1E76B8A1}" type="slidenum">
              <a:rPr lang="en-GB" altLang="de-DE" sz="1000" b="1">
                <a:solidFill>
                  <a:schemeClr val="bg2"/>
                </a:solidFill>
              </a:rPr>
              <a:pPr/>
              <a:t>‹Nr.›</a:t>
            </a:fld>
            <a:r>
              <a:rPr lang="en-GB" altLang="de-DE" sz="1000" b="1">
                <a:solidFill>
                  <a:schemeClr val="bg2"/>
                </a:solidFill>
              </a:rPr>
              <a:t>  (</a:t>
            </a:r>
            <a:r>
              <a:rPr lang="de-DE" altLang="de-DE" sz="1000" b="1">
                <a:solidFill>
                  <a:schemeClr val="bg2"/>
                </a:solidFill>
              </a:rPr>
              <a:t>28</a:t>
            </a:r>
            <a:r>
              <a:rPr lang="en-GB" altLang="de-DE" sz="1000" b="1">
                <a:solidFill>
                  <a:schemeClr val="bg2"/>
                </a:solidFill>
              </a:rPr>
              <a:t>)</a:t>
            </a:r>
          </a:p>
          <a:p>
            <a:r>
              <a:rPr lang="de-DE" altLang="de-DE" sz="1000" b="1">
                <a:solidFill>
                  <a:schemeClr val="bg2"/>
                </a:solidFill>
              </a:rPr>
              <a:t>  </a:t>
            </a:r>
          </a:p>
        </p:txBody>
      </p:sp>
      <p:pic>
        <p:nvPicPr>
          <p:cNvPr id="1031" name="Picture 41" descr="aniprop-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58150" y="6219825"/>
            <a:ext cx="17605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txStyles>
    <p:titleStyle>
      <a:lvl1pPr algn="l" rtl="0" eaLnBrk="0" fontAlgn="base" hangingPunct="0">
        <a:lnSpc>
          <a:spcPts val="2900"/>
        </a:lnSpc>
        <a:spcBef>
          <a:spcPct val="0"/>
        </a:spcBef>
        <a:spcAft>
          <a:spcPct val="0"/>
        </a:spcAft>
        <a:defRPr sz="2400" b="1" kern="1200">
          <a:solidFill>
            <a:srgbClr val="454545"/>
          </a:solidFill>
          <a:latin typeface="+mj-lt"/>
          <a:ea typeface="+mj-ea"/>
          <a:cs typeface="+mj-cs"/>
        </a:defRPr>
      </a:lvl1pPr>
      <a:lvl2pPr algn="l" rtl="0" eaLnBrk="0" fontAlgn="base" hangingPunct="0">
        <a:lnSpc>
          <a:spcPts val="2900"/>
        </a:lnSpc>
        <a:spcBef>
          <a:spcPct val="0"/>
        </a:spcBef>
        <a:spcAft>
          <a:spcPct val="0"/>
        </a:spcAft>
        <a:defRPr sz="2400" b="1">
          <a:solidFill>
            <a:srgbClr val="454545"/>
          </a:solidFill>
          <a:latin typeface="Arial" panose="020B0604020202020204" pitchFamily="34" charset="0"/>
        </a:defRPr>
      </a:lvl2pPr>
      <a:lvl3pPr algn="l" rtl="0" eaLnBrk="0" fontAlgn="base" hangingPunct="0">
        <a:lnSpc>
          <a:spcPts val="2900"/>
        </a:lnSpc>
        <a:spcBef>
          <a:spcPct val="0"/>
        </a:spcBef>
        <a:spcAft>
          <a:spcPct val="0"/>
        </a:spcAft>
        <a:defRPr sz="2400" b="1">
          <a:solidFill>
            <a:srgbClr val="454545"/>
          </a:solidFill>
          <a:latin typeface="Arial" panose="020B0604020202020204" pitchFamily="34" charset="0"/>
        </a:defRPr>
      </a:lvl3pPr>
      <a:lvl4pPr algn="l" rtl="0" eaLnBrk="0" fontAlgn="base" hangingPunct="0">
        <a:lnSpc>
          <a:spcPts val="2900"/>
        </a:lnSpc>
        <a:spcBef>
          <a:spcPct val="0"/>
        </a:spcBef>
        <a:spcAft>
          <a:spcPct val="0"/>
        </a:spcAft>
        <a:defRPr sz="2400" b="1">
          <a:solidFill>
            <a:srgbClr val="454545"/>
          </a:solidFill>
          <a:latin typeface="Arial" panose="020B0604020202020204" pitchFamily="34" charset="0"/>
        </a:defRPr>
      </a:lvl4pPr>
      <a:lvl5pPr algn="l" rtl="0" eaLnBrk="0" fontAlgn="base" hangingPunct="0">
        <a:lnSpc>
          <a:spcPts val="2900"/>
        </a:lnSpc>
        <a:spcBef>
          <a:spcPct val="0"/>
        </a:spcBef>
        <a:spcAft>
          <a:spcPct val="0"/>
        </a:spcAft>
        <a:defRPr sz="2400" b="1">
          <a:solidFill>
            <a:srgbClr val="454545"/>
          </a:solidFill>
          <a:latin typeface="Arial" panose="020B0604020202020204" pitchFamily="34" charset="0"/>
        </a:defRPr>
      </a:lvl5pPr>
      <a:lvl6pPr marL="457200" algn="l" rtl="0" fontAlgn="base">
        <a:lnSpc>
          <a:spcPts val="2900"/>
        </a:lnSpc>
        <a:spcBef>
          <a:spcPct val="0"/>
        </a:spcBef>
        <a:spcAft>
          <a:spcPct val="0"/>
        </a:spcAft>
        <a:defRPr sz="2400" b="1">
          <a:solidFill>
            <a:srgbClr val="454545"/>
          </a:solidFill>
          <a:latin typeface="Arial" panose="020B0604020202020204" pitchFamily="34" charset="0"/>
        </a:defRPr>
      </a:lvl6pPr>
      <a:lvl7pPr marL="914400" algn="l" rtl="0" fontAlgn="base">
        <a:lnSpc>
          <a:spcPts val="2900"/>
        </a:lnSpc>
        <a:spcBef>
          <a:spcPct val="0"/>
        </a:spcBef>
        <a:spcAft>
          <a:spcPct val="0"/>
        </a:spcAft>
        <a:defRPr sz="2400" b="1">
          <a:solidFill>
            <a:srgbClr val="454545"/>
          </a:solidFill>
          <a:latin typeface="Arial" panose="020B0604020202020204" pitchFamily="34" charset="0"/>
        </a:defRPr>
      </a:lvl7pPr>
      <a:lvl8pPr marL="1371600" algn="l" rtl="0" fontAlgn="base">
        <a:lnSpc>
          <a:spcPts val="2900"/>
        </a:lnSpc>
        <a:spcBef>
          <a:spcPct val="0"/>
        </a:spcBef>
        <a:spcAft>
          <a:spcPct val="0"/>
        </a:spcAft>
        <a:defRPr sz="2400" b="1">
          <a:solidFill>
            <a:srgbClr val="454545"/>
          </a:solidFill>
          <a:latin typeface="Arial" panose="020B0604020202020204" pitchFamily="34" charset="0"/>
        </a:defRPr>
      </a:lvl8pPr>
      <a:lvl9pPr marL="1828800" algn="l" rtl="0" fontAlgn="base">
        <a:lnSpc>
          <a:spcPts val="2900"/>
        </a:lnSpc>
        <a:spcBef>
          <a:spcPct val="0"/>
        </a:spcBef>
        <a:spcAft>
          <a:spcPct val="0"/>
        </a:spcAft>
        <a:defRPr sz="2400" b="1">
          <a:solidFill>
            <a:srgbClr val="454545"/>
          </a:solidFill>
          <a:latin typeface="Arial" panose="020B0604020202020204" pitchFamily="34" charset="0"/>
        </a:defRPr>
      </a:lvl9pPr>
    </p:titleStyle>
    <p:bodyStyle>
      <a:lvl1pPr marL="381000" indent="-381000" algn="l" rtl="0" eaLnBrk="0" fontAlgn="base" hangingPunct="0">
        <a:spcBef>
          <a:spcPct val="25000"/>
        </a:spcBef>
        <a:spcAft>
          <a:spcPct val="0"/>
        </a:spcAft>
        <a:buSzPct val="90000"/>
        <a:buBlip>
          <a:blip r:embed="rId15"/>
        </a:buBlip>
        <a:defRPr kern="1200">
          <a:solidFill>
            <a:schemeClr val="tx1"/>
          </a:solidFill>
          <a:latin typeface="+mn-lt"/>
          <a:ea typeface="+mn-ea"/>
          <a:cs typeface="+mn-cs"/>
        </a:defRPr>
      </a:lvl1pPr>
      <a:lvl2pPr marL="950913" indent="-379413" algn="l" rtl="0" eaLnBrk="0" fontAlgn="base" hangingPunct="0">
        <a:spcBef>
          <a:spcPct val="25000"/>
        </a:spcBef>
        <a:spcAft>
          <a:spcPct val="0"/>
        </a:spcAft>
        <a:buSzPct val="90000"/>
        <a:buBlip>
          <a:blip r:embed="rId15"/>
        </a:buBlip>
        <a:defRPr kern="1200">
          <a:solidFill>
            <a:schemeClr val="tx1"/>
          </a:solidFill>
          <a:latin typeface="+mn-lt"/>
          <a:ea typeface="+mn-ea"/>
          <a:cs typeface="+mn-cs"/>
        </a:defRPr>
      </a:lvl2pPr>
      <a:lvl3pPr marL="1520825" indent="-379413" algn="l" rtl="0" eaLnBrk="0" fontAlgn="base" hangingPunct="0">
        <a:spcBef>
          <a:spcPct val="25000"/>
        </a:spcBef>
        <a:spcAft>
          <a:spcPct val="0"/>
        </a:spcAft>
        <a:buSzPct val="90000"/>
        <a:buBlip>
          <a:blip r:embed="rId15"/>
        </a:buBlip>
        <a:defRPr kern="1200">
          <a:solidFill>
            <a:schemeClr val="tx1"/>
          </a:solidFill>
          <a:latin typeface="+mn-lt"/>
          <a:ea typeface="+mn-ea"/>
          <a:cs typeface="+mn-cs"/>
        </a:defRPr>
      </a:lvl3pPr>
      <a:lvl4pPr marL="2092325" indent="-381000" algn="l" rtl="0" eaLnBrk="0" fontAlgn="base" hangingPunct="0">
        <a:spcBef>
          <a:spcPct val="25000"/>
        </a:spcBef>
        <a:spcAft>
          <a:spcPct val="0"/>
        </a:spcAft>
        <a:buSzPct val="90000"/>
        <a:buBlip>
          <a:blip r:embed="rId15"/>
        </a:buBlip>
        <a:defRPr kern="1200">
          <a:solidFill>
            <a:schemeClr val="tx1"/>
          </a:solidFill>
          <a:latin typeface="+mn-lt"/>
          <a:ea typeface="+mn-ea"/>
          <a:cs typeface="+mn-cs"/>
        </a:defRPr>
      </a:lvl4pPr>
      <a:lvl5pPr marL="2663825" indent="-381000" algn="l" rtl="0" eaLnBrk="0" fontAlgn="base" hangingPunct="0">
        <a:spcBef>
          <a:spcPct val="25000"/>
        </a:spcBef>
        <a:spcAft>
          <a:spcPct val="0"/>
        </a:spcAft>
        <a:buSzPct val="90000"/>
        <a:buBlip>
          <a:blip r:embed="rId15"/>
        </a:buBlip>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play_vlc.bat%20Filme/Festo_Air_ray_model.flv" TargetMode="External"/><Relationship Id="rId7" Type="http://schemas.openxmlformats.org/officeDocument/2006/relationships/hyperlink" Target="play_vlc.bat%20Filme/Aniprop_Wings_03.mov"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play_vlc.bat%20filme/Festo_Air_Ray_Bionic_Flying_Machine.mp4"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wmf"/></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hyperlink" Target="http://www.wired.com/wiredscience/2012/03/birdman-admits-hoax/" TargetMode="External"/><Relationship Id="rId4" Type="http://schemas.openxmlformats.org/officeDocument/2006/relationships/hyperlink" Target="http://www.wired.com/wiredscience/author/davemosherdandanielahernandez/" TargetMode="External"/><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9.wmf"/><Relationship Id="rId4" Type="http://schemas.openxmlformats.org/officeDocument/2006/relationships/image" Target="../media/image58.wmf"/></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9388" y="0"/>
            <a:ext cx="3783012" cy="431800"/>
          </a:xfrm>
          <a:noFill/>
        </p:spPr>
        <p:txBody>
          <a:bodyPr/>
          <a:lstStyle/>
          <a:p>
            <a:pPr eaLnBrk="1" hangingPunct="1"/>
            <a:r>
              <a:rPr lang="de-DE" altLang="de-DE" sz="1600" b="0" smtClean="0">
                <a:solidFill>
                  <a:schemeClr val="bg1"/>
                </a:solidFill>
              </a:rPr>
              <a:t>.</a:t>
            </a:r>
            <a:r>
              <a:rPr lang="en-GB" altLang="de-DE" sz="1600" b="0" smtClean="0">
                <a:solidFill>
                  <a:schemeClr val="bg1"/>
                </a:solidFill>
              </a:rPr>
              <a:t>  </a:t>
            </a:r>
            <a:endParaRPr lang="en-GB" altLang="de-DE" sz="1600" b="0" i="1" smtClean="0">
              <a:solidFill>
                <a:srgbClr val="FFFFCC"/>
              </a:solidFill>
            </a:endParaRPr>
          </a:p>
        </p:txBody>
      </p:sp>
      <p:sp>
        <p:nvSpPr>
          <p:cNvPr id="5123" name="Rectangle 4"/>
          <p:cNvSpPr>
            <a:spLocks noChangeArrowheads="1"/>
          </p:cNvSpPr>
          <p:nvPr/>
        </p:nvSpPr>
        <p:spPr bwMode="auto">
          <a:xfrm>
            <a:off x="812800" y="368300"/>
            <a:ext cx="83708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lnSpc>
                <a:spcPct val="130000"/>
              </a:lnSpc>
            </a:pPr>
            <a:r>
              <a:rPr lang="de-DE" altLang="de-DE" sz="2800" b="1">
                <a:solidFill>
                  <a:srgbClr val="000066"/>
                </a:solidFill>
                <a:cs typeface="Arial" panose="020B0604020202020204" pitchFamily="34" charset="0"/>
              </a:rPr>
              <a:t>Leonardo 2.0: Zur Evolution des Fliegens</a:t>
            </a:r>
            <a:endParaRPr lang="de-DE" altLang="de-DE" sz="2800" b="1">
              <a:solidFill>
                <a:srgbClr val="333333"/>
              </a:solidFill>
              <a:cs typeface="Arial" panose="020B0604020202020204" pitchFamily="34" charset="0"/>
            </a:endParaRPr>
          </a:p>
        </p:txBody>
      </p:sp>
      <p:sp>
        <p:nvSpPr>
          <p:cNvPr id="5124" name="Text Box 6"/>
          <p:cNvSpPr txBox="1">
            <a:spLocks noChangeArrowheads="1"/>
          </p:cNvSpPr>
          <p:nvPr/>
        </p:nvSpPr>
        <p:spPr bwMode="auto">
          <a:xfrm>
            <a:off x="542925" y="1089025"/>
            <a:ext cx="859631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lnSpc>
                <a:spcPct val="130000"/>
              </a:lnSpc>
            </a:pPr>
            <a:r>
              <a:rPr lang="de-DE" altLang="de-DE" sz="1600" b="1">
                <a:solidFill>
                  <a:srgbClr val="000066"/>
                </a:solidFill>
              </a:rPr>
              <a:t>Dr. rer.nat. Wolfgang Send - </a:t>
            </a:r>
            <a:r>
              <a:rPr lang="de-DE" altLang="de-DE" sz="1600" b="1">
                <a:solidFill>
                  <a:srgbClr val="000066"/>
                </a:solidFill>
                <a:cs typeface="Arial" panose="020B0604020202020204" pitchFamily="34" charset="0"/>
              </a:rPr>
              <a:t>ANIPROP GbR, Göttingen</a:t>
            </a:r>
          </a:p>
          <a:p>
            <a:pPr algn="ctr" eaLnBrk="1" hangingPunct="1">
              <a:lnSpc>
                <a:spcPct val="130000"/>
              </a:lnSpc>
            </a:pPr>
            <a:r>
              <a:rPr lang="de-DE" altLang="de-DE" sz="1200" b="1">
                <a:solidFill>
                  <a:srgbClr val="000066"/>
                </a:solidFill>
                <a:cs typeface="Arial" panose="020B0604020202020204" pitchFamily="34" charset="0"/>
              </a:rPr>
              <a:t>„Vorbild Natur“ - Experimentalvortrag am 15. September 2014 in Mainz</a:t>
            </a:r>
          </a:p>
          <a:p>
            <a:pPr algn="ctr" eaLnBrk="1" hangingPunct="1">
              <a:lnSpc>
                <a:spcPct val="130000"/>
              </a:lnSpc>
            </a:pPr>
            <a:r>
              <a:rPr lang="de-DE" altLang="de-DE" sz="1200" b="1">
                <a:solidFill>
                  <a:srgbClr val="000066"/>
                </a:solidFill>
                <a:cs typeface="Arial" panose="020B0604020202020204" pitchFamily="34" charset="0"/>
              </a:rPr>
              <a:t>anlässlich der 128. Versammlung der Gesellschaft Deutscher Naturforscher und Ärzte e.V. (GDNÄ)</a:t>
            </a:r>
          </a:p>
        </p:txBody>
      </p:sp>
      <p:pic>
        <p:nvPicPr>
          <p:cNvPr id="5125"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2168525"/>
            <a:ext cx="4067175"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Text Box 29"/>
          <p:cNvSpPr txBox="1">
            <a:spLocks noChangeArrowheads="1"/>
          </p:cNvSpPr>
          <p:nvPr/>
        </p:nvSpPr>
        <p:spPr bwMode="auto">
          <a:xfrm>
            <a:off x="587375" y="5273675"/>
            <a:ext cx="4275138"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200" b="1">
                <a:solidFill>
                  <a:srgbClr val="000066"/>
                </a:solidFill>
              </a:rPr>
              <a:t>Ausstellung </a:t>
            </a:r>
            <a:r>
              <a:rPr lang="de-DE" altLang="de-DE" sz="1200" b="1" i="1">
                <a:solidFill>
                  <a:srgbClr val="000066"/>
                </a:solidFill>
              </a:rPr>
              <a:t>Léonard de Vinci, projets, dessins, machines, exposition</a:t>
            </a:r>
            <a:r>
              <a:rPr lang="de-DE" altLang="de-DE" sz="1200">
                <a:solidFill>
                  <a:srgbClr val="000066"/>
                </a:solidFill>
              </a:rPr>
              <a:t> - 23. Oktober 2012 bis 18. </a:t>
            </a:r>
            <a:r>
              <a:rPr lang="fr-FR" altLang="de-DE" sz="1200">
                <a:solidFill>
                  <a:srgbClr val="000066"/>
                </a:solidFill>
              </a:rPr>
              <a:t>August 2013 in der </a:t>
            </a:r>
            <a:r>
              <a:rPr lang="fr-FR" altLang="de-DE" sz="1200" i="1">
                <a:solidFill>
                  <a:srgbClr val="000066"/>
                </a:solidFill>
              </a:rPr>
              <a:t>Cité des sciences et de l'industrie</a:t>
            </a:r>
            <a:r>
              <a:rPr lang="fr-FR" altLang="de-DE" sz="1200">
                <a:solidFill>
                  <a:srgbClr val="000066"/>
                </a:solidFill>
              </a:rPr>
              <a:t>, La Villette, Paris. </a:t>
            </a:r>
          </a:p>
          <a:p>
            <a:pPr eaLnBrk="1" hangingPunct="1">
              <a:lnSpc>
                <a:spcPct val="130000"/>
              </a:lnSpc>
            </a:pPr>
            <a:r>
              <a:rPr lang="fr-FR" altLang="de-DE" sz="1000">
                <a:solidFill>
                  <a:srgbClr val="5F5F5F"/>
                </a:solidFill>
              </a:rPr>
              <a:t>Foto: Cindy Manivet,Nice.</a:t>
            </a:r>
            <a:endParaRPr lang="de-DE" altLang="de-DE" sz="1000">
              <a:solidFill>
                <a:srgbClr val="5F5F5F"/>
              </a:solidFill>
            </a:endParaRPr>
          </a:p>
        </p:txBody>
      </p:sp>
      <p:pic>
        <p:nvPicPr>
          <p:cNvPr id="5127" name="Picture 30" descr="ICAS06_SPEZ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550" y="2168525"/>
            <a:ext cx="4498975" cy="306070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8" name="Text Box 31"/>
          <p:cNvSpPr txBox="1">
            <a:spLocks noChangeArrowheads="1"/>
          </p:cNvSpPr>
          <p:nvPr/>
        </p:nvSpPr>
        <p:spPr bwMode="auto">
          <a:xfrm>
            <a:off x="992188" y="2303463"/>
            <a:ext cx="165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600" b="1">
                <a:solidFill>
                  <a:schemeClr val="bg1"/>
                </a:solidFill>
              </a:rPr>
              <a:t>„Leonardo 1.0“</a:t>
            </a:r>
          </a:p>
        </p:txBody>
      </p:sp>
      <p:sp>
        <p:nvSpPr>
          <p:cNvPr id="5129" name="Text Box 32"/>
          <p:cNvSpPr txBox="1">
            <a:spLocks noChangeArrowheads="1"/>
          </p:cNvSpPr>
          <p:nvPr/>
        </p:nvSpPr>
        <p:spPr bwMode="auto">
          <a:xfrm>
            <a:off x="5402263" y="2303463"/>
            <a:ext cx="1662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600" b="1">
                <a:solidFill>
                  <a:schemeClr val="bg1"/>
                </a:solidFill>
              </a:rPr>
              <a:t>Evolutionsgrad</a:t>
            </a:r>
          </a:p>
        </p:txBody>
      </p:sp>
      <p:sp>
        <p:nvSpPr>
          <p:cNvPr id="5130" name="Line 33"/>
          <p:cNvSpPr>
            <a:spLocks noChangeShapeType="1"/>
          </p:cNvSpPr>
          <p:nvPr/>
        </p:nvSpPr>
        <p:spPr bwMode="auto">
          <a:xfrm>
            <a:off x="5222875" y="2484438"/>
            <a:ext cx="22542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1" name="Text Box 34"/>
          <p:cNvSpPr txBox="1">
            <a:spLocks noChangeArrowheads="1"/>
          </p:cNvSpPr>
          <p:nvPr/>
        </p:nvSpPr>
        <p:spPr bwMode="auto">
          <a:xfrm>
            <a:off x="4908550" y="5273675"/>
            <a:ext cx="46355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200" b="1">
                <a:solidFill>
                  <a:srgbClr val="000066"/>
                </a:solidFill>
              </a:rPr>
              <a:t>Normalfliegerdiagramm.</a:t>
            </a:r>
            <a:r>
              <a:rPr lang="de-DE" altLang="de-DE" sz="1200" b="1">
                <a:solidFill>
                  <a:srgbClr val="FF0066"/>
                </a:solidFill>
              </a:rPr>
              <a:t> Flächenbelastung</a:t>
            </a:r>
            <a:r>
              <a:rPr lang="de-DE" altLang="de-DE" sz="1200">
                <a:solidFill>
                  <a:srgbClr val="000066"/>
                </a:solidFill>
              </a:rPr>
              <a:t> </a:t>
            </a:r>
            <a:r>
              <a:rPr lang="de-DE" altLang="de-DE" sz="1200" i="1">
                <a:solidFill>
                  <a:srgbClr val="000066"/>
                </a:solidFill>
              </a:rPr>
              <a:t>Wing Loading</a:t>
            </a:r>
            <a:r>
              <a:rPr lang="de-DE" altLang="de-DE" sz="1200">
                <a:solidFill>
                  <a:srgbClr val="000066"/>
                </a:solidFill>
              </a:rPr>
              <a:t> aufgetragen </a:t>
            </a:r>
            <a:r>
              <a:rPr lang="de-DE" altLang="de-DE" sz="1200" b="1">
                <a:solidFill>
                  <a:srgbClr val="FF0066"/>
                </a:solidFill>
              </a:rPr>
              <a:t>über </a:t>
            </a:r>
            <a:r>
              <a:rPr lang="de-DE" altLang="de-DE" sz="1200">
                <a:solidFill>
                  <a:srgbClr val="000066"/>
                </a:solidFill>
              </a:rPr>
              <a:t>dem </a:t>
            </a:r>
            <a:r>
              <a:rPr lang="de-DE" altLang="de-DE" sz="1200" b="1">
                <a:solidFill>
                  <a:srgbClr val="FF0066"/>
                </a:solidFill>
              </a:rPr>
              <a:t>Gewicht</a:t>
            </a:r>
            <a:r>
              <a:rPr lang="de-DE" altLang="de-DE" sz="1200">
                <a:solidFill>
                  <a:srgbClr val="000066"/>
                </a:solidFill>
              </a:rPr>
              <a:t> </a:t>
            </a:r>
            <a:r>
              <a:rPr lang="de-DE" altLang="de-DE" sz="1200" i="1">
                <a:solidFill>
                  <a:srgbClr val="000066"/>
                </a:solidFill>
              </a:rPr>
              <a:t>Weight</a:t>
            </a:r>
            <a:r>
              <a:rPr lang="de-DE" altLang="de-DE" sz="1200">
                <a:solidFill>
                  <a:srgbClr val="000066"/>
                </a:solidFill>
              </a:rPr>
              <a:t> in Zehnerpotenzen. Kleine Vögel und große Flugzeuge verbindet eine </a:t>
            </a:r>
            <a:r>
              <a:rPr lang="de-DE" altLang="de-DE" sz="1200" b="1">
                <a:solidFill>
                  <a:srgbClr val="FF0066"/>
                </a:solidFill>
              </a:rPr>
              <a:t>rote Linie</a:t>
            </a:r>
            <a:r>
              <a:rPr lang="de-DE" altLang="de-DE" sz="1200">
                <a:solidFill>
                  <a:srgbClr val="000066"/>
                </a:solidFill>
              </a:rPr>
              <a:t>. Flieger in der Nähe dieser Linie sollen als </a:t>
            </a:r>
            <a:r>
              <a:rPr lang="de-DE" altLang="de-DE" sz="1200" b="1">
                <a:solidFill>
                  <a:srgbClr val="FF0066"/>
                </a:solidFill>
              </a:rPr>
              <a:t>voll entwickelt</a:t>
            </a:r>
            <a:r>
              <a:rPr lang="de-DE" altLang="de-DE" sz="1200">
                <a:solidFill>
                  <a:srgbClr val="000066"/>
                </a:solidFill>
              </a:rPr>
              <a:t> gelten.</a:t>
            </a:r>
          </a:p>
          <a:p>
            <a:pPr eaLnBrk="1" hangingPunct="1">
              <a:lnSpc>
                <a:spcPct val="130000"/>
              </a:lnSpc>
            </a:pPr>
            <a:r>
              <a:rPr lang="de-DE" altLang="de-DE" sz="1000">
                <a:solidFill>
                  <a:srgbClr val="5F5F5F"/>
                </a:solidFill>
              </a:rPr>
              <a:t>W. Send, Der Traum vom Fliegen, Naturwiss. Rundschau 2/2003, 65-73</a:t>
            </a:r>
          </a:p>
        </p:txBody>
      </p:sp>
      <p:sp>
        <p:nvSpPr>
          <p:cNvPr id="5132" name="Line 38"/>
          <p:cNvSpPr>
            <a:spLocks noChangeShapeType="1"/>
          </p:cNvSpPr>
          <p:nvPr/>
        </p:nvSpPr>
        <p:spPr bwMode="auto">
          <a:xfrm>
            <a:off x="3603625" y="2484438"/>
            <a:ext cx="45085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3" name="Text Box 39"/>
          <p:cNvSpPr txBox="1">
            <a:spLocks noChangeArrowheads="1"/>
          </p:cNvSpPr>
          <p:nvPr/>
        </p:nvSpPr>
        <p:spPr bwMode="auto">
          <a:xfrm>
            <a:off x="4097338" y="2303463"/>
            <a:ext cx="30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600" b="1">
                <a:solidFill>
                  <a:schemeClr val="bg1"/>
                </a:solidFill>
              </a:rPr>
              <a:t>?</a:t>
            </a:r>
          </a:p>
        </p:txBody>
      </p:sp>
      <p:grpSp>
        <p:nvGrpSpPr>
          <p:cNvPr id="6167" name="Group 23"/>
          <p:cNvGrpSpPr>
            <a:grpSpLocks/>
          </p:cNvGrpSpPr>
          <p:nvPr/>
        </p:nvGrpSpPr>
        <p:grpSpPr bwMode="auto">
          <a:xfrm>
            <a:off x="5492750" y="3024188"/>
            <a:ext cx="3375025" cy="1844675"/>
            <a:chOff x="3460" y="1905"/>
            <a:chExt cx="2126" cy="1162"/>
          </a:xfrm>
        </p:grpSpPr>
        <p:sp>
          <p:nvSpPr>
            <p:cNvPr id="5135" name="Line 18"/>
            <p:cNvSpPr>
              <a:spLocks noChangeShapeType="1"/>
            </p:cNvSpPr>
            <p:nvPr/>
          </p:nvSpPr>
          <p:spPr bwMode="auto">
            <a:xfrm flipV="1">
              <a:off x="3970" y="1905"/>
              <a:ext cx="1502" cy="93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6" name="Line 19"/>
            <p:cNvSpPr>
              <a:spLocks noChangeShapeType="1"/>
            </p:cNvSpPr>
            <p:nvPr/>
          </p:nvSpPr>
          <p:spPr bwMode="auto">
            <a:xfrm flipV="1">
              <a:off x="4084" y="2132"/>
              <a:ext cx="1502" cy="93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7" name="Line 21"/>
            <p:cNvSpPr>
              <a:spLocks noChangeShapeType="1"/>
            </p:cNvSpPr>
            <p:nvPr/>
          </p:nvSpPr>
          <p:spPr bwMode="auto">
            <a:xfrm flipH="1" flipV="1">
              <a:off x="3970" y="2670"/>
              <a:ext cx="256" cy="340"/>
            </a:xfrm>
            <a:prstGeom prst="line">
              <a:avLst/>
            </a:prstGeom>
            <a:noFill/>
            <a:ln w="508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8" name="Text Box 22"/>
            <p:cNvSpPr txBox="1">
              <a:spLocks noChangeArrowheads="1"/>
            </p:cNvSpPr>
            <p:nvPr/>
          </p:nvSpPr>
          <p:spPr bwMode="auto">
            <a:xfrm>
              <a:off x="3460" y="2812"/>
              <a:ext cx="6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bg1"/>
                  </a:solidFill>
                </a:rPr>
                <a:t>Evolution</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67"/>
                                        </p:tgtEl>
                                        <p:attrNameLst>
                                          <p:attrName>style.visibility</p:attrName>
                                        </p:attrNameLst>
                                      </p:cBhvr>
                                      <p:to>
                                        <p:strVal val="visible"/>
                                      </p:to>
                                    </p:set>
                                    <p:animEffect transition="in" filter="fade">
                                      <p:cBhvr>
                                        <p:cTn id="7" dur="500"/>
                                        <p:tgtEl>
                                          <p:spTgt spid="6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a:t>
            </a:r>
            <a:endParaRPr lang="en-GB" altLang="de-DE" sz="1600" b="0" smtClean="0">
              <a:solidFill>
                <a:schemeClr val="bg1"/>
              </a:solidFill>
            </a:endParaRPr>
          </a:p>
        </p:txBody>
      </p:sp>
      <p:pic>
        <p:nvPicPr>
          <p:cNvPr id="25603" name="Picture 5" descr="RL3_Start_Vo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503238"/>
            <a:ext cx="92011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12"/>
          <p:cNvSpPr txBox="1">
            <a:spLocks noChangeArrowheads="1"/>
          </p:cNvSpPr>
          <p:nvPr/>
        </p:nvSpPr>
        <p:spPr bwMode="auto">
          <a:xfrm>
            <a:off x="2343150" y="5589588"/>
            <a:ext cx="5159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400" b="1">
                <a:solidFill>
                  <a:srgbClr val="000066"/>
                </a:solidFill>
              </a:rPr>
              <a:t>Start des künstlichen Vogels</a:t>
            </a:r>
          </a:p>
          <a:p>
            <a:pPr algn="ctr" eaLnBrk="1" hangingPunct="1"/>
            <a:r>
              <a:rPr lang="de-DE" altLang="de-DE" sz="1600" b="1">
                <a:solidFill>
                  <a:srgbClr val="000066"/>
                </a:solidFill>
              </a:rPr>
              <a:t>passive Torsion (allein durch Elastizität der Flügel) </a:t>
            </a:r>
          </a:p>
        </p:txBody>
      </p:sp>
      <p:sp>
        <p:nvSpPr>
          <p:cNvPr id="25605" name="Text Box 7"/>
          <p:cNvSpPr txBox="1">
            <a:spLocks noChangeArrowheads="1"/>
          </p:cNvSpPr>
          <p:nvPr/>
        </p:nvSpPr>
        <p:spPr bwMode="auto">
          <a:xfrm>
            <a:off x="3152775" y="1673225"/>
            <a:ext cx="1666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bg1"/>
                </a:solidFill>
              </a:rPr>
              <a:t>Schlagen (Winkelsensor)</a:t>
            </a:r>
            <a:endParaRPr lang="de-DE" altLang="de-DE" sz="1600">
              <a:solidFill>
                <a:schemeClr val="bg1"/>
              </a:solidFill>
            </a:endParaRPr>
          </a:p>
        </p:txBody>
      </p:sp>
      <p:sp>
        <p:nvSpPr>
          <p:cNvPr id="25606" name="Text Box 8"/>
          <p:cNvSpPr txBox="1">
            <a:spLocks noChangeArrowheads="1"/>
          </p:cNvSpPr>
          <p:nvPr/>
        </p:nvSpPr>
        <p:spPr bwMode="auto">
          <a:xfrm>
            <a:off x="3738563" y="998538"/>
            <a:ext cx="17573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bg1"/>
                </a:solidFill>
              </a:rPr>
              <a:t>Translation (Strichscheibe)</a:t>
            </a:r>
            <a:endParaRPr lang="de-DE" altLang="de-DE" sz="1600">
              <a:solidFill>
                <a:schemeClr val="bg1"/>
              </a:solidFill>
            </a:endParaRPr>
          </a:p>
        </p:txBody>
      </p:sp>
      <p:sp>
        <p:nvSpPr>
          <p:cNvPr id="25607" name="Text Box 9"/>
          <p:cNvSpPr txBox="1">
            <a:spLocks noChangeArrowheads="1"/>
          </p:cNvSpPr>
          <p:nvPr/>
        </p:nvSpPr>
        <p:spPr bwMode="auto">
          <a:xfrm>
            <a:off x="3197225" y="3608388"/>
            <a:ext cx="1755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bg1"/>
                </a:solidFill>
              </a:rPr>
              <a:t>Drehen (Winkelsensor)</a:t>
            </a:r>
            <a:endParaRPr lang="de-DE" altLang="de-DE" sz="1600">
              <a:solidFill>
                <a:schemeClr val="bg1"/>
              </a:solidFill>
            </a:endParaRPr>
          </a:p>
        </p:txBody>
      </p:sp>
      <p:sp>
        <p:nvSpPr>
          <p:cNvPr id="25608" name="Line 10"/>
          <p:cNvSpPr>
            <a:spLocks noChangeShapeType="1"/>
          </p:cNvSpPr>
          <p:nvPr/>
        </p:nvSpPr>
        <p:spPr bwMode="auto">
          <a:xfrm flipV="1">
            <a:off x="5313363" y="1223963"/>
            <a:ext cx="493712"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09" name="Line 11"/>
          <p:cNvSpPr>
            <a:spLocks noChangeShapeType="1"/>
          </p:cNvSpPr>
          <p:nvPr/>
        </p:nvSpPr>
        <p:spPr bwMode="auto">
          <a:xfrm flipV="1">
            <a:off x="3603625" y="2393950"/>
            <a:ext cx="493713"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0" name="Line 12"/>
          <p:cNvSpPr>
            <a:spLocks noChangeShapeType="1"/>
          </p:cNvSpPr>
          <p:nvPr/>
        </p:nvSpPr>
        <p:spPr bwMode="auto">
          <a:xfrm flipV="1">
            <a:off x="4997450" y="2708275"/>
            <a:ext cx="585788" cy="1169988"/>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32"/>
          <p:cNvSpPr>
            <a:spLocks noChangeArrowheads="1"/>
          </p:cNvSpPr>
          <p:nvPr/>
        </p:nvSpPr>
        <p:spPr bwMode="auto">
          <a:xfrm>
            <a:off x="317500" y="954088"/>
            <a:ext cx="9136063" cy="4768850"/>
          </a:xfrm>
          <a:prstGeom prst="ellipse">
            <a:avLst/>
          </a:prstGeom>
          <a:gradFill rotWithShape="1">
            <a:gsLst>
              <a:gs pos="0">
                <a:srgbClr val="99CCFF"/>
              </a:gs>
              <a:gs pos="100000">
                <a:srgbClr val="FFFFFF">
                  <a:alpha val="49001"/>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a:p>
        </p:txBody>
      </p:sp>
      <p:sp>
        <p:nvSpPr>
          <p:cNvPr id="19459"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a:t>
            </a:r>
            <a:r>
              <a:rPr lang="de-DE" altLang="de-DE" sz="1600" b="0" smtClean="0">
                <a:solidFill>
                  <a:schemeClr val="bg1"/>
                </a:solidFill>
              </a:rPr>
              <a:t> </a:t>
            </a:r>
            <a:r>
              <a:rPr lang="en-GB" altLang="de-DE" sz="1600" b="0" smtClean="0">
                <a:solidFill>
                  <a:schemeClr val="bg1"/>
                </a:solidFill>
              </a:rPr>
              <a:t> </a:t>
            </a:r>
          </a:p>
        </p:txBody>
      </p:sp>
      <p:sp>
        <p:nvSpPr>
          <p:cNvPr id="19460" name="Text Box 12"/>
          <p:cNvSpPr txBox="1">
            <a:spLocks noChangeArrowheads="1"/>
          </p:cNvSpPr>
          <p:nvPr/>
        </p:nvSpPr>
        <p:spPr bwMode="auto">
          <a:xfrm>
            <a:off x="1036638" y="5815013"/>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400" b="1">
                <a:solidFill>
                  <a:srgbClr val="000066"/>
                </a:solidFill>
              </a:rPr>
              <a:t>Leistungsbilanz für die Erzeugung der Schubkraft</a:t>
            </a:r>
          </a:p>
          <a:p>
            <a:pPr algn="ctr" eaLnBrk="1" hangingPunct="1"/>
            <a:r>
              <a:rPr lang="de-DE" altLang="de-DE" sz="1600" b="1">
                <a:solidFill>
                  <a:srgbClr val="000066"/>
                </a:solidFill>
              </a:rPr>
              <a:t>bei passiver Torsion (allein durch Elastizität des Flügels) </a:t>
            </a:r>
          </a:p>
        </p:txBody>
      </p:sp>
      <p:sp>
        <p:nvSpPr>
          <p:cNvPr id="19467" name="Text Box 33"/>
          <p:cNvSpPr txBox="1">
            <a:spLocks noChangeArrowheads="1"/>
          </p:cNvSpPr>
          <p:nvPr/>
        </p:nvSpPr>
        <p:spPr bwMode="auto">
          <a:xfrm>
            <a:off x="5043488" y="2979738"/>
            <a:ext cx="396716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Freiheitsgrade der Bewegung:</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0066FF"/>
                </a:solidFill>
              </a:rPr>
              <a:t>Biegung (Schlagen) </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FF0066"/>
                </a:solidFill>
              </a:rPr>
              <a:t>Torsion (Drehen)</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008000"/>
                </a:solidFill>
              </a:rPr>
              <a:t>Vorwärtsbewegung (Translation)</a:t>
            </a:r>
          </a:p>
        </p:txBody>
      </p:sp>
      <p:grpSp>
        <p:nvGrpSpPr>
          <p:cNvPr id="23614" name="Group 62"/>
          <p:cNvGrpSpPr>
            <a:grpSpLocks/>
          </p:cNvGrpSpPr>
          <p:nvPr/>
        </p:nvGrpSpPr>
        <p:grpSpPr bwMode="auto">
          <a:xfrm>
            <a:off x="587375" y="4643438"/>
            <a:ext cx="8056563" cy="989012"/>
            <a:chOff x="370" y="2954"/>
            <a:chExt cx="5075" cy="623"/>
          </a:xfrm>
        </p:grpSpPr>
        <p:sp>
          <p:nvSpPr>
            <p:cNvPr id="19508" name="Rectangle 61"/>
            <p:cNvSpPr>
              <a:spLocks noChangeArrowheads="1"/>
            </p:cNvSpPr>
            <p:nvPr/>
          </p:nvSpPr>
          <p:spPr bwMode="auto">
            <a:xfrm>
              <a:off x="370" y="2954"/>
              <a:ext cx="5075" cy="623"/>
            </a:xfrm>
            <a:prstGeom prst="rect">
              <a:avLst/>
            </a:prstGeom>
            <a:solidFill>
              <a:schemeClr val="bg1">
                <a:alpha val="4784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509" name="Text Box 57"/>
            <p:cNvSpPr txBox="1">
              <a:spLocks noChangeArrowheads="1"/>
            </p:cNvSpPr>
            <p:nvPr/>
          </p:nvSpPr>
          <p:spPr bwMode="auto">
            <a:xfrm>
              <a:off x="398" y="3124"/>
              <a:ext cx="231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Aerodynamischer Wirkungsgrad   = </a:t>
              </a:r>
            </a:p>
          </p:txBody>
        </p:sp>
        <p:sp>
          <p:nvSpPr>
            <p:cNvPr id="19510" name="Line 58"/>
            <p:cNvSpPr>
              <a:spLocks noChangeShapeType="1"/>
            </p:cNvSpPr>
            <p:nvPr/>
          </p:nvSpPr>
          <p:spPr bwMode="auto">
            <a:xfrm>
              <a:off x="2893" y="3237"/>
              <a:ext cx="2353" cy="0"/>
            </a:xfrm>
            <a:prstGeom prst="line">
              <a:avLst/>
            </a:prstGeom>
            <a:noFill/>
            <a:ln w="254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11" name="Text Box 59"/>
            <p:cNvSpPr txBox="1">
              <a:spLocks noChangeArrowheads="1"/>
            </p:cNvSpPr>
            <p:nvPr/>
          </p:nvSpPr>
          <p:spPr bwMode="auto">
            <a:xfrm>
              <a:off x="3505" y="2982"/>
              <a:ext cx="15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de-DE" altLang="de-DE" sz="1600" b="1">
                  <a:solidFill>
                    <a:srgbClr val="008000"/>
                  </a:solidFill>
                </a:rPr>
                <a:t>- Erzielte Schubleistung</a:t>
              </a:r>
            </a:p>
          </p:txBody>
        </p:sp>
        <p:sp>
          <p:nvSpPr>
            <p:cNvPr id="19512" name="Text Box 60"/>
            <p:cNvSpPr txBox="1">
              <a:spLocks noChangeArrowheads="1"/>
            </p:cNvSpPr>
            <p:nvPr/>
          </p:nvSpPr>
          <p:spPr bwMode="auto">
            <a:xfrm>
              <a:off x="2893" y="3294"/>
              <a:ext cx="240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66FF"/>
                  </a:solidFill>
                </a:rPr>
                <a:t>Leistung Schlagen</a:t>
              </a:r>
              <a:r>
                <a:rPr lang="de-DE" altLang="de-DE" sz="1600" b="1">
                  <a:solidFill>
                    <a:srgbClr val="000066"/>
                  </a:solidFill>
                </a:rPr>
                <a:t> + </a:t>
              </a:r>
              <a:r>
                <a:rPr lang="de-DE" altLang="de-DE" sz="1600" b="1">
                  <a:solidFill>
                    <a:srgbClr val="FF3300"/>
                  </a:solidFill>
                </a:rPr>
                <a:t>Leistung Drehen</a:t>
              </a:r>
            </a:p>
          </p:txBody>
        </p:sp>
      </p:grpSp>
      <p:sp>
        <p:nvSpPr>
          <p:cNvPr id="19518" name="Line 22"/>
          <p:cNvSpPr>
            <a:spLocks noChangeShapeType="1"/>
          </p:cNvSpPr>
          <p:nvPr/>
        </p:nvSpPr>
        <p:spPr bwMode="auto">
          <a:xfrm>
            <a:off x="4727575" y="1493838"/>
            <a:ext cx="4230688" cy="0"/>
          </a:xfrm>
          <a:prstGeom prst="line">
            <a:avLst/>
          </a:prstGeom>
          <a:noFill/>
          <a:ln w="38100">
            <a:solidFill>
              <a:srgbClr val="99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19" name="Text Box 23"/>
          <p:cNvSpPr txBox="1">
            <a:spLocks noChangeArrowheads="1"/>
          </p:cNvSpPr>
          <p:nvPr/>
        </p:nvSpPr>
        <p:spPr bwMode="auto">
          <a:xfrm>
            <a:off x="8418513" y="998538"/>
            <a:ext cx="1120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993300"/>
                </a:solidFill>
              </a:rPr>
              <a:t>Zeitachse</a:t>
            </a:r>
          </a:p>
        </p:txBody>
      </p:sp>
      <p:sp>
        <p:nvSpPr>
          <p:cNvPr id="19520" name="Text Box 24"/>
          <p:cNvSpPr txBox="1">
            <a:spLocks noChangeArrowheads="1"/>
          </p:cNvSpPr>
          <p:nvPr/>
        </p:nvSpPr>
        <p:spPr bwMode="auto">
          <a:xfrm>
            <a:off x="4908550" y="728663"/>
            <a:ext cx="1557338" cy="527050"/>
          </a:xfrm>
          <a:prstGeom prst="rect">
            <a:avLst/>
          </a:prstGeom>
          <a:solidFill>
            <a:schemeClr val="bg1">
              <a:alpha val="55000"/>
            </a:schemeClr>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t>„+“ Leistung wird </a:t>
            </a:r>
          </a:p>
          <a:p>
            <a:r>
              <a:rPr lang="de-DE" altLang="de-DE"/>
              <a:t>aufgebracht.</a:t>
            </a:r>
          </a:p>
        </p:txBody>
      </p:sp>
      <p:sp>
        <p:nvSpPr>
          <p:cNvPr id="19521" name="Line 25"/>
          <p:cNvSpPr>
            <a:spLocks noChangeShapeType="1"/>
          </p:cNvSpPr>
          <p:nvPr/>
        </p:nvSpPr>
        <p:spPr bwMode="auto">
          <a:xfrm>
            <a:off x="4773613" y="549275"/>
            <a:ext cx="0" cy="1800225"/>
          </a:xfrm>
          <a:prstGeom prst="line">
            <a:avLst/>
          </a:prstGeom>
          <a:noFill/>
          <a:ln w="38100">
            <a:solidFill>
              <a:srgbClr val="9933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22" name="Text Box 26"/>
          <p:cNvSpPr txBox="1">
            <a:spLocks noChangeArrowheads="1"/>
          </p:cNvSpPr>
          <p:nvPr/>
        </p:nvSpPr>
        <p:spPr bwMode="auto">
          <a:xfrm>
            <a:off x="3513138" y="503238"/>
            <a:ext cx="1030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993300"/>
                </a:solidFill>
              </a:rPr>
              <a:t>Leistung</a:t>
            </a:r>
          </a:p>
        </p:txBody>
      </p:sp>
      <p:sp>
        <p:nvSpPr>
          <p:cNvPr id="19523" name="Text Box 27"/>
          <p:cNvSpPr txBox="1">
            <a:spLocks noChangeArrowheads="1"/>
          </p:cNvSpPr>
          <p:nvPr/>
        </p:nvSpPr>
        <p:spPr bwMode="auto">
          <a:xfrm>
            <a:off x="4953000" y="1719263"/>
            <a:ext cx="1512888" cy="527050"/>
          </a:xfrm>
          <a:prstGeom prst="rect">
            <a:avLst/>
          </a:prstGeom>
          <a:solidFill>
            <a:schemeClr val="bg1">
              <a:alpha val="58000"/>
            </a:schemeClr>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t>„-“ Leistung wird </a:t>
            </a:r>
          </a:p>
          <a:p>
            <a:r>
              <a:rPr lang="de-DE" altLang="de-DE"/>
              <a:t>entnommen.</a:t>
            </a:r>
          </a:p>
        </p:txBody>
      </p:sp>
      <p:pic>
        <p:nvPicPr>
          <p:cNvPr id="19533" name="Picture 77" descr="Vogel_Flü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588" y="1538288"/>
            <a:ext cx="898525" cy="3016250"/>
          </a:xfrm>
          <a:prstGeom prst="rect">
            <a:avLst/>
          </a:prstGeom>
          <a:noFill/>
          <a:extLst>
            <a:ext uri="{909E8E84-426E-40DD-AFC4-6F175D3DCCD1}">
              <a14:hiddenFill xmlns:a14="http://schemas.microsoft.com/office/drawing/2010/main">
                <a:solidFill>
                  <a:srgbClr val="FFFFFF"/>
                </a:solidFill>
              </a14:hiddenFill>
            </a:ext>
          </a:extLst>
        </p:spPr>
      </p:pic>
      <p:sp>
        <p:nvSpPr>
          <p:cNvPr id="19534" name="Freeform 66"/>
          <p:cNvSpPr>
            <a:spLocks/>
          </p:cNvSpPr>
          <p:nvPr/>
        </p:nvSpPr>
        <p:spPr bwMode="auto">
          <a:xfrm>
            <a:off x="4772025" y="2663825"/>
            <a:ext cx="179388" cy="946150"/>
          </a:xfrm>
          <a:custGeom>
            <a:avLst/>
            <a:gdLst>
              <a:gd name="T0" fmla="*/ 0 w 85"/>
              <a:gd name="T1" fmla="*/ 0 h 596"/>
              <a:gd name="T2" fmla="*/ 134 w 85"/>
              <a:gd name="T3" fmla="*/ 114 h 596"/>
              <a:gd name="T4" fmla="*/ 199 w 85"/>
              <a:gd name="T5" fmla="*/ 284 h 596"/>
              <a:gd name="T6" fmla="*/ 134 w 85"/>
              <a:gd name="T7" fmla="*/ 482 h 596"/>
              <a:gd name="T8" fmla="*/ 0 w 85"/>
              <a:gd name="T9" fmla="*/ 596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596">
                <a:moveTo>
                  <a:pt x="0" y="0"/>
                </a:moveTo>
                <a:cubicBezTo>
                  <a:pt x="21" y="33"/>
                  <a:pt x="43" y="67"/>
                  <a:pt x="57" y="114"/>
                </a:cubicBezTo>
                <a:cubicBezTo>
                  <a:pt x="71" y="161"/>
                  <a:pt x="85" y="223"/>
                  <a:pt x="85" y="284"/>
                </a:cubicBezTo>
                <a:cubicBezTo>
                  <a:pt x="85" y="345"/>
                  <a:pt x="71" y="430"/>
                  <a:pt x="57" y="482"/>
                </a:cubicBezTo>
                <a:cubicBezTo>
                  <a:pt x="43" y="534"/>
                  <a:pt x="21" y="565"/>
                  <a:pt x="0" y="596"/>
                </a:cubicBezTo>
              </a:path>
            </a:pathLst>
          </a:custGeom>
          <a:noFill/>
          <a:ln w="25400">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35" name="Line 79"/>
          <p:cNvSpPr>
            <a:spLocks noChangeShapeType="1"/>
          </p:cNvSpPr>
          <p:nvPr/>
        </p:nvSpPr>
        <p:spPr bwMode="auto">
          <a:xfrm>
            <a:off x="3287713" y="3068638"/>
            <a:ext cx="1484312" cy="0"/>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9539" name="Group 83"/>
          <p:cNvGrpSpPr>
            <a:grpSpLocks/>
          </p:cNvGrpSpPr>
          <p:nvPr/>
        </p:nvGrpSpPr>
        <p:grpSpPr bwMode="auto">
          <a:xfrm>
            <a:off x="5988050" y="638175"/>
            <a:ext cx="2503488" cy="857250"/>
            <a:chOff x="3744" y="402"/>
            <a:chExt cx="1577" cy="540"/>
          </a:xfrm>
        </p:grpSpPr>
        <p:sp>
          <p:nvSpPr>
            <p:cNvPr id="19536" name="Freeform 30"/>
            <p:cNvSpPr>
              <a:spLocks/>
            </p:cNvSpPr>
            <p:nvPr/>
          </p:nvSpPr>
          <p:spPr bwMode="auto">
            <a:xfrm>
              <a:off x="3744" y="402"/>
              <a:ext cx="1140" cy="535"/>
            </a:xfrm>
            <a:custGeom>
              <a:avLst/>
              <a:gdLst>
                <a:gd name="T0" fmla="*/ 0 w 1140"/>
                <a:gd name="T1" fmla="*/ 534 h 535"/>
                <a:gd name="T2" fmla="*/ 382 w 1140"/>
                <a:gd name="T3" fmla="*/ 387 h 535"/>
                <a:gd name="T4" fmla="*/ 574 w 1140"/>
                <a:gd name="T5" fmla="*/ 61 h 535"/>
                <a:gd name="T6" fmla="*/ 935 w 1140"/>
                <a:gd name="T7" fmla="*/ 23 h 5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0" h="535">
                  <a:moveTo>
                    <a:pt x="0" y="535"/>
                  </a:moveTo>
                  <a:cubicBezTo>
                    <a:pt x="64" y="511"/>
                    <a:pt x="286" y="467"/>
                    <a:pt x="382" y="388"/>
                  </a:cubicBezTo>
                  <a:cubicBezTo>
                    <a:pt x="478" y="309"/>
                    <a:pt x="512" y="124"/>
                    <a:pt x="574" y="62"/>
                  </a:cubicBezTo>
                  <a:cubicBezTo>
                    <a:pt x="636" y="0"/>
                    <a:pt x="662" y="25"/>
                    <a:pt x="756" y="17"/>
                  </a:cubicBezTo>
                  <a:cubicBezTo>
                    <a:pt x="850" y="9"/>
                    <a:pt x="1060" y="17"/>
                    <a:pt x="1140" y="17"/>
                  </a:cubicBezTo>
                </a:path>
              </a:pathLst>
            </a:custGeom>
            <a:noFill/>
            <a:ln w="34925">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37" name="Rectangle 32"/>
            <p:cNvSpPr>
              <a:spLocks noChangeArrowheads="1"/>
            </p:cNvSpPr>
            <p:nvPr/>
          </p:nvSpPr>
          <p:spPr bwMode="auto">
            <a:xfrm>
              <a:off x="4537" y="431"/>
              <a:ext cx="142" cy="511"/>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538" name="Line 33"/>
            <p:cNvSpPr>
              <a:spLocks noChangeShapeType="1"/>
            </p:cNvSpPr>
            <p:nvPr/>
          </p:nvSpPr>
          <p:spPr bwMode="auto">
            <a:xfrm>
              <a:off x="4906" y="410"/>
              <a:ext cx="415" cy="8"/>
            </a:xfrm>
            <a:custGeom>
              <a:avLst/>
              <a:gdLst>
                <a:gd name="T0" fmla="*/ 0 w 415"/>
                <a:gd name="T1" fmla="*/ 8 h 8"/>
                <a:gd name="T2" fmla="*/ 415 w 415"/>
                <a:gd name="T3" fmla="*/ 0 h 8"/>
              </a:gdLst>
              <a:ahLst/>
              <a:cxnLst>
                <a:cxn ang="0">
                  <a:pos x="T0" y="T1"/>
                </a:cxn>
                <a:cxn ang="0">
                  <a:pos x="T2" y="T3"/>
                </a:cxn>
              </a:cxnLst>
              <a:rect l="0" t="0" r="r" b="b"/>
              <a:pathLst>
                <a:path w="415" h="8">
                  <a:moveTo>
                    <a:pt x="0" y="8"/>
                  </a:moveTo>
                  <a:lnTo>
                    <a:pt x="415" y="0"/>
                  </a:lnTo>
                </a:path>
              </a:pathLst>
            </a:custGeom>
            <a:noFill/>
            <a:ln w="38100">
              <a:solidFill>
                <a:srgbClr val="3366FF"/>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543" name="Group 87"/>
          <p:cNvGrpSpPr>
            <a:grpSpLocks/>
          </p:cNvGrpSpPr>
          <p:nvPr/>
        </p:nvGrpSpPr>
        <p:grpSpPr bwMode="auto">
          <a:xfrm>
            <a:off x="6348413" y="1493838"/>
            <a:ext cx="2344737" cy="134937"/>
            <a:chOff x="3883" y="941"/>
            <a:chExt cx="1477" cy="85"/>
          </a:xfrm>
        </p:grpSpPr>
        <p:sp>
          <p:nvSpPr>
            <p:cNvPr id="19540" name="Line 128"/>
            <p:cNvSpPr>
              <a:spLocks noChangeShapeType="1"/>
            </p:cNvSpPr>
            <p:nvPr/>
          </p:nvSpPr>
          <p:spPr bwMode="auto">
            <a:xfrm>
              <a:off x="4793" y="1026"/>
              <a:ext cx="567"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41" name="Rectangle 129"/>
            <p:cNvSpPr>
              <a:spLocks noChangeArrowheads="1"/>
            </p:cNvSpPr>
            <p:nvPr/>
          </p:nvSpPr>
          <p:spPr bwMode="auto">
            <a:xfrm>
              <a:off x="4963" y="941"/>
              <a:ext cx="142" cy="8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542" name="Freeform 131"/>
            <p:cNvSpPr>
              <a:spLocks/>
            </p:cNvSpPr>
            <p:nvPr/>
          </p:nvSpPr>
          <p:spPr bwMode="auto">
            <a:xfrm>
              <a:off x="3883" y="950"/>
              <a:ext cx="898" cy="72"/>
            </a:xfrm>
            <a:custGeom>
              <a:avLst/>
              <a:gdLst>
                <a:gd name="T0" fmla="*/ 0 w 898"/>
                <a:gd name="T1" fmla="*/ 66 h 72"/>
                <a:gd name="T2" fmla="*/ 522 w 898"/>
                <a:gd name="T3" fmla="*/ 9 h 72"/>
                <a:gd name="T4" fmla="*/ 951 w 898"/>
                <a:gd name="T5" fmla="*/ 9 h 72"/>
                <a:gd name="T6" fmla="*/ 0 60000 65536"/>
                <a:gd name="T7" fmla="*/ 0 60000 65536"/>
                <a:gd name="T8" fmla="*/ 0 60000 65536"/>
              </a:gdLst>
              <a:ahLst/>
              <a:cxnLst>
                <a:cxn ang="T6">
                  <a:pos x="T0" y="T1"/>
                </a:cxn>
                <a:cxn ang="T7">
                  <a:pos x="T2" y="T3"/>
                </a:cxn>
                <a:cxn ang="T8">
                  <a:pos x="T4" y="T5"/>
                </a:cxn>
              </a:cxnLst>
              <a:rect l="0" t="0" r="r" b="b"/>
              <a:pathLst>
                <a:path w="898" h="72">
                  <a:moveTo>
                    <a:pt x="0" y="0"/>
                  </a:moveTo>
                  <a:cubicBezTo>
                    <a:pt x="60" y="5"/>
                    <a:pt x="265" y="16"/>
                    <a:pt x="363" y="25"/>
                  </a:cubicBezTo>
                  <a:cubicBezTo>
                    <a:pt x="461" y="34"/>
                    <a:pt x="497" y="45"/>
                    <a:pt x="586" y="53"/>
                  </a:cubicBezTo>
                  <a:cubicBezTo>
                    <a:pt x="675" y="61"/>
                    <a:pt x="833" y="68"/>
                    <a:pt x="898" y="7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547" name="Group 91"/>
          <p:cNvGrpSpPr>
            <a:grpSpLocks/>
          </p:cNvGrpSpPr>
          <p:nvPr/>
        </p:nvGrpSpPr>
        <p:grpSpPr bwMode="auto">
          <a:xfrm>
            <a:off x="7158038" y="1493838"/>
            <a:ext cx="1541462" cy="376237"/>
            <a:chOff x="4424" y="940"/>
            <a:chExt cx="971" cy="237"/>
          </a:xfrm>
        </p:grpSpPr>
        <p:sp>
          <p:nvSpPr>
            <p:cNvPr id="19544" name="Rectangle 107"/>
            <p:cNvSpPr>
              <a:spLocks noChangeArrowheads="1"/>
            </p:cNvSpPr>
            <p:nvPr/>
          </p:nvSpPr>
          <p:spPr bwMode="auto">
            <a:xfrm>
              <a:off x="5218" y="941"/>
              <a:ext cx="142" cy="226"/>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545" name="Line 108"/>
            <p:cNvSpPr>
              <a:spLocks noChangeShapeType="1"/>
            </p:cNvSpPr>
            <p:nvPr/>
          </p:nvSpPr>
          <p:spPr bwMode="auto">
            <a:xfrm>
              <a:off x="5076" y="1167"/>
              <a:ext cx="319" cy="5"/>
            </a:xfrm>
            <a:custGeom>
              <a:avLst/>
              <a:gdLst>
                <a:gd name="T0" fmla="*/ 0 w 319"/>
                <a:gd name="T1" fmla="*/ 5 h 5"/>
                <a:gd name="T2" fmla="*/ 319 w 319"/>
                <a:gd name="T3" fmla="*/ 0 h 5"/>
              </a:gdLst>
              <a:ahLst/>
              <a:cxnLst>
                <a:cxn ang="0">
                  <a:pos x="T0" y="T1"/>
                </a:cxn>
                <a:cxn ang="0">
                  <a:pos x="T2" y="T3"/>
                </a:cxn>
              </a:cxnLst>
              <a:rect l="0" t="0" r="r" b="b"/>
              <a:pathLst>
                <a:path w="319" h="5">
                  <a:moveTo>
                    <a:pt x="0" y="5"/>
                  </a:moveTo>
                  <a:lnTo>
                    <a:pt x="319" y="0"/>
                  </a:lnTo>
                </a:path>
              </a:pathLst>
            </a:custGeom>
            <a:noFill/>
            <a:ln w="38100">
              <a:solidFill>
                <a:srgbClr val="008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46" name="Freeform 109"/>
            <p:cNvSpPr>
              <a:spLocks/>
            </p:cNvSpPr>
            <p:nvPr/>
          </p:nvSpPr>
          <p:spPr bwMode="auto">
            <a:xfrm>
              <a:off x="4424" y="940"/>
              <a:ext cx="617" cy="237"/>
            </a:xfrm>
            <a:custGeom>
              <a:avLst/>
              <a:gdLst>
                <a:gd name="T0" fmla="*/ 0 w 617"/>
                <a:gd name="T1" fmla="*/ 0 h 237"/>
                <a:gd name="T2" fmla="*/ 357 w 617"/>
                <a:gd name="T3" fmla="*/ 96 h 237"/>
                <a:gd name="T4" fmla="*/ 600 w 617"/>
                <a:gd name="T5" fmla="*/ 410 h 237"/>
                <a:gd name="T6" fmla="*/ 1221 w 617"/>
                <a:gd name="T7" fmla="*/ 455 h 2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237">
                  <a:moveTo>
                    <a:pt x="0" y="0"/>
                  </a:moveTo>
                  <a:cubicBezTo>
                    <a:pt x="35" y="7"/>
                    <a:pt x="152" y="9"/>
                    <a:pt x="213" y="43"/>
                  </a:cubicBezTo>
                  <a:cubicBezTo>
                    <a:pt x="274" y="77"/>
                    <a:pt x="299" y="175"/>
                    <a:pt x="366" y="206"/>
                  </a:cubicBezTo>
                  <a:cubicBezTo>
                    <a:pt x="433" y="237"/>
                    <a:pt x="565" y="225"/>
                    <a:pt x="617" y="230"/>
                  </a:cubicBezTo>
                </a:path>
              </a:pathLst>
            </a:cu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552" name="Group 96"/>
          <p:cNvGrpSpPr>
            <a:grpSpLocks/>
          </p:cNvGrpSpPr>
          <p:nvPr/>
        </p:nvGrpSpPr>
        <p:grpSpPr bwMode="auto">
          <a:xfrm>
            <a:off x="496888" y="1268413"/>
            <a:ext cx="2655887" cy="2644775"/>
            <a:chOff x="313" y="799"/>
            <a:chExt cx="1673" cy="1666"/>
          </a:xfrm>
        </p:grpSpPr>
        <p:sp>
          <p:nvSpPr>
            <p:cNvPr id="19491" name="Text Box 85"/>
            <p:cNvSpPr txBox="1">
              <a:spLocks noChangeArrowheads="1"/>
            </p:cNvSpPr>
            <p:nvPr/>
          </p:nvSpPr>
          <p:spPr bwMode="auto">
            <a:xfrm>
              <a:off x="625" y="1791"/>
              <a:ext cx="1361"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Verlustleistung, abgegeben an ungeordnete Bewegung der Luft</a:t>
              </a:r>
            </a:p>
          </p:txBody>
        </p:sp>
        <p:sp>
          <p:nvSpPr>
            <p:cNvPr id="19492" name="Rectangle 86"/>
            <p:cNvSpPr>
              <a:spLocks noChangeArrowheads="1"/>
            </p:cNvSpPr>
            <p:nvPr/>
          </p:nvSpPr>
          <p:spPr bwMode="auto">
            <a:xfrm>
              <a:off x="454" y="1820"/>
              <a:ext cx="142" cy="25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489" name="Text Box 92"/>
            <p:cNvSpPr txBox="1">
              <a:spLocks noChangeArrowheads="1"/>
            </p:cNvSpPr>
            <p:nvPr/>
          </p:nvSpPr>
          <p:spPr bwMode="auto">
            <a:xfrm>
              <a:off x="653" y="969"/>
              <a:ext cx="109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Leistungsbilanz</a:t>
              </a:r>
            </a:p>
            <a:p>
              <a:r>
                <a:rPr lang="de-DE" altLang="de-DE" sz="1600" b="1">
                  <a:solidFill>
                    <a:srgbClr val="000066"/>
                  </a:solidFill>
                </a:rPr>
                <a:t>passive Torsion</a:t>
              </a:r>
            </a:p>
          </p:txBody>
        </p:sp>
        <p:grpSp>
          <p:nvGrpSpPr>
            <p:cNvPr id="19550" name="Group 94"/>
            <p:cNvGrpSpPr>
              <a:grpSpLocks/>
            </p:cNvGrpSpPr>
            <p:nvPr/>
          </p:nvGrpSpPr>
          <p:grpSpPr bwMode="auto">
            <a:xfrm>
              <a:off x="313" y="799"/>
              <a:ext cx="283" cy="710"/>
              <a:chOff x="313" y="799"/>
              <a:chExt cx="283" cy="710"/>
            </a:xfrm>
          </p:grpSpPr>
          <p:sp>
            <p:nvSpPr>
              <p:cNvPr id="19486" name="Rectangle 89"/>
              <p:cNvSpPr>
                <a:spLocks noChangeArrowheads="1"/>
              </p:cNvSpPr>
              <p:nvPr/>
            </p:nvSpPr>
            <p:spPr bwMode="auto">
              <a:xfrm>
                <a:off x="313" y="998"/>
                <a:ext cx="142" cy="511"/>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487" name="Rectangle 90"/>
              <p:cNvSpPr>
                <a:spLocks noChangeArrowheads="1"/>
              </p:cNvSpPr>
              <p:nvPr/>
            </p:nvSpPr>
            <p:spPr bwMode="auto">
              <a:xfrm>
                <a:off x="454" y="1225"/>
                <a:ext cx="142" cy="227"/>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488" name="Rectangle 91"/>
              <p:cNvSpPr>
                <a:spLocks noChangeArrowheads="1"/>
              </p:cNvSpPr>
              <p:nvPr/>
            </p:nvSpPr>
            <p:spPr bwMode="auto">
              <a:xfrm>
                <a:off x="454" y="998"/>
                <a:ext cx="142" cy="22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19490" name="Text Box 93"/>
              <p:cNvSpPr txBox="1">
                <a:spLocks noChangeArrowheads="1"/>
              </p:cNvSpPr>
              <p:nvPr/>
            </p:nvSpPr>
            <p:spPr bwMode="auto">
              <a:xfrm>
                <a:off x="313" y="799"/>
                <a:ext cx="2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t>+  -</a:t>
                </a:r>
              </a:p>
            </p:txBody>
          </p:sp>
          <p:sp>
            <p:nvSpPr>
              <p:cNvPr id="19485" name="Rectangle 88"/>
              <p:cNvSpPr>
                <a:spLocks noChangeArrowheads="1"/>
              </p:cNvSpPr>
              <p:nvPr/>
            </p:nvSpPr>
            <p:spPr bwMode="auto">
              <a:xfrm>
                <a:off x="454" y="1423"/>
                <a:ext cx="142" cy="8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39"/>
                                        </p:tgtEl>
                                        <p:attrNameLst>
                                          <p:attrName>style.visibility</p:attrName>
                                        </p:attrNameLst>
                                      </p:cBhvr>
                                      <p:to>
                                        <p:strVal val="visible"/>
                                      </p:to>
                                    </p:set>
                                    <p:animEffect transition="in" filter="fade">
                                      <p:cBhvr>
                                        <p:cTn id="7" dur="1000"/>
                                        <p:tgtEl>
                                          <p:spTgt spid="19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543"/>
                                        </p:tgtEl>
                                        <p:attrNameLst>
                                          <p:attrName>style.visibility</p:attrName>
                                        </p:attrNameLst>
                                      </p:cBhvr>
                                      <p:to>
                                        <p:strVal val="visible"/>
                                      </p:to>
                                    </p:set>
                                    <p:animEffect transition="in" filter="fade">
                                      <p:cBhvr>
                                        <p:cTn id="12" dur="1000"/>
                                        <p:tgtEl>
                                          <p:spTgt spid="195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547"/>
                                        </p:tgtEl>
                                        <p:attrNameLst>
                                          <p:attrName>style.visibility</p:attrName>
                                        </p:attrNameLst>
                                      </p:cBhvr>
                                      <p:to>
                                        <p:strVal val="visible"/>
                                      </p:to>
                                    </p:set>
                                    <p:animEffect transition="in" filter="fade">
                                      <p:cBhvr>
                                        <p:cTn id="17" dur="1000"/>
                                        <p:tgtEl>
                                          <p:spTgt spid="195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552"/>
                                        </p:tgtEl>
                                        <p:attrNameLst>
                                          <p:attrName>style.visibility</p:attrName>
                                        </p:attrNameLst>
                                      </p:cBhvr>
                                      <p:to>
                                        <p:strVal val="visible"/>
                                      </p:to>
                                    </p:set>
                                    <p:animEffect transition="in" filter="fade">
                                      <p:cBhvr>
                                        <p:cTn id="22" dur="1000"/>
                                        <p:tgtEl>
                                          <p:spTgt spid="195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614"/>
                                        </p:tgtEl>
                                        <p:attrNameLst>
                                          <p:attrName>style.visibility</p:attrName>
                                        </p:attrNameLst>
                                      </p:cBhvr>
                                      <p:to>
                                        <p:strVal val="visible"/>
                                      </p:to>
                                    </p:set>
                                    <p:animEffect transition="in" filter="fade">
                                      <p:cBhvr>
                                        <p:cTn id="27" dur="1000"/>
                                        <p:tgtEl>
                                          <p:spTgt spid="23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SmartBird</a:t>
            </a:r>
            <a:r>
              <a:rPr lang="de-DE" altLang="de-DE" sz="1600" b="0" smtClean="0">
                <a:solidFill>
                  <a:schemeClr val="bg1"/>
                </a:solidFill>
              </a:rPr>
              <a:t> </a:t>
            </a:r>
            <a:r>
              <a:rPr lang="en-GB" altLang="de-DE" sz="1600" b="0" smtClean="0">
                <a:solidFill>
                  <a:schemeClr val="bg1"/>
                </a:solidFill>
              </a:rPr>
              <a:t> </a:t>
            </a:r>
          </a:p>
        </p:txBody>
      </p:sp>
      <p:pic>
        <p:nvPicPr>
          <p:cNvPr id="27651" name="Picture 3" descr="_MG_6339c_slct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88" y="503238"/>
            <a:ext cx="8866187" cy="351313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52" name="Rectangle 5"/>
          <p:cNvSpPr>
            <a:spLocks noChangeArrowheads="1"/>
          </p:cNvSpPr>
          <p:nvPr/>
        </p:nvSpPr>
        <p:spPr bwMode="auto">
          <a:xfrm>
            <a:off x="2162175" y="549275"/>
            <a:ext cx="553561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2038350" algn="l"/>
              </a:tabLst>
              <a:defRPr sz="1400">
                <a:solidFill>
                  <a:schemeClr val="tx1"/>
                </a:solidFill>
                <a:latin typeface="Arial" panose="020B0604020202020204" pitchFamily="34" charset="0"/>
              </a:defRPr>
            </a:lvl1pPr>
            <a:lvl2pPr marL="742950" indent="-285750">
              <a:tabLst>
                <a:tab pos="2038350" algn="l"/>
              </a:tabLst>
              <a:defRPr sz="1400">
                <a:solidFill>
                  <a:schemeClr val="tx1"/>
                </a:solidFill>
                <a:latin typeface="Arial" panose="020B0604020202020204" pitchFamily="34" charset="0"/>
              </a:defRPr>
            </a:lvl2pPr>
            <a:lvl3pPr marL="1143000" indent="-228600">
              <a:tabLst>
                <a:tab pos="2038350" algn="l"/>
              </a:tabLst>
              <a:defRPr sz="1400">
                <a:solidFill>
                  <a:schemeClr val="tx1"/>
                </a:solidFill>
                <a:latin typeface="Arial" panose="020B0604020202020204" pitchFamily="34" charset="0"/>
              </a:defRPr>
            </a:lvl3pPr>
            <a:lvl4pPr marL="1600200" indent="-228600">
              <a:tabLst>
                <a:tab pos="2038350" algn="l"/>
              </a:tabLst>
              <a:defRPr sz="1400">
                <a:solidFill>
                  <a:schemeClr val="tx1"/>
                </a:solidFill>
                <a:latin typeface="Arial" panose="020B0604020202020204" pitchFamily="34" charset="0"/>
              </a:defRPr>
            </a:lvl4pPr>
            <a:lvl5pPr marL="2057400" indent="-228600">
              <a:tabLst>
                <a:tab pos="2038350" algn="l"/>
              </a:tabLst>
              <a:defRPr sz="1400">
                <a:solidFill>
                  <a:schemeClr val="tx1"/>
                </a:solidFill>
                <a:latin typeface="Arial" panose="020B0604020202020204" pitchFamily="34" charset="0"/>
              </a:defRPr>
            </a:lvl5pPr>
            <a:lvl6pPr marL="25146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6pPr>
            <a:lvl7pPr marL="29718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7pPr>
            <a:lvl8pPr marL="34290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8pPr>
            <a:lvl9pPr marL="38862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9pPr>
          </a:lstStyle>
          <a:p>
            <a:pPr algn="ctr" eaLnBrk="1" hangingPunct="1">
              <a:lnSpc>
                <a:spcPct val="130000"/>
              </a:lnSpc>
            </a:pPr>
            <a:r>
              <a:rPr lang="de-DE" altLang="de-DE" sz="2400" b="1">
                <a:solidFill>
                  <a:schemeClr val="bg1"/>
                </a:solidFill>
                <a:cs typeface="Arial" panose="020B0604020202020204" pitchFamily="34" charset="0"/>
              </a:rPr>
              <a:t>SmartBird</a:t>
            </a:r>
            <a:br>
              <a:rPr lang="de-DE" altLang="de-DE" sz="2400" b="1">
                <a:solidFill>
                  <a:schemeClr val="bg1"/>
                </a:solidFill>
                <a:cs typeface="Arial" panose="020B0604020202020204" pitchFamily="34" charset="0"/>
              </a:rPr>
            </a:br>
            <a:r>
              <a:rPr lang="de-DE" altLang="de-DE" sz="1600" b="1">
                <a:solidFill>
                  <a:schemeClr val="bg1"/>
                </a:solidFill>
                <a:cs typeface="Arial" panose="020B0604020202020204" pitchFamily="34" charset="0"/>
              </a:rPr>
              <a:t>Künstlicher Vogel mit aktiver Torsion </a:t>
            </a:r>
            <a:br>
              <a:rPr lang="de-DE" altLang="de-DE" sz="1600" b="1">
                <a:solidFill>
                  <a:schemeClr val="bg1"/>
                </a:solidFill>
                <a:cs typeface="Arial" panose="020B0604020202020204" pitchFamily="34" charset="0"/>
              </a:rPr>
            </a:br>
            <a:r>
              <a:rPr lang="de-DE" altLang="de-DE" sz="1600" b="1">
                <a:solidFill>
                  <a:schemeClr val="bg1"/>
                </a:solidFill>
                <a:cs typeface="Arial" panose="020B0604020202020204" pitchFamily="34" charset="0"/>
              </a:rPr>
              <a:t>und partiell linearer Kinematik</a:t>
            </a:r>
          </a:p>
        </p:txBody>
      </p:sp>
      <p:grpSp>
        <p:nvGrpSpPr>
          <p:cNvPr id="27653" name="Group 24"/>
          <p:cNvGrpSpPr>
            <a:grpSpLocks/>
          </p:cNvGrpSpPr>
          <p:nvPr/>
        </p:nvGrpSpPr>
        <p:grpSpPr bwMode="auto">
          <a:xfrm>
            <a:off x="6392863" y="4103688"/>
            <a:ext cx="2879725" cy="2160587"/>
            <a:chOff x="4027" y="2585"/>
            <a:chExt cx="1814" cy="1361"/>
          </a:xfrm>
        </p:grpSpPr>
        <p:pic>
          <p:nvPicPr>
            <p:cNvPr id="27662" name="Picture 8" descr="CIMG0746_Aktuator_gedre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 y="2585"/>
              <a:ext cx="1814" cy="136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63" name="Rectangle 9"/>
            <p:cNvSpPr>
              <a:spLocks noChangeArrowheads="1"/>
            </p:cNvSpPr>
            <p:nvPr/>
          </p:nvSpPr>
          <p:spPr bwMode="auto">
            <a:xfrm>
              <a:off x="4027" y="2585"/>
              <a:ext cx="1332" cy="255"/>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2038350" algn="l"/>
                </a:tabLst>
                <a:defRPr sz="1400">
                  <a:solidFill>
                    <a:schemeClr val="tx1"/>
                  </a:solidFill>
                  <a:latin typeface="Arial" panose="020B0604020202020204" pitchFamily="34" charset="0"/>
                </a:defRPr>
              </a:lvl1pPr>
              <a:lvl2pPr marL="742950" indent="-285750">
                <a:tabLst>
                  <a:tab pos="2038350" algn="l"/>
                </a:tabLst>
                <a:defRPr sz="1400">
                  <a:solidFill>
                    <a:schemeClr val="tx1"/>
                  </a:solidFill>
                  <a:latin typeface="Arial" panose="020B0604020202020204" pitchFamily="34" charset="0"/>
                </a:defRPr>
              </a:lvl2pPr>
              <a:lvl3pPr marL="1143000" indent="-228600">
                <a:tabLst>
                  <a:tab pos="2038350" algn="l"/>
                </a:tabLst>
                <a:defRPr sz="1400">
                  <a:solidFill>
                    <a:schemeClr val="tx1"/>
                  </a:solidFill>
                  <a:latin typeface="Arial" panose="020B0604020202020204" pitchFamily="34" charset="0"/>
                </a:defRPr>
              </a:lvl3pPr>
              <a:lvl4pPr marL="1600200" indent="-228600">
                <a:tabLst>
                  <a:tab pos="2038350" algn="l"/>
                </a:tabLst>
                <a:defRPr sz="1400">
                  <a:solidFill>
                    <a:schemeClr val="tx1"/>
                  </a:solidFill>
                  <a:latin typeface="Arial" panose="020B0604020202020204" pitchFamily="34" charset="0"/>
                </a:defRPr>
              </a:lvl4pPr>
              <a:lvl5pPr marL="2057400" indent="-228600">
                <a:tabLst>
                  <a:tab pos="2038350" algn="l"/>
                </a:tabLst>
                <a:defRPr sz="1400">
                  <a:solidFill>
                    <a:schemeClr val="tx1"/>
                  </a:solidFill>
                  <a:latin typeface="Arial" panose="020B0604020202020204" pitchFamily="34" charset="0"/>
                </a:defRPr>
              </a:lvl5pPr>
              <a:lvl6pPr marL="25146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6pPr>
              <a:lvl7pPr marL="29718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7pPr>
              <a:lvl8pPr marL="34290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8pPr>
              <a:lvl9pPr marL="38862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9pPr>
            </a:lstStyle>
            <a:p>
              <a:pPr algn="ctr" eaLnBrk="1" hangingPunct="1"/>
              <a:r>
                <a:rPr lang="de-DE" altLang="de-DE" sz="1600" b="1">
                  <a:solidFill>
                    <a:srgbClr val="000066"/>
                  </a:solidFill>
                  <a:cs typeface="Arial" panose="020B0604020202020204" pitchFamily="34" charset="0"/>
                </a:rPr>
                <a:t>Antrieb Torsion</a:t>
              </a:r>
              <a:r>
                <a:rPr lang="de-DE" altLang="de-DE" sz="2000" b="1" i="1">
                  <a:solidFill>
                    <a:srgbClr val="000066"/>
                  </a:solidFill>
                  <a:cs typeface="Arial" panose="020B0604020202020204" pitchFamily="34" charset="0"/>
                </a:rPr>
                <a:t>  </a:t>
              </a:r>
              <a:r>
                <a:rPr lang="de-DE" altLang="de-DE" sz="1200" b="1">
                  <a:solidFill>
                    <a:srgbClr val="333333"/>
                  </a:solidFill>
                  <a:cs typeface="Arial" panose="020B0604020202020204" pitchFamily="34" charset="0"/>
                </a:rPr>
                <a:t> </a:t>
              </a:r>
            </a:p>
          </p:txBody>
        </p:sp>
        <p:sp>
          <p:nvSpPr>
            <p:cNvPr id="27664" name="Line 10"/>
            <p:cNvSpPr>
              <a:spLocks noChangeShapeType="1"/>
            </p:cNvSpPr>
            <p:nvPr/>
          </p:nvSpPr>
          <p:spPr bwMode="auto">
            <a:xfrm flipH="1">
              <a:off x="4367" y="3378"/>
              <a:ext cx="227"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65" name="Line 11"/>
            <p:cNvSpPr>
              <a:spLocks noChangeShapeType="1"/>
            </p:cNvSpPr>
            <p:nvPr/>
          </p:nvSpPr>
          <p:spPr bwMode="auto">
            <a:xfrm flipH="1">
              <a:off x="4594" y="3492"/>
              <a:ext cx="227"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66" name="Line 12"/>
            <p:cNvSpPr>
              <a:spLocks noChangeShapeType="1"/>
            </p:cNvSpPr>
            <p:nvPr/>
          </p:nvSpPr>
          <p:spPr bwMode="auto">
            <a:xfrm>
              <a:off x="4338" y="3719"/>
              <a:ext cx="227" cy="1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67" name="Text Box 13"/>
            <p:cNvSpPr txBox="1">
              <a:spLocks noChangeArrowheads="1"/>
            </p:cNvSpPr>
            <p:nvPr/>
          </p:nvSpPr>
          <p:spPr bwMode="auto">
            <a:xfrm>
              <a:off x="4054" y="3752"/>
              <a:ext cx="37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t>2 cm</a:t>
              </a:r>
            </a:p>
          </p:txBody>
        </p:sp>
      </p:grpSp>
      <p:grpSp>
        <p:nvGrpSpPr>
          <p:cNvPr id="27654" name="Group 22"/>
          <p:cNvGrpSpPr>
            <a:grpSpLocks/>
          </p:cNvGrpSpPr>
          <p:nvPr/>
        </p:nvGrpSpPr>
        <p:grpSpPr bwMode="auto">
          <a:xfrm>
            <a:off x="407988" y="4103688"/>
            <a:ext cx="2879725" cy="2160587"/>
            <a:chOff x="285" y="2585"/>
            <a:chExt cx="1814" cy="1361"/>
          </a:xfrm>
        </p:grpSpPr>
        <p:pic>
          <p:nvPicPr>
            <p:cNvPr id="27660" name="Picture 15" descr="CIMG0736_Motor_n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 y="2585"/>
              <a:ext cx="1814" cy="136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61" name="Rectangle 16"/>
            <p:cNvSpPr>
              <a:spLocks noChangeArrowheads="1"/>
            </p:cNvSpPr>
            <p:nvPr/>
          </p:nvSpPr>
          <p:spPr bwMode="auto">
            <a:xfrm>
              <a:off x="285" y="2585"/>
              <a:ext cx="1248" cy="255"/>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2038350" algn="l"/>
                </a:tabLst>
                <a:defRPr sz="1400">
                  <a:solidFill>
                    <a:schemeClr val="tx1"/>
                  </a:solidFill>
                  <a:latin typeface="Arial" panose="020B0604020202020204" pitchFamily="34" charset="0"/>
                </a:defRPr>
              </a:lvl1pPr>
              <a:lvl2pPr marL="742950" indent="-285750">
                <a:tabLst>
                  <a:tab pos="2038350" algn="l"/>
                </a:tabLst>
                <a:defRPr sz="1400">
                  <a:solidFill>
                    <a:schemeClr val="tx1"/>
                  </a:solidFill>
                  <a:latin typeface="Arial" panose="020B0604020202020204" pitchFamily="34" charset="0"/>
                </a:defRPr>
              </a:lvl2pPr>
              <a:lvl3pPr marL="1143000" indent="-228600">
                <a:tabLst>
                  <a:tab pos="2038350" algn="l"/>
                </a:tabLst>
                <a:defRPr sz="1400">
                  <a:solidFill>
                    <a:schemeClr val="tx1"/>
                  </a:solidFill>
                  <a:latin typeface="Arial" panose="020B0604020202020204" pitchFamily="34" charset="0"/>
                </a:defRPr>
              </a:lvl3pPr>
              <a:lvl4pPr marL="1600200" indent="-228600">
                <a:tabLst>
                  <a:tab pos="2038350" algn="l"/>
                </a:tabLst>
                <a:defRPr sz="1400">
                  <a:solidFill>
                    <a:schemeClr val="tx1"/>
                  </a:solidFill>
                  <a:latin typeface="Arial" panose="020B0604020202020204" pitchFamily="34" charset="0"/>
                </a:defRPr>
              </a:lvl4pPr>
              <a:lvl5pPr marL="2057400" indent="-228600">
                <a:tabLst>
                  <a:tab pos="2038350" algn="l"/>
                </a:tabLst>
                <a:defRPr sz="1400">
                  <a:solidFill>
                    <a:schemeClr val="tx1"/>
                  </a:solidFill>
                  <a:latin typeface="Arial" panose="020B0604020202020204" pitchFamily="34" charset="0"/>
                </a:defRPr>
              </a:lvl5pPr>
              <a:lvl6pPr marL="25146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6pPr>
              <a:lvl7pPr marL="29718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7pPr>
              <a:lvl8pPr marL="34290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8pPr>
              <a:lvl9pPr marL="38862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9pPr>
            </a:lstStyle>
            <a:p>
              <a:pPr algn="ctr" eaLnBrk="1" hangingPunct="1"/>
              <a:r>
                <a:rPr lang="de-DE" altLang="de-DE" sz="1600" b="1">
                  <a:solidFill>
                    <a:srgbClr val="000066"/>
                  </a:solidFill>
                  <a:cs typeface="Arial" panose="020B0604020202020204" pitchFamily="34" charset="0"/>
                </a:rPr>
                <a:t>Antrieb Biegung</a:t>
              </a:r>
              <a:r>
                <a:rPr lang="de-DE" altLang="de-DE" sz="2000" b="1" i="1">
                  <a:solidFill>
                    <a:srgbClr val="000066"/>
                  </a:solidFill>
                  <a:cs typeface="Arial" panose="020B0604020202020204" pitchFamily="34" charset="0"/>
                </a:rPr>
                <a:t>  </a:t>
              </a:r>
              <a:r>
                <a:rPr lang="de-DE" altLang="de-DE" sz="1200" b="1">
                  <a:solidFill>
                    <a:srgbClr val="333333"/>
                  </a:solidFill>
                  <a:cs typeface="Arial" panose="020B0604020202020204" pitchFamily="34" charset="0"/>
                </a:rPr>
                <a:t> </a:t>
              </a:r>
            </a:p>
          </p:txBody>
        </p:sp>
      </p:grpSp>
      <p:sp>
        <p:nvSpPr>
          <p:cNvPr id="27655" name="Line 18"/>
          <p:cNvSpPr>
            <a:spLocks noChangeShapeType="1"/>
          </p:cNvSpPr>
          <p:nvPr/>
        </p:nvSpPr>
        <p:spPr bwMode="auto">
          <a:xfrm>
            <a:off x="903288" y="3789363"/>
            <a:ext cx="1079500" cy="0"/>
          </a:xfrm>
          <a:prstGeom prst="line">
            <a:avLst/>
          </a:prstGeom>
          <a:noFill/>
          <a:ln w="1905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6" name="Text Box 19"/>
          <p:cNvSpPr txBox="1">
            <a:spLocks noChangeArrowheads="1"/>
          </p:cNvSpPr>
          <p:nvPr/>
        </p:nvSpPr>
        <p:spPr bwMode="auto">
          <a:xfrm>
            <a:off x="992188" y="3384550"/>
            <a:ext cx="944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i="1">
                <a:solidFill>
                  <a:schemeClr val="bg1"/>
                </a:solidFill>
              </a:rPr>
              <a:t>b</a:t>
            </a:r>
            <a:r>
              <a:rPr lang="de-DE" altLang="de-DE" b="1">
                <a:solidFill>
                  <a:schemeClr val="bg1"/>
                </a:solidFill>
              </a:rPr>
              <a:t> = 2 m</a:t>
            </a:r>
          </a:p>
        </p:txBody>
      </p:sp>
      <p:grpSp>
        <p:nvGrpSpPr>
          <p:cNvPr id="27657" name="Group 23"/>
          <p:cNvGrpSpPr>
            <a:grpSpLocks/>
          </p:cNvGrpSpPr>
          <p:nvPr/>
        </p:nvGrpSpPr>
        <p:grpSpPr bwMode="auto">
          <a:xfrm>
            <a:off x="3422650" y="4103688"/>
            <a:ext cx="2879725" cy="2160587"/>
            <a:chOff x="2156" y="2585"/>
            <a:chExt cx="1814" cy="1361"/>
          </a:xfrm>
        </p:grpSpPr>
        <p:pic>
          <p:nvPicPr>
            <p:cNvPr id="27658" name="Picture 20" descr="CIMG0751_Armschwi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 y="2585"/>
              <a:ext cx="1814" cy="136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59" name="Rectangle 21"/>
            <p:cNvSpPr>
              <a:spLocks noChangeArrowheads="1"/>
            </p:cNvSpPr>
            <p:nvPr/>
          </p:nvSpPr>
          <p:spPr bwMode="auto">
            <a:xfrm>
              <a:off x="2808" y="3549"/>
              <a:ext cx="1162" cy="397"/>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tabLst>
                  <a:tab pos="2038350" algn="l"/>
                </a:tabLst>
                <a:defRPr sz="1400">
                  <a:solidFill>
                    <a:schemeClr val="tx1"/>
                  </a:solidFill>
                  <a:latin typeface="Arial" panose="020B0604020202020204" pitchFamily="34" charset="0"/>
                </a:defRPr>
              </a:lvl1pPr>
              <a:lvl2pPr marL="742950" indent="-285750">
                <a:tabLst>
                  <a:tab pos="2038350" algn="l"/>
                </a:tabLst>
                <a:defRPr sz="1400">
                  <a:solidFill>
                    <a:schemeClr val="tx1"/>
                  </a:solidFill>
                  <a:latin typeface="Arial" panose="020B0604020202020204" pitchFamily="34" charset="0"/>
                </a:defRPr>
              </a:lvl2pPr>
              <a:lvl3pPr marL="1143000" indent="-228600">
                <a:tabLst>
                  <a:tab pos="2038350" algn="l"/>
                </a:tabLst>
                <a:defRPr sz="1400">
                  <a:solidFill>
                    <a:schemeClr val="tx1"/>
                  </a:solidFill>
                  <a:latin typeface="Arial" panose="020B0604020202020204" pitchFamily="34" charset="0"/>
                </a:defRPr>
              </a:lvl3pPr>
              <a:lvl4pPr marL="1600200" indent="-228600">
                <a:tabLst>
                  <a:tab pos="2038350" algn="l"/>
                </a:tabLst>
                <a:defRPr sz="1400">
                  <a:solidFill>
                    <a:schemeClr val="tx1"/>
                  </a:solidFill>
                  <a:latin typeface="Arial" panose="020B0604020202020204" pitchFamily="34" charset="0"/>
                </a:defRPr>
              </a:lvl4pPr>
              <a:lvl5pPr marL="2057400" indent="-228600">
                <a:tabLst>
                  <a:tab pos="2038350" algn="l"/>
                </a:tabLst>
                <a:defRPr sz="1400">
                  <a:solidFill>
                    <a:schemeClr val="tx1"/>
                  </a:solidFill>
                  <a:latin typeface="Arial" panose="020B0604020202020204" pitchFamily="34" charset="0"/>
                </a:defRPr>
              </a:lvl5pPr>
              <a:lvl6pPr marL="25146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6pPr>
              <a:lvl7pPr marL="29718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7pPr>
              <a:lvl8pPr marL="34290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8pPr>
              <a:lvl9pPr marL="3886200" indent="-228600" eaLnBrk="0" fontAlgn="base" hangingPunct="0">
                <a:spcBef>
                  <a:spcPct val="0"/>
                </a:spcBef>
                <a:spcAft>
                  <a:spcPct val="0"/>
                </a:spcAft>
                <a:tabLst>
                  <a:tab pos="2038350" algn="l"/>
                </a:tabLst>
                <a:defRPr sz="1400">
                  <a:solidFill>
                    <a:schemeClr val="tx1"/>
                  </a:solidFill>
                  <a:latin typeface="Arial" panose="020B0604020202020204" pitchFamily="34" charset="0"/>
                </a:defRPr>
              </a:lvl9pPr>
            </a:lstStyle>
            <a:p>
              <a:pPr algn="r" eaLnBrk="1" hangingPunct="1"/>
              <a:r>
                <a:rPr lang="de-DE" altLang="de-DE" sz="1600" b="1">
                  <a:solidFill>
                    <a:srgbClr val="000066"/>
                  </a:solidFill>
                  <a:cs typeface="Arial" panose="020B0604020202020204" pitchFamily="34" charset="0"/>
                </a:rPr>
                <a:t>Arm- und</a:t>
              </a:r>
              <a:br>
                <a:rPr lang="de-DE" altLang="de-DE" sz="1600" b="1">
                  <a:solidFill>
                    <a:srgbClr val="000066"/>
                  </a:solidFill>
                  <a:cs typeface="Arial" panose="020B0604020202020204" pitchFamily="34" charset="0"/>
                </a:rPr>
              </a:br>
              <a:r>
                <a:rPr lang="de-DE" altLang="de-DE" sz="1600" b="1">
                  <a:solidFill>
                    <a:srgbClr val="000066"/>
                  </a:solidFill>
                  <a:cs typeface="Arial" panose="020B0604020202020204" pitchFamily="34" charset="0"/>
                </a:rPr>
                <a:t>Handschwingen</a:t>
              </a:r>
              <a:r>
                <a:rPr lang="de-DE" altLang="de-DE" sz="2000" b="1" i="1">
                  <a:solidFill>
                    <a:srgbClr val="000066"/>
                  </a:solidFill>
                  <a:cs typeface="Arial" panose="020B0604020202020204" pitchFamily="34" charset="0"/>
                </a:rPr>
                <a:t>  </a:t>
              </a:r>
              <a:r>
                <a:rPr lang="de-DE" altLang="de-DE" sz="1200" b="1">
                  <a:solidFill>
                    <a:srgbClr val="333333"/>
                  </a:solidFill>
                  <a:cs typeface="Arial" panose="020B0604020202020204" pitchFamily="34" charset="0"/>
                </a:rPr>
                <a:t> </a:t>
              </a:r>
            </a:p>
          </p:txBody>
        </p:sp>
      </p:grpSp>
      <p:sp>
        <p:nvSpPr>
          <p:cNvPr id="27671" name="Text Box 23"/>
          <p:cNvSpPr txBox="1">
            <a:spLocks noChangeArrowheads="1"/>
          </p:cNvSpPr>
          <p:nvPr/>
        </p:nvSpPr>
        <p:spPr bwMode="auto">
          <a:xfrm>
            <a:off x="407988" y="6264275"/>
            <a:ext cx="6411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66"/>
                </a:solidFill>
              </a:rPr>
              <a:t>Dana Mackenzie,</a:t>
            </a:r>
            <a:r>
              <a:rPr lang="en-US" altLang="en-US"/>
              <a:t> </a:t>
            </a:r>
            <a:r>
              <a:rPr lang="de-DE" altLang="en-US" b="1" i="1">
                <a:solidFill>
                  <a:srgbClr val="000066"/>
                </a:solidFill>
              </a:rPr>
              <a:t>A Flapping of Wings</a:t>
            </a:r>
            <a:r>
              <a:rPr lang="de-DE" altLang="en-US" b="1">
                <a:solidFill>
                  <a:srgbClr val="000066"/>
                </a:solidFill>
              </a:rPr>
              <a:t>, </a:t>
            </a:r>
            <a:r>
              <a:rPr lang="en-US" altLang="en-US" b="1">
                <a:solidFill>
                  <a:srgbClr val="000066"/>
                </a:solidFill>
              </a:rPr>
              <a:t>SCIENCE</a:t>
            </a:r>
            <a:r>
              <a:rPr lang="de-DE" altLang="en-US" b="1">
                <a:solidFill>
                  <a:srgbClr val="000066"/>
                </a:solidFill>
              </a:rPr>
              <a:t> </a:t>
            </a:r>
            <a:r>
              <a:rPr lang="en-US" altLang="en-US" b="1">
                <a:solidFill>
                  <a:srgbClr val="000066"/>
                </a:solidFill>
              </a:rPr>
              <a:t>23 MARCH 2012 VOL 335</a:t>
            </a:r>
            <a:endParaRPr lang="de-DE" altLang="en-US" b="1">
              <a:solidFill>
                <a:srgbClr val="000066"/>
              </a:solidFill>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SmartBird</a:t>
            </a:r>
            <a:r>
              <a:rPr lang="de-DE" altLang="de-DE" sz="1600" b="0" smtClean="0">
                <a:solidFill>
                  <a:schemeClr val="bg1"/>
                </a:solidFill>
              </a:rPr>
              <a:t> </a:t>
            </a:r>
            <a:r>
              <a:rPr lang="en-GB" altLang="de-DE" sz="1600" b="0" smtClean="0">
                <a:solidFill>
                  <a:schemeClr val="bg1"/>
                </a:solidFill>
              </a:rPr>
              <a:t> </a:t>
            </a:r>
          </a:p>
        </p:txBody>
      </p:sp>
      <p:pic>
        <p:nvPicPr>
          <p:cNvPr id="33795" name="Picture 3" descr="SmartBird_Team_HM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503238"/>
            <a:ext cx="7558088" cy="567213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796" name="Text Box 4"/>
          <p:cNvSpPr txBox="1">
            <a:spLocks noChangeArrowheads="1"/>
          </p:cNvSpPr>
          <p:nvPr/>
        </p:nvSpPr>
        <p:spPr bwMode="auto">
          <a:xfrm>
            <a:off x="1182688" y="593725"/>
            <a:ext cx="7234237" cy="639763"/>
          </a:xfrm>
          <a:prstGeom prst="rect">
            <a:avLst/>
          </a:prstGeom>
          <a:solidFill>
            <a:schemeClr val="bg1">
              <a:alpha val="6901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400" b="1">
                <a:solidFill>
                  <a:srgbClr val="000066"/>
                </a:solidFill>
              </a:rPr>
              <a:t>SmartBird Team - Hannovermesse 2011</a:t>
            </a:r>
          </a:p>
          <a:p>
            <a:pPr algn="ctr" eaLnBrk="1" hangingPunct="1"/>
            <a:r>
              <a:rPr lang="de-DE" altLang="de-DE" sz="1200" b="1">
                <a:solidFill>
                  <a:srgbClr val="000066"/>
                </a:solidFill>
              </a:rPr>
              <a:t>Entwicklung 2008 – 2011 im Rahmen des </a:t>
            </a:r>
            <a:r>
              <a:rPr lang="de-DE" altLang="de-DE" sz="1200" b="1" i="1">
                <a:solidFill>
                  <a:srgbClr val="000066"/>
                </a:solidFill>
              </a:rPr>
              <a:t>Festo Bionic Learning Network</a:t>
            </a:r>
            <a:r>
              <a:rPr lang="de-DE" altLang="de-DE" sz="1200" b="1">
                <a:solidFill>
                  <a:srgbClr val="000066"/>
                </a:solidFill>
              </a:rPr>
              <a:t> der Festo AG, Esslingen</a:t>
            </a:r>
          </a:p>
        </p:txBody>
      </p:sp>
      <p:sp>
        <p:nvSpPr>
          <p:cNvPr id="33797" name="Text Box 5"/>
          <p:cNvSpPr txBox="1">
            <a:spLocks noChangeArrowheads="1"/>
          </p:cNvSpPr>
          <p:nvPr/>
        </p:nvSpPr>
        <p:spPr bwMode="auto">
          <a:xfrm>
            <a:off x="1082675" y="5499100"/>
            <a:ext cx="210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200" b="1">
                <a:solidFill>
                  <a:srgbClr val="EAEAEA"/>
                </a:solidFill>
              </a:rPr>
              <a:t>Kristof und Agalya Jebens</a:t>
            </a:r>
          </a:p>
          <a:p>
            <a:pPr algn="ctr" eaLnBrk="1" hangingPunct="1"/>
            <a:r>
              <a:rPr lang="de-DE" altLang="de-DE" sz="1200" b="1" i="1">
                <a:solidFill>
                  <a:srgbClr val="EAEAEA"/>
                </a:solidFill>
              </a:rPr>
              <a:t>Elektronik und Integration</a:t>
            </a:r>
          </a:p>
        </p:txBody>
      </p:sp>
      <p:sp>
        <p:nvSpPr>
          <p:cNvPr id="33798" name="Text Box 6"/>
          <p:cNvSpPr txBox="1">
            <a:spLocks noChangeArrowheads="1"/>
          </p:cNvSpPr>
          <p:nvPr/>
        </p:nvSpPr>
        <p:spPr bwMode="auto">
          <a:xfrm>
            <a:off x="3062288" y="5678488"/>
            <a:ext cx="2354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200" b="1">
                <a:solidFill>
                  <a:srgbClr val="EAEAEA"/>
                </a:solidFill>
              </a:rPr>
              <a:t>Günther und Rainer Mugrauer</a:t>
            </a:r>
          </a:p>
          <a:p>
            <a:pPr algn="ctr" eaLnBrk="1" hangingPunct="1"/>
            <a:r>
              <a:rPr lang="de-DE" altLang="de-DE" sz="1200" b="1" i="1">
                <a:solidFill>
                  <a:srgbClr val="EAEAEA"/>
                </a:solidFill>
              </a:rPr>
              <a:t>Entwurf und Fertigung</a:t>
            </a:r>
          </a:p>
        </p:txBody>
      </p:sp>
      <p:sp>
        <p:nvSpPr>
          <p:cNvPr id="33799" name="Text Box 7"/>
          <p:cNvSpPr txBox="1">
            <a:spLocks noChangeArrowheads="1"/>
          </p:cNvSpPr>
          <p:nvPr/>
        </p:nvSpPr>
        <p:spPr bwMode="auto">
          <a:xfrm>
            <a:off x="5448300" y="5678488"/>
            <a:ext cx="206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200" b="1">
                <a:solidFill>
                  <a:srgbClr val="EAEAEA"/>
                </a:solidFill>
              </a:rPr>
              <a:t>Markus Fischer, Festo AG</a:t>
            </a:r>
          </a:p>
          <a:p>
            <a:pPr algn="ctr" eaLnBrk="1" hangingPunct="1"/>
            <a:r>
              <a:rPr lang="de-DE" altLang="de-DE" sz="1200" b="1" i="1">
                <a:solidFill>
                  <a:srgbClr val="EAEAEA"/>
                </a:solidFill>
              </a:rPr>
              <a:t>Teamleiter</a:t>
            </a:r>
          </a:p>
        </p:txBody>
      </p:sp>
      <p:sp>
        <p:nvSpPr>
          <p:cNvPr id="33800" name="Text Box 8"/>
          <p:cNvSpPr txBox="1">
            <a:spLocks noChangeArrowheads="1"/>
          </p:cNvSpPr>
          <p:nvPr/>
        </p:nvSpPr>
        <p:spPr bwMode="auto">
          <a:xfrm>
            <a:off x="6459538" y="5094288"/>
            <a:ext cx="16605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200" b="1">
                <a:solidFill>
                  <a:srgbClr val="EAEAEA"/>
                </a:solidFill>
              </a:rPr>
              <a:t>Wolfgang Send </a:t>
            </a:r>
          </a:p>
          <a:p>
            <a:pPr algn="ctr" eaLnBrk="1" hangingPunct="1"/>
            <a:r>
              <a:rPr lang="de-DE" altLang="de-DE" sz="1200" b="1" i="1">
                <a:solidFill>
                  <a:srgbClr val="EAEAEA"/>
                </a:solidFill>
              </a:rPr>
              <a:t>Konzept, Auslegung</a:t>
            </a:r>
          </a:p>
          <a:p>
            <a:pPr algn="ctr" eaLnBrk="1" hangingPunct="1"/>
            <a:r>
              <a:rPr lang="de-DE" altLang="de-DE" sz="1200" b="1" i="1">
                <a:solidFill>
                  <a:srgbClr val="EAEAEA"/>
                </a:solidFill>
              </a:rPr>
              <a:t>und Experimente</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09" name="Group 21"/>
          <p:cNvGrpSpPr>
            <a:grpSpLocks/>
          </p:cNvGrpSpPr>
          <p:nvPr/>
        </p:nvGrpSpPr>
        <p:grpSpPr bwMode="auto">
          <a:xfrm>
            <a:off x="812800" y="3294063"/>
            <a:ext cx="5264150" cy="2239962"/>
            <a:chOff x="3035" y="175"/>
            <a:chExt cx="2947" cy="1184"/>
          </a:xfrm>
        </p:grpSpPr>
        <p:pic>
          <p:nvPicPr>
            <p:cNvPr id="37910" name="Picture 22" descr="FHM11_daVinci_slct_p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 y="175"/>
              <a:ext cx="2947" cy="11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7911" name="Text Box 23"/>
            <p:cNvSpPr txBox="1">
              <a:spLocks noChangeArrowheads="1"/>
            </p:cNvSpPr>
            <p:nvPr/>
          </p:nvSpPr>
          <p:spPr bwMode="auto">
            <a:xfrm>
              <a:off x="3063" y="1111"/>
              <a:ext cx="277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sz="1000" b="1">
                  <a:solidFill>
                    <a:srgbClr val="663300"/>
                  </a:solidFill>
                </a:rPr>
                <a:t>Leonardo da Vinci</a:t>
              </a:r>
              <a:r>
                <a:rPr lang="de-DE" altLang="en-US" sz="1000">
                  <a:solidFill>
                    <a:srgbClr val="663300"/>
                  </a:solidFill>
                </a:rPr>
                <a:t> </a:t>
              </a:r>
              <a:r>
                <a:rPr lang="de-DE" altLang="en-US" sz="1000" i="1">
                  <a:solidFill>
                    <a:srgbClr val="663300"/>
                  </a:solidFill>
                </a:rPr>
                <a:t>Der Vögel Flug ~ Sul volo degli uccelli</a:t>
              </a:r>
              <a:r>
                <a:rPr lang="de-DE" altLang="en-US" sz="1000">
                  <a:solidFill>
                    <a:srgbClr val="663300"/>
                  </a:solidFill>
                </a:rPr>
                <a:t>  </a:t>
              </a:r>
            </a:p>
            <a:p>
              <a:pPr eaLnBrk="1" hangingPunct="1"/>
              <a:r>
                <a:rPr lang="de-DE" altLang="en-US" sz="1000">
                  <a:solidFill>
                    <a:srgbClr val="663300"/>
                  </a:solidFill>
                </a:rPr>
                <a:t>Verlag Schirmer/Mosel – Folio 9 Recto</a:t>
              </a:r>
            </a:p>
          </p:txBody>
        </p:sp>
      </p:grpSp>
      <p:sp>
        <p:nvSpPr>
          <p:cNvPr id="705548" name="Text Box 12"/>
          <p:cNvSpPr txBox="1">
            <a:spLocks noChangeArrowheads="1"/>
          </p:cNvSpPr>
          <p:nvPr/>
        </p:nvSpPr>
        <p:spPr bwMode="auto">
          <a:xfrm>
            <a:off x="2297113" y="863600"/>
            <a:ext cx="56038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4000" b="1">
                <a:solidFill>
                  <a:srgbClr val="FF0066"/>
                </a:solidFill>
              </a:rPr>
              <a:t>Und nun:</a:t>
            </a:r>
          </a:p>
          <a:p>
            <a:pPr algn="ctr" eaLnBrk="1" hangingPunct="1"/>
            <a:r>
              <a:rPr lang="de-DE" altLang="de-DE" sz="6000" b="1">
                <a:solidFill>
                  <a:srgbClr val="FF0066"/>
                </a:solidFill>
              </a:rPr>
              <a:t>SmartBird live!</a:t>
            </a:r>
          </a:p>
        </p:txBody>
      </p:sp>
      <p:sp>
        <p:nvSpPr>
          <p:cNvPr id="37891" name="Rectangle 2"/>
          <p:cNvSpPr>
            <a:spLocks noGrp="1" noChangeArrowheads="1"/>
          </p:cNvSpPr>
          <p:nvPr>
            <p:ph type="title"/>
          </p:nvPr>
        </p:nvSpPr>
        <p:spPr>
          <a:xfrm>
            <a:off x="182563" y="0"/>
            <a:ext cx="4914900" cy="431800"/>
          </a:xfrm>
          <a:noFill/>
        </p:spPr>
        <p:txBody>
          <a:bodyPr/>
          <a:lstStyle/>
          <a:p>
            <a:pPr eaLnBrk="1" hangingPunct="1"/>
            <a:r>
              <a:rPr lang="de-DE" altLang="de-DE" sz="1600" smtClean="0">
                <a:solidFill>
                  <a:schemeClr val="bg1"/>
                </a:solidFill>
              </a:rPr>
              <a:t>.</a:t>
            </a:r>
            <a:r>
              <a:rPr lang="de-DE" altLang="de-DE" sz="1600" b="0" smtClean="0">
                <a:solidFill>
                  <a:schemeClr val="bg1"/>
                </a:solidFill>
              </a:rPr>
              <a:t> </a:t>
            </a:r>
            <a:r>
              <a:rPr lang="en-GB" altLang="de-DE" sz="1600" b="0" smtClean="0">
                <a:solidFill>
                  <a:schemeClr val="bg1"/>
                </a:solidFill>
              </a:rPr>
              <a:t> </a:t>
            </a:r>
          </a:p>
        </p:txBody>
      </p:sp>
      <p:grpSp>
        <p:nvGrpSpPr>
          <p:cNvPr id="35856" name="Group 16"/>
          <p:cNvGrpSpPr>
            <a:grpSpLocks/>
          </p:cNvGrpSpPr>
          <p:nvPr/>
        </p:nvGrpSpPr>
        <p:grpSpPr bwMode="auto">
          <a:xfrm>
            <a:off x="542925" y="142875"/>
            <a:ext cx="8959850" cy="6321425"/>
            <a:chOff x="313" y="90"/>
            <a:chExt cx="5644" cy="3982"/>
          </a:xfrm>
        </p:grpSpPr>
        <p:pic>
          <p:nvPicPr>
            <p:cNvPr id="37893" name="Picture 4" descr="Skelett_lin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 y="90"/>
              <a:ext cx="5615" cy="38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4" name="Text Box 6"/>
            <p:cNvSpPr txBox="1">
              <a:spLocks noChangeArrowheads="1"/>
            </p:cNvSpPr>
            <p:nvPr/>
          </p:nvSpPr>
          <p:spPr bwMode="auto">
            <a:xfrm>
              <a:off x="3262" y="3407"/>
              <a:ext cx="2640" cy="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spcAft>
                  <a:spcPct val="15000"/>
                </a:spcAft>
              </a:pPr>
              <a:r>
                <a:rPr lang="de-DE" altLang="de-DE" sz="2000" b="1">
                  <a:solidFill>
                    <a:srgbClr val="000066"/>
                  </a:solidFill>
                </a:rPr>
                <a:t>SmartBird und sein Konstrukteur</a:t>
              </a:r>
            </a:p>
            <a:p>
              <a:pPr algn="ctr" eaLnBrk="1" hangingPunct="1">
                <a:spcAft>
                  <a:spcPct val="15000"/>
                </a:spcAft>
              </a:pPr>
              <a:r>
                <a:rPr lang="de-DE" altLang="de-DE" sz="2000" b="1">
                  <a:solidFill>
                    <a:srgbClr val="000066"/>
                  </a:solidFill>
                </a:rPr>
                <a:t>Rainer Mugrauer</a:t>
              </a:r>
            </a:p>
          </p:txBody>
        </p:sp>
        <p:sp>
          <p:nvSpPr>
            <p:cNvPr id="37895" name="Text Box 7"/>
            <p:cNvSpPr txBox="1">
              <a:spLocks noChangeArrowheads="1"/>
            </p:cNvSpPr>
            <p:nvPr/>
          </p:nvSpPr>
          <p:spPr bwMode="auto">
            <a:xfrm>
              <a:off x="313" y="3918"/>
              <a:ext cx="228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000">
                  <a:solidFill>
                    <a:srgbClr val="5F5F5F"/>
                  </a:solidFill>
                </a:rPr>
                <a:t>Quelle: W. Send, Archiv\Casio_FH25 - CIMG0317,CIMG0319</a:t>
              </a:r>
            </a:p>
          </p:txBody>
        </p:sp>
        <p:sp>
          <p:nvSpPr>
            <p:cNvPr id="37896" name="Line 8"/>
            <p:cNvSpPr>
              <a:spLocks noChangeShapeType="1"/>
            </p:cNvSpPr>
            <p:nvPr/>
          </p:nvSpPr>
          <p:spPr bwMode="auto">
            <a:xfrm>
              <a:off x="2723" y="2784"/>
              <a:ext cx="312" cy="283"/>
            </a:xfrm>
            <a:prstGeom prst="line">
              <a:avLst/>
            </a:prstGeom>
            <a:noFill/>
            <a:ln w="25400">
              <a:solidFill>
                <a:schemeClr val="bg1"/>
              </a:solidFill>
              <a:round/>
              <a:headEnd type="triangl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7897" name="Picture 9" descr="SmartBird_Flügelripp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2" y="2954"/>
              <a:ext cx="2665"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10"/>
            <p:cNvSpPr txBox="1">
              <a:spLocks noChangeArrowheads="1"/>
            </p:cNvSpPr>
            <p:nvPr/>
          </p:nvSpPr>
          <p:spPr bwMode="auto">
            <a:xfrm>
              <a:off x="5104" y="2954"/>
              <a:ext cx="7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a:t>Gewicht 3 g</a:t>
              </a:r>
            </a:p>
          </p:txBody>
        </p:sp>
        <p:pic>
          <p:nvPicPr>
            <p:cNvPr id="378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 y="204"/>
              <a:ext cx="1673" cy="1255"/>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0" name="Oval 13"/>
            <p:cNvSpPr>
              <a:spLocks noChangeArrowheads="1"/>
            </p:cNvSpPr>
            <p:nvPr/>
          </p:nvSpPr>
          <p:spPr bwMode="auto">
            <a:xfrm>
              <a:off x="4991" y="2075"/>
              <a:ext cx="595" cy="567"/>
            </a:xfrm>
            <a:prstGeom prst="ellipse">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7901" name="Text Box 6"/>
            <p:cNvSpPr txBox="1">
              <a:spLocks noChangeArrowheads="1"/>
            </p:cNvSpPr>
            <p:nvPr/>
          </p:nvSpPr>
          <p:spPr bwMode="auto">
            <a:xfrm>
              <a:off x="4254" y="2699"/>
              <a:ext cx="15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spcAft>
                  <a:spcPct val="15000"/>
                </a:spcAft>
              </a:pPr>
              <a:r>
                <a:rPr lang="de-DE" altLang="de-DE"/>
                <a:t>Servomotor für aktive Torsion</a:t>
              </a:r>
            </a:p>
          </p:txBody>
        </p:sp>
        <p:sp>
          <p:nvSpPr>
            <p:cNvPr id="37902" name="Line 15"/>
            <p:cNvSpPr>
              <a:spLocks noChangeShapeType="1"/>
            </p:cNvSpPr>
            <p:nvPr/>
          </p:nvSpPr>
          <p:spPr bwMode="auto">
            <a:xfrm flipV="1">
              <a:off x="4764" y="2557"/>
              <a:ext cx="311" cy="142"/>
            </a:xfrm>
            <a:prstGeom prst="line">
              <a:avLst/>
            </a:prstGeom>
            <a:noFill/>
            <a:ln w="25400">
              <a:solidFill>
                <a:schemeClr val="bg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5548"/>
                                        </p:tgtEl>
                                        <p:attrNameLst>
                                          <p:attrName>style.visibility</p:attrName>
                                        </p:attrNameLst>
                                      </p:cBhvr>
                                      <p:to>
                                        <p:strVal val="visible"/>
                                      </p:to>
                                    </p:set>
                                    <p:animEffect transition="in" filter="fade">
                                      <p:cBhvr>
                                        <p:cTn id="7" dur="2000"/>
                                        <p:tgtEl>
                                          <p:spTgt spid="705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35856"/>
                                        </p:tgtEl>
                                      </p:cBhvr>
                                    </p:animEffect>
                                    <p:set>
                                      <p:cBhvr>
                                        <p:cTn id="12" dur="1" fill="hold">
                                          <p:stCondLst>
                                            <p:cond delay="999"/>
                                          </p:stCondLst>
                                        </p:cTn>
                                        <p:tgtEl>
                                          <p:spTgt spid="358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600" smtClean="0">
                <a:solidFill>
                  <a:schemeClr val="bg1"/>
                </a:solidFill>
              </a:rPr>
              <a:t>SmartBird</a:t>
            </a:r>
            <a:r>
              <a:rPr lang="de-DE" altLang="de-DE" sz="1600" b="0" smtClean="0">
                <a:solidFill>
                  <a:schemeClr val="bg1"/>
                </a:solidFill>
              </a:rPr>
              <a:t> </a:t>
            </a:r>
            <a:r>
              <a:rPr lang="en-GB" altLang="de-DE" sz="1600" b="0" smtClean="0">
                <a:solidFill>
                  <a:schemeClr val="bg1"/>
                </a:solidFill>
              </a:rPr>
              <a:t> </a:t>
            </a:r>
          </a:p>
        </p:txBody>
      </p:sp>
      <p:sp>
        <p:nvSpPr>
          <p:cNvPr id="35846" name="Text Box 12"/>
          <p:cNvSpPr txBox="1">
            <a:spLocks noChangeArrowheads="1"/>
          </p:cNvSpPr>
          <p:nvPr/>
        </p:nvSpPr>
        <p:spPr bwMode="auto">
          <a:xfrm>
            <a:off x="1308100" y="5815013"/>
            <a:ext cx="68675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400" b="1">
                <a:solidFill>
                  <a:srgbClr val="000066"/>
                </a:solidFill>
              </a:rPr>
              <a:t>Leistungsbilanz für Erzeugung der Schubkraft</a:t>
            </a:r>
          </a:p>
          <a:p>
            <a:pPr algn="ctr" eaLnBrk="1" hangingPunct="1"/>
            <a:r>
              <a:rPr lang="de-DE" altLang="de-DE" sz="1600" b="1">
                <a:solidFill>
                  <a:srgbClr val="000066"/>
                </a:solidFill>
              </a:rPr>
              <a:t>bei SmartBird mit aktiver Torsion (geringe Leistung aufgebracht) </a:t>
            </a:r>
          </a:p>
        </p:txBody>
      </p:sp>
      <p:sp>
        <p:nvSpPr>
          <p:cNvPr id="35847" name="Line 22"/>
          <p:cNvSpPr>
            <a:spLocks noChangeShapeType="1"/>
          </p:cNvSpPr>
          <p:nvPr/>
        </p:nvSpPr>
        <p:spPr bwMode="auto">
          <a:xfrm>
            <a:off x="2027238" y="1628775"/>
            <a:ext cx="4905375" cy="0"/>
          </a:xfrm>
          <a:prstGeom prst="line">
            <a:avLst/>
          </a:prstGeom>
          <a:noFill/>
          <a:ln w="38100">
            <a:solidFill>
              <a:srgbClr val="99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48" name="Text Box 23"/>
          <p:cNvSpPr txBox="1">
            <a:spLocks noChangeArrowheads="1"/>
          </p:cNvSpPr>
          <p:nvPr/>
        </p:nvSpPr>
        <p:spPr bwMode="auto">
          <a:xfrm>
            <a:off x="6122988" y="998538"/>
            <a:ext cx="1120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993300"/>
                </a:solidFill>
              </a:rPr>
              <a:t>Zeitachse</a:t>
            </a:r>
          </a:p>
        </p:txBody>
      </p:sp>
      <p:sp>
        <p:nvSpPr>
          <p:cNvPr id="35849" name="Text Box 24"/>
          <p:cNvSpPr txBox="1">
            <a:spLocks noChangeArrowheads="1"/>
          </p:cNvSpPr>
          <p:nvPr/>
        </p:nvSpPr>
        <p:spPr bwMode="auto">
          <a:xfrm>
            <a:off x="1262063" y="954088"/>
            <a:ext cx="1557337" cy="527050"/>
          </a:xfrm>
          <a:prstGeom prst="rect">
            <a:avLst/>
          </a:prstGeom>
          <a:solidFill>
            <a:schemeClr val="bg1">
              <a:alpha val="53999"/>
            </a:schemeClr>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t>„+“ Leistung wird </a:t>
            </a:r>
          </a:p>
          <a:p>
            <a:r>
              <a:rPr lang="de-DE" altLang="de-DE"/>
              <a:t>aufgebracht.</a:t>
            </a:r>
          </a:p>
        </p:txBody>
      </p:sp>
      <p:sp>
        <p:nvSpPr>
          <p:cNvPr id="35850" name="Line 25"/>
          <p:cNvSpPr>
            <a:spLocks noChangeShapeType="1"/>
          </p:cNvSpPr>
          <p:nvPr/>
        </p:nvSpPr>
        <p:spPr bwMode="auto">
          <a:xfrm>
            <a:off x="2927350" y="682625"/>
            <a:ext cx="0" cy="1800225"/>
          </a:xfrm>
          <a:prstGeom prst="line">
            <a:avLst/>
          </a:prstGeom>
          <a:noFill/>
          <a:ln w="38100">
            <a:solidFill>
              <a:srgbClr val="9933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51" name="Text Box 26"/>
          <p:cNvSpPr txBox="1">
            <a:spLocks noChangeArrowheads="1"/>
          </p:cNvSpPr>
          <p:nvPr/>
        </p:nvSpPr>
        <p:spPr bwMode="auto">
          <a:xfrm>
            <a:off x="3152775" y="547688"/>
            <a:ext cx="10302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993300"/>
                </a:solidFill>
              </a:rPr>
              <a:t>Leistung</a:t>
            </a:r>
          </a:p>
        </p:txBody>
      </p:sp>
      <p:sp>
        <p:nvSpPr>
          <p:cNvPr id="35852" name="Text Box 27"/>
          <p:cNvSpPr txBox="1">
            <a:spLocks noChangeArrowheads="1"/>
          </p:cNvSpPr>
          <p:nvPr/>
        </p:nvSpPr>
        <p:spPr bwMode="auto">
          <a:xfrm>
            <a:off x="1308100" y="1763713"/>
            <a:ext cx="1512888" cy="527050"/>
          </a:xfrm>
          <a:prstGeom prst="rect">
            <a:avLst/>
          </a:prstGeom>
          <a:solidFill>
            <a:schemeClr val="bg1">
              <a:alpha val="53999"/>
            </a:schemeClr>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t>„-“ Leistung wird </a:t>
            </a:r>
          </a:p>
          <a:p>
            <a:r>
              <a:rPr lang="de-DE" altLang="de-DE"/>
              <a:t>entnommen.</a:t>
            </a:r>
          </a:p>
        </p:txBody>
      </p:sp>
      <p:sp>
        <p:nvSpPr>
          <p:cNvPr id="35853" name="Text Box 28"/>
          <p:cNvSpPr txBox="1">
            <a:spLocks noChangeArrowheads="1"/>
          </p:cNvSpPr>
          <p:nvPr/>
        </p:nvSpPr>
        <p:spPr bwMode="auto">
          <a:xfrm>
            <a:off x="182563" y="2708275"/>
            <a:ext cx="396716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Freiheitsgrade der Bewegung:</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0066FF"/>
                </a:solidFill>
              </a:rPr>
              <a:t>Schlagen (Biegung) </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FF0066"/>
                </a:solidFill>
              </a:rPr>
              <a:t>Drehen (Torsion)</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008000"/>
                </a:solidFill>
              </a:rPr>
              <a:t>Vorwärtsbewegung (Translation)</a:t>
            </a:r>
          </a:p>
        </p:txBody>
      </p:sp>
      <p:grpSp>
        <p:nvGrpSpPr>
          <p:cNvPr id="35978" name="Group 138"/>
          <p:cNvGrpSpPr>
            <a:grpSpLocks/>
          </p:cNvGrpSpPr>
          <p:nvPr/>
        </p:nvGrpSpPr>
        <p:grpSpPr bwMode="auto">
          <a:xfrm>
            <a:off x="4322763" y="2708275"/>
            <a:ext cx="3557587" cy="1771650"/>
            <a:chOff x="2723" y="1706"/>
            <a:chExt cx="2241" cy="1116"/>
          </a:xfrm>
        </p:grpSpPr>
        <p:grpSp>
          <p:nvGrpSpPr>
            <p:cNvPr id="35882" name="Group 112"/>
            <p:cNvGrpSpPr>
              <a:grpSpLocks/>
            </p:cNvGrpSpPr>
            <p:nvPr/>
          </p:nvGrpSpPr>
          <p:grpSpPr bwMode="auto">
            <a:xfrm>
              <a:off x="2723" y="1706"/>
              <a:ext cx="1423" cy="567"/>
              <a:chOff x="342" y="2925"/>
              <a:chExt cx="1423" cy="567"/>
            </a:xfrm>
          </p:grpSpPr>
          <p:sp>
            <p:nvSpPr>
              <p:cNvPr id="35886" name="Text Box 113"/>
              <p:cNvSpPr txBox="1">
                <a:spLocks noChangeArrowheads="1"/>
              </p:cNvSpPr>
              <p:nvPr/>
            </p:nvSpPr>
            <p:spPr bwMode="auto">
              <a:xfrm>
                <a:off x="682" y="2925"/>
                <a:ext cx="108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Leistungsbilanz</a:t>
                </a:r>
              </a:p>
              <a:p>
                <a:r>
                  <a:rPr lang="de-DE" altLang="de-DE" sz="1600" b="1">
                    <a:solidFill>
                      <a:srgbClr val="000066"/>
                    </a:solidFill>
                  </a:rPr>
                  <a:t>aktive Torsion</a:t>
                </a:r>
              </a:p>
            </p:txBody>
          </p:sp>
          <p:grpSp>
            <p:nvGrpSpPr>
              <p:cNvPr id="35887" name="Group 114"/>
              <p:cNvGrpSpPr>
                <a:grpSpLocks/>
              </p:cNvGrpSpPr>
              <p:nvPr/>
            </p:nvGrpSpPr>
            <p:grpSpPr bwMode="auto">
              <a:xfrm>
                <a:off x="342" y="2925"/>
                <a:ext cx="283" cy="567"/>
                <a:chOff x="342" y="2925"/>
                <a:chExt cx="283" cy="567"/>
              </a:xfrm>
            </p:grpSpPr>
            <p:sp>
              <p:nvSpPr>
                <p:cNvPr id="35888" name="Rectangle 115"/>
                <p:cNvSpPr>
                  <a:spLocks noChangeArrowheads="1"/>
                </p:cNvSpPr>
                <p:nvPr/>
              </p:nvSpPr>
              <p:spPr bwMode="auto">
                <a:xfrm>
                  <a:off x="342" y="3435"/>
                  <a:ext cx="142" cy="5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89" name="Rectangle 116"/>
                <p:cNvSpPr>
                  <a:spLocks noChangeArrowheads="1"/>
                </p:cNvSpPr>
                <p:nvPr/>
              </p:nvSpPr>
              <p:spPr bwMode="auto">
                <a:xfrm>
                  <a:off x="342" y="2925"/>
                  <a:ext cx="142" cy="511"/>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90" name="Rectangle 117"/>
                <p:cNvSpPr>
                  <a:spLocks noChangeArrowheads="1"/>
                </p:cNvSpPr>
                <p:nvPr/>
              </p:nvSpPr>
              <p:spPr bwMode="auto">
                <a:xfrm>
                  <a:off x="483" y="2925"/>
                  <a:ext cx="142" cy="1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91" name="Rectangle 118"/>
                <p:cNvSpPr>
                  <a:spLocks noChangeArrowheads="1"/>
                </p:cNvSpPr>
                <p:nvPr/>
              </p:nvSpPr>
              <p:spPr bwMode="auto">
                <a:xfrm>
                  <a:off x="483" y="3038"/>
                  <a:ext cx="142" cy="454"/>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grpSp>
        <p:sp>
          <p:nvSpPr>
            <p:cNvPr id="35884" name="Text Box 120"/>
            <p:cNvSpPr txBox="1">
              <a:spLocks noChangeArrowheads="1"/>
            </p:cNvSpPr>
            <p:nvPr/>
          </p:nvSpPr>
          <p:spPr bwMode="auto">
            <a:xfrm>
              <a:off x="3063" y="2302"/>
              <a:ext cx="1901"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Verlustleistung, abgegeben an ungeordnete Bewegung der Luft</a:t>
              </a:r>
            </a:p>
          </p:txBody>
        </p:sp>
        <p:sp>
          <p:nvSpPr>
            <p:cNvPr id="35885" name="Rectangle 121"/>
            <p:cNvSpPr>
              <a:spLocks noChangeArrowheads="1"/>
            </p:cNvSpPr>
            <p:nvPr/>
          </p:nvSpPr>
          <p:spPr bwMode="auto">
            <a:xfrm>
              <a:off x="2865" y="2330"/>
              <a:ext cx="142" cy="1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pic>
        <p:nvPicPr>
          <p:cNvPr id="35937" name="Picture 97" descr="SmartBird_Grundriss_co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7788" y="188913"/>
            <a:ext cx="1962150" cy="4038600"/>
          </a:xfrm>
          <a:prstGeom prst="rect">
            <a:avLst/>
          </a:prstGeom>
          <a:noFill/>
          <a:extLst>
            <a:ext uri="{909E8E84-426E-40DD-AFC4-6F175D3DCCD1}">
              <a14:hiddenFill xmlns:a14="http://schemas.microsoft.com/office/drawing/2010/main">
                <a:solidFill>
                  <a:srgbClr val="FFFFFF"/>
                </a:solidFill>
              </a14:hiddenFill>
            </a:ext>
          </a:extLst>
        </p:spPr>
      </p:pic>
      <p:grpSp>
        <p:nvGrpSpPr>
          <p:cNvPr id="35964" name="Group 124"/>
          <p:cNvGrpSpPr>
            <a:grpSpLocks/>
          </p:cNvGrpSpPr>
          <p:nvPr/>
        </p:nvGrpSpPr>
        <p:grpSpPr bwMode="auto">
          <a:xfrm>
            <a:off x="4592638" y="1628775"/>
            <a:ext cx="2025650" cy="696913"/>
            <a:chOff x="2808" y="1026"/>
            <a:chExt cx="1276" cy="439"/>
          </a:xfrm>
        </p:grpSpPr>
        <p:sp>
          <p:nvSpPr>
            <p:cNvPr id="35965" name="Rectangle 107"/>
            <p:cNvSpPr>
              <a:spLocks noChangeArrowheads="1"/>
            </p:cNvSpPr>
            <p:nvPr/>
          </p:nvSpPr>
          <p:spPr bwMode="auto">
            <a:xfrm>
              <a:off x="3942" y="1026"/>
              <a:ext cx="142" cy="425"/>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966" name="Line 108"/>
            <p:cNvSpPr>
              <a:spLocks noChangeShapeType="1"/>
            </p:cNvSpPr>
            <p:nvPr/>
          </p:nvSpPr>
          <p:spPr bwMode="auto">
            <a:xfrm>
              <a:off x="3517" y="1451"/>
              <a:ext cx="566" cy="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967" name="Freeform 109"/>
            <p:cNvSpPr>
              <a:spLocks/>
            </p:cNvSpPr>
            <p:nvPr/>
          </p:nvSpPr>
          <p:spPr bwMode="auto">
            <a:xfrm>
              <a:off x="2808" y="1026"/>
              <a:ext cx="819" cy="439"/>
            </a:xfrm>
            <a:custGeom>
              <a:avLst/>
              <a:gdLst>
                <a:gd name="T0" fmla="*/ 0 w 819"/>
                <a:gd name="T1" fmla="*/ 0 h 439"/>
                <a:gd name="T2" fmla="*/ 357 w 819"/>
                <a:gd name="T3" fmla="*/ 96 h 439"/>
                <a:gd name="T4" fmla="*/ 600 w 819"/>
                <a:gd name="T5" fmla="*/ 410 h 439"/>
                <a:gd name="T6" fmla="*/ 1221 w 819"/>
                <a:gd name="T7" fmla="*/ 455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9" h="439">
                  <a:moveTo>
                    <a:pt x="0" y="0"/>
                  </a:moveTo>
                  <a:cubicBezTo>
                    <a:pt x="59" y="16"/>
                    <a:pt x="264" y="32"/>
                    <a:pt x="357" y="96"/>
                  </a:cubicBezTo>
                  <a:cubicBezTo>
                    <a:pt x="450" y="160"/>
                    <a:pt x="483" y="329"/>
                    <a:pt x="560" y="384"/>
                  </a:cubicBezTo>
                  <a:cubicBezTo>
                    <a:pt x="637" y="439"/>
                    <a:pt x="765" y="419"/>
                    <a:pt x="819" y="428"/>
                  </a:cubicBezTo>
                </a:path>
              </a:pathLst>
            </a:cu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5980" name="Group 140"/>
          <p:cNvGrpSpPr>
            <a:grpSpLocks/>
          </p:cNvGrpSpPr>
          <p:nvPr/>
        </p:nvGrpSpPr>
        <p:grpSpPr bwMode="auto">
          <a:xfrm>
            <a:off x="4097338" y="1493838"/>
            <a:ext cx="2519362" cy="153987"/>
            <a:chOff x="2581" y="941"/>
            <a:chExt cx="1587" cy="97"/>
          </a:xfrm>
        </p:grpSpPr>
        <p:sp>
          <p:nvSpPr>
            <p:cNvPr id="35973" name="Line 128"/>
            <p:cNvSpPr>
              <a:spLocks noChangeShapeType="1"/>
            </p:cNvSpPr>
            <p:nvPr/>
          </p:nvSpPr>
          <p:spPr bwMode="auto">
            <a:xfrm>
              <a:off x="3601" y="941"/>
              <a:ext cx="567"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974" name="Rectangle 129"/>
            <p:cNvSpPr>
              <a:spLocks noChangeArrowheads="1"/>
            </p:cNvSpPr>
            <p:nvPr/>
          </p:nvSpPr>
          <p:spPr bwMode="auto">
            <a:xfrm>
              <a:off x="3744" y="941"/>
              <a:ext cx="142" cy="73"/>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975" name="Freeform 131"/>
            <p:cNvSpPr>
              <a:spLocks/>
            </p:cNvSpPr>
            <p:nvPr/>
          </p:nvSpPr>
          <p:spPr bwMode="auto">
            <a:xfrm>
              <a:off x="2581" y="941"/>
              <a:ext cx="986" cy="97"/>
            </a:xfrm>
            <a:custGeom>
              <a:avLst/>
              <a:gdLst>
                <a:gd name="T0" fmla="*/ 0 w 986"/>
                <a:gd name="T1" fmla="*/ 66 h 97"/>
                <a:gd name="T2" fmla="*/ 522 w 986"/>
                <a:gd name="T3" fmla="*/ 9 h 97"/>
                <a:gd name="T4" fmla="*/ 951 w 986"/>
                <a:gd name="T5" fmla="*/ 9 h 97"/>
                <a:gd name="T6" fmla="*/ 0 60000 65536"/>
                <a:gd name="T7" fmla="*/ 0 60000 65536"/>
                <a:gd name="T8" fmla="*/ 0 60000 65536"/>
              </a:gdLst>
              <a:ahLst/>
              <a:cxnLst>
                <a:cxn ang="T6">
                  <a:pos x="T0" y="T1"/>
                </a:cxn>
                <a:cxn ang="T7">
                  <a:pos x="T2" y="T3"/>
                </a:cxn>
                <a:cxn ang="T8">
                  <a:pos x="T4" y="T5"/>
                </a:cxn>
              </a:cxnLst>
              <a:rect l="0" t="0" r="r" b="b"/>
              <a:pathLst>
                <a:path w="986" h="97">
                  <a:moveTo>
                    <a:pt x="0" y="97"/>
                  </a:moveTo>
                  <a:cubicBezTo>
                    <a:pt x="86" y="84"/>
                    <a:pt x="352" y="32"/>
                    <a:pt x="516" y="16"/>
                  </a:cubicBezTo>
                  <a:cubicBezTo>
                    <a:pt x="680" y="0"/>
                    <a:pt x="888" y="5"/>
                    <a:pt x="986" y="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5979" name="Group 139"/>
          <p:cNvGrpSpPr>
            <a:grpSpLocks/>
          </p:cNvGrpSpPr>
          <p:nvPr/>
        </p:nvGrpSpPr>
        <p:grpSpPr bwMode="auto">
          <a:xfrm>
            <a:off x="361950" y="4598988"/>
            <a:ext cx="7969250" cy="1125537"/>
            <a:chOff x="228" y="2897"/>
            <a:chExt cx="5020" cy="709"/>
          </a:xfrm>
        </p:grpSpPr>
        <p:sp>
          <p:nvSpPr>
            <p:cNvPr id="35896" name="Text Box 69"/>
            <p:cNvSpPr txBox="1">
              <a:spLocks noChangeArrowheads="1"/>
            </p:cNvSpPr>
            <p:nvPr/>
          </p:nvSpPr>
          <p:spPr bwMode="auto">
            <a:xfrm>
              <a:off x="228" y="2954"/>
              <a:ext cx="218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Vergeich der Leistungsbilanzen</a:t>
              </a:r>
            </a:p>
            <a:p>
              <a:r>
                <a:rPr lang="de-DE" altLang="de-DE" sz="1600" b="1">
                  <a:solidFill>
                    <a:srgbClr val="000066"/>
                  </a:solidFill>
                </a:rPr>
                <a:t>für passive/aktive Torsion bei gleicher Schubleistung</a:t>
              </a:r>
            </a:p>
          </p:txBody>
        </p:sp>
        <p:sp>
          <p:nvSpPr>
            <p:cNvPr id="35860" name="Rectangle 138"/>
            <p:cNvSpPr>
              <a:spLocks noChangeArrowheads="1"/>
            </p:cNvSpPr>
            <p:nvPr/>
          </p:nvSpPr>
          <p:spPr bwMode="auto">
            <a:xfrm>
              <a:off x="2553" y="2897"/>
              <a:ext cx="2637" cy="709"/>
            </a:xfrm>
            <a:prstGeom prst="rect">
              <a:avLst/>
            </a:prstGeom>
            <a:solidFill>
              <a:schemeClr val="bg1">
                <a:alpha val="4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nvGrpSpPr>
            <p:cNvPr id="35861" name="Group 80"/>
            <p:cNvGrpSpPr>
              <a:grpSpLocks/>
            </p:cNvGrpSpPr>
            <p:nvPr/>
          </p:nvGrpSpPr>
          <p:grpSpPr bwMode="auto">
            <a:xfrm>
              <a:off x="2695" y="2982"/>
              <a:ext cx="284" cy="511"/>
              <a:chOff x="2014" y="2925"/>
              <a:chExt cx="284" cy="511"/>
            </a:xfrm>
          </p:grpSpPr>
          <p:sp>
            <p:nvSpPr>
              <p:cNvPr id="35874" name="Rectangle 64"/>
              <p:cNvSpPr>
                <a:spLocks noChangeArrowheads="1"/>
              </p:cNvSpPr>
              <p:nvPr/>
            </p:nvSpPr>
            <p:spPr bwMode="auto">
              <a:xfrm>
                <a:off x="2155" y="3379"/>
                <a:ext cx="142" cy="5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75" name="Rectangle 65"/>
              <p:cNvSpPr>
                <a:spLocks noChangeArrowheads="1"/>
              </p:cNvSpPr>
              <p:nvPr/>
            </p:nvSpPr>
            <p:spPr bwMode="auto">
              <a:xfrm>
                <a:off x="2014" y="2925"/>
                <a:ext cx="142" cy="51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76" name="Rectangle 66"/>
              <p:cNvSpPr>
                <a:spLocks noChangeArrowheads="1"/>
              </p:cNvSpPr>
              <p:nvPr/>
            </p:nvSpPr>
            <p:spPr bwMode="auto">
              <a:xfrm>
                <a:off x="2155" y="3237"/>
                <a:ext cx="142" cy="142"/>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77" name="Rectangle 67"/>
              <p:cNvSpPr>
                <a:spLocks noChangeArrowheads="1"/>
              </p:cNvSpPr>
              <p:nvPr/>
            </p:nvSpPr>
            <p:spPr bwMode="auto">
              <a:xfrm>
                <a:off x="2156" y="2925"/>
                <a:ext cx="142" cy="3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sp>
          <p:nvSpPr>
            <p:cNvPr id="35870" name="Rectangle 74"/>
            <p:cNvSpPr>
              <a:spLocks noChangeArrowheads="1"/>
            </p:cNvSpPr>
            <p:nvPr/>
          </p:nvSpPr>
          <p:spPr bwMode="auto">
            <a:xfrm>
              <a:off x="3092" y="3136"/>
              <a:ext cx="142" cy="1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71" name="Rectangle 75"/>
            <p:cNvSpPr>
              <a:spLocks noChangeArrowheads="1"/>
            </p:cNvSpPr>
            <p:nvPr/>
          </p:nvSpPr>
          <p:spPr bwMode="auto">
            <a:xfrm>
              <a:off x="3092" y="2982"/>
              <a:ext cx="142" cy="154"/>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72" name="Rectangle 76"/>
            <p:cNvSpPr>
              <a:spLocks noChangeArrowheads="1"/>
            </p:cNvSpPr>
            <p:nvPr/>
          </p:nvSpPr>
          <p:spPr bwMode="auto">
            <a:xfrm>
              <a:off x="3233" y="2982"/>
              <a:ext cx="142" cy="3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73" name="Rectangle 78"/>
            <p:cNvSpPr>
              <a:spLocks noChangeArrowheads="1"/>
            </p:cNvSpPr>
            <p:nvPr/>
          </p:nvSpPr>
          <p:spPr bwMode="auto">
            <a:xfrm>
              <a:off x="3234" y="3021"/>
              <a:ext cx="142" cy="138"/>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63" name="Text Box 87"/>
            <p:cNvSpPr txBox="1">
              <a:spLocks noChangeArrowheads="1"/>
            </p:cNvSpPr>
            <p:nvPr/>
          </p:nvSpPr>
          <p:spPr bwMode="auto">
            <a:xfrm>
              <a:off x="3432" y="2925"/>
              <a:ext cx="1816"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Viel weniger Schlagleistung      ist erforderlich.</a:t>
              </a:r>
            </a:p>
            <a:p>
              <a:r>
                <a:rPr lang="de-DE" altLang="de-DE" sz="1600" b="1">
                  <a:solidFill>
                    <a:srgbClr val="000066"/>
                  </a:solidFill>
                </a:rPr>
                <a:t>Theorie sagt: Wirkungsgrad geht hoch bis auf 80 - 90 % </a:t>
              </a:r>
            </a:p>
          </p:txBody>
        </p:sp>
        <p:sp>
          <p:nvSpPr>
            <p:cNvPr id="35864" name="Rectangle 133"/>
            <p:cNvSpPr>
              <a:spLocks noChangeArrowheads="1"/>
            </p:cNvSpPr>
            <p:nvPr/>
          </p:nvSpPr>
          <p:spPr bwMode="auto">
            <a:xfrm>
              <a:off x="2695" y="2981"/>
              <a:ext cx="142" cy="511"/>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65" name="Rectangle 134"/>
            <p:cNvSpPr>
              <a:spLocks noChangeArrowheads="1"/>
            </p:cNvSpPr>
            <p:nvPr/>
          </p:nvSpPr>
          <p:spPr bwMode="auto">
            <a:xfrm>
              <a:off x="3092" y="2982"/>
              <a:ext cx="142" cy="181"/>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66" name="Rectangle 136"/>
            <p:cNvSpPr>
              <a:spLocks noChangeArrowheads="1"/>
            </p:cNvSpPr>
            <p:nvPr/>
          </p:nvSpPr>
          <p:spPr bwMode="auto">
            <a:xfrm>
              <a:off x="1759" y="3294"/>
              <a:ext cx="141" cy="142"/>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67" name="Rectangle 137"/>
            <p:cNvSpPr>
              <a:spLocks noChangeArrowheads="1"/>
            </p:cNvSpPr>
            <p:nvPr/>
          </p:nvSpPr>
          <p:spPr bwMode="auto">
            <a:xfrm>
              <a:off x="4481" y="3095"/>
              <a:ext cx="142" cy="171"/>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868" name="Text Box 140"/>
            <p:cNvSpPr txBox="1">
              <a:spLocks noChangeArrowheads="1"/>
            </p:cNvSpPr>
            <p:nvPr/>
          </p:nvSpPr>
          <p:spPr bwMode="auto">
            <a:xfrm>
              <a:off x="2695" y="3265"/>
              <a:ext cx="2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solidFill>
                    <a:schemeClr val="bg1"/>
                  </a:solidFill>
                </a:rPr>
                <a:t>+  -</a:t>
              </a:r>
            </a:p>
          </p:txBody>
        </p:sp>
        <p:sp>
          <p:nvSpPr>
            <p:cNvPr id="35869" name="Text Box 141"/>
            <p:cNvSpPr txBox="1">
              <a:spLocks noChangeArrowheads="1"/>
            </p:cNvSpPr>
            <p:nvPr/>
          </p:nvSpPr>
          <p:spPr bwMode="auto">
            <a:xfrm>
              <a:off x="3092" y="2982"/>
              <a:ext cx="2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solidFill>
                    <a:schemeClr val="bg1"/>
                  </a:solidFill>
                </a:rPr>
                <a:t>+  -</a:t>
              </a:r>
            </a:p>
          </p:txBody>
        </p:sp>
        <p:sp>
          <p:nvSpPr>
            <p:cNvPr id="35977" name="Line 137"/>
            <p:cNvSpPr>
              <a:spLocks noChangeShapeType="1"/>
            </p:cNvSpPr>
            <p:nvPr/>
          </p:nvSpPr>
          <p:spPr bwMode="auto">
            <a:xfrm>
              <a:off x="3092" y="3152"/>
              <a:ext cx="141"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5986" name="Group 146"/>
          <p:cNvGrpSpPr>
            <a:grpSpLocks/>
          </p:cNvGrpSpPr>
          <p:nvPr/>
        </p:nvGrpSpPr>
        <p:grpSpPr bwMode="auto">
          <a:xfrm>
            <a:off x="4097338" y="773113"/>
            <a:ext cx="2503487" cy="849312"/>
            <a:chOff x="2553" y="493"/>
            <a:chExt cx="1577" cy="535"/>
          </a:xfrm>
        </p:grpSpPr>
        <p:sp>
          <p:nvSpPr>
            <p:cNvPr id="35983" name="Rectangle 32"/>
            <p:cNvSpPr>
              <a:spLocks noChangeArrowheads="1"/>
            </p:cNvSpPr>
            <p:nvPr/>
          </p:nvSpPr>
          <p:spPr bwMode="auto">
            <a:xfrm>
              <a:off x="3347" y="516"/>
              <a:ext cx="142" cy="511"/>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35984" name="Freeform 30"/>
            <p:cNvSpPr>
              <a:spLocks/>
            </p:cNvSpPr>
            <p:nvPr/>
          </p:nvSpPr>
          <p:spPr bwMode="auto">
            <a:xfrm>
              <a:off x="2553" y="493"/>
              <a:ext cx="1140" cy="535"/>
            </a:xfrm>
            <a:custGeom>
              <a:avLst/>
              <a:gdLst>
                <a:gd name="T0" fmla="*/ 0 w 1140"/>
                <a:gd name="T1" fmla="*/ 534 h 535"/>
                <a:gd name="T2" fmla="*/ 382 w 1140"/>
                <a:gd name="T3" fmla="*/ 387 h 535"/>
                <a:gd name="T4" fmla="*/ 574 w 1140"/>
                <a:gd name="T5" fmla="*/ 61 h 535"/>
                <a:gd name="T6" fmla="*/ 935 w 1140"/>
                <a:gd name="T7" fmla="*/ 23 h 5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0" h="535">
                  <a:moveTo>
                    <a:pt x="0" y="535"/>
                  </a:moveTo>
                  <a:cubicBezTo>
                    <a:pt x="64" y="511"/>
                    <a:pt x="286" y="467"/>
                    <a:pt x="382" y="388"/>
                  </a:cubicBezTo>
                  <a:cubicBezTo>
                    <a:pt x="478" y="309"/>
                    <a:pt x="512" y="124"/>
                    <a:pt x="574" y="62"/>
                  </a:cubicBezTo>
                  <a:cubicBezTo>
                    <a:pt x="636" y="0"/>
                    <a:pt x="662" y="25"/>
                    <a:pt x="756" y="17"/>
                  </a:cubicBezTo>
                  <a:cubicBezTo>
                    <a:pt x="850" y="9"/>
                    <a:pt x="1060" y="17"/>
                    <a:pt x="1140" y="17"/>
                  </a:cubicBezTo>
                </a:path>
              </a:pathLst>
            </a:custGeom>
            <a:noFill/>
            <a:ln w="34925">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985" name="Line 33"/>
            <p:cNvSpPr>
              <a:spLocks noChangeShapeType="1"/>
            </p:cNvSpPr>
            <p:nvPr/>
          </p:nvSpPr>
          <p:spPr bwMode="auto">
            <a:xfrm>
              <a:off x="3715" y="500"/>
              <a:ext cx="415" cy="8"/>
            </a:xfrm>
            <a:custGeom>
              <a:avLst/>
              <a:gdLst>
                <a:gd name="T0" fmla="*/ 0 w 415"/>
                <a:gd name="T1" fmla="*/ 8 h 8"/>
                <a:gd name="T2" fmla="*/ 415 w 415"/>
                <a:gd name="T3" fmla="*/ 0 h 8"/>
              </a:gdLst>
              <a:ahLst/>
              <a:cxnLst>
                <a:cxn ang="0">
                  <a:pos x="T0" y="T1"/>
                </a:cxn>
                <a:cxn ang="0">
                  <a:pos x="T2" y="T3"/>
                </a:cxn>
              </a:cxnLst>
              <a:rect l="0" t="0" r="r" b="b"/>
              <a:pathLst>
                <a:path w="415" h="8">
                  <a:moveTo>
                    <a:pt x="0" y="8"/>
                  </a:moveTo>
                  <a:lnTo>
                    <a:pt x="415" y="0"/>
                  </a:lnTo>
                </a:path>
              </a:pathLst>
            </a:custGeom>
            <a:noFill/>
            <a:ln w="38100">
              <a:solidFill>
                <a:srgbClr val="3366FF"/>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986"/>
                                        </p:tgtEl>
                                        <p:attrNameLst>
                                          <p:attrName>style.visibility</p:attrName>
                                        </p:attrNameLst>
                                      </p:cBhvr>
                                      <p:to>
                                        <p:strVal val="visible"/>
                                      </p:to>
                                    </p:set>
                                    <p:animEffect transition="in" filter="fade">
                                      <p:cBhvr>
                                        <p:cTn id="7" dur="1000"/>
                                        <p:tgtEl>
                                          <p:spTgt spid="35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980"/>
                                        </p:tgtEl>
                                        <p:attrNameLst>
                                          <p:attrName>style.visibility</p:attrName>
                                        </p:attrNameLst>
                                      </p:cBhvr>
                                      <p:to>
                                        <p:strVal val="visible"/>
                                      </p:to>
                                    </p:set>
                                    <p:animEffect transition="in" filter="fade">
                                      <p:cBhvr>
                                        <p:cTn id="12" dur="1000"/>
                                        <p:tgtEl>
                                          <p:spTgt spid="359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964"/>
                                        </p:tgtEl>
                                        <p:attrNameLst>
                                          <p:attrName>style.visibility</p:attrName>
                                        </p:attrNameLst>
                                      </p:cBhvr>
                                      <p:to>
                                        <p:strVal val="visible"/>
                                      </p:to>
                                    </p:set>
                                    <p:animEffect transition="in" filter="fade">
                                      <p:cBhvr>
                                        <p:cTn id="17" dur="1000"/>
                                        <p:tgtEl>
                                          <p:spTgt spid="359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5978"/>
                                        </p:tgtEl>
                                        <p:attrNameLst>
                                          <p:attrName>style.visibility</p:attrName>
                                        </p:attrNameLst>
                                      </p:cBhvr>
                                      <p:to>
                                        <p:strVal val="visible"/>
                                      </p:to>
                                    </p:set>
                                    <p:animEffect transition="in" filter="fade">
                                      <p:cBhvr>
                                        <p:cTn id="22" dur="1000"/>
                                        <p:tgtEl>
                                          <p:spTgt spid="3597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5979"/>
                                        </p:tgtEl>
                                        <p:attrNameLst>
                                          <p:attrName>style.visibility</p:attrName>
                                        </p:attrNameLst>
                                      </p:cBhvr>
                                      <p:to>
                                        <p:strVal val="visible"/>
                                      </p:to>
                                    </p:set>
                                    <p:animEffect transition="in" filter="fade">
                                      <p:cBhvr>
                                        <p:cTn id="27" dur="1000"/>
                                        <p:tgtEl>
                                          <p:spTgt spid="35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8113" y="0"/>
            <a:ext cx="37004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ts val="2900"/>
              </a:lnSpc>
            </a:pPr>
            <a:r>
              <a:rPr lang="de-DE" altLang="de-DE" sz="1600" b="1">
                <a:solidFill>
                  <a:schemeClr val="bg1"/>
                </a:solidFill>
              </a:rPr>
              <a:t>Biegetorsionsantrieb</a:t>
            </a:r>
          </a:p>
        </p:txBody>
      </p:sp>
      <p:sp>
        <p:nvSpPr>
          <p:cNvPr id="39939" name="Text Box 3"/>
          <p:cNvSpPr txBox="1">
            <a:spLocks noChangeArrowheads="1"/>
          </p:cNvSpPr>
          <p:nvPr/>
        </p:nvSpPr>
        <p:spPr bwMode="auto">
          <a:xfrm>
            <a:off x="273050" y="638175"/>
            <a:ext cx="5229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400" b="1">
                <a:solidFill>
                  <a:srgbClr val="000066"/>
                </a:solidFill>
              </a:rPr>
              <a:t>Biegetorsionsantrieb – Das Prinzip</a:t>
            </a:r>
          </a:p>
        </p:txBody>
      </p:sp>
      <p:grpSp>
        <p:nvGrpSpPr>
          <p:cNvPr id="39940" name="Group 4"/>
          <p:cNvGrpSpPr>
            <a:grpSpLocks/>
          </p:cNvGrpSpPr>
          <p:nvPr/>
        </p:nvGrpSpPr>
        <p:grpSpPr bwMode="auto">
          <a:xfrm>
            <a:off x="361950" y="1223963"/>
            <a:ext cx="8191500" cy="915987"/>
            <a:chOff x="653" y="1678"/>
            <a:chExt cx="5160" cy="577"/>
          </a:xfrm>
        </p:grpSpPr>
        <p:sp>
          <p:nvSpPr>
            <p:cNvPr id="39954" name="Text Box 5"/>
            <p:cNvSpPr txBox="1">
              <a:spLocks noChangeArrowheads="1"/>
            </p:cNvSpPr>
            <p:nvPr/>
          </p:nvSpPr>
          <p:spPr bwMode="auto">
            <a:xfrm>
              <a:off x="1192" y="1678"/>
              <a:ext cx="4621"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Die hohe Effizienz des Fliegens in der Natur beruht – so meine Deutung – auf einem strömungsmechanischen Prinzip, das von mir als </a:t>
              </a:r>
              <a:r>
                <a:rPr lang="de-DE" altLang="de-DE" sz="1800" b="1">
                  <a:solidFill>
                    <a:srgbClr val="FF0066"/>
                  </a:solidFill>
                </a:rPr>
                <a:t>aktive Torsion</a:t>
              </a:r>
              <a:r>
                <a:rPr lang="de-DE" altLang="de-DE" sz="1800">
                  <a:solidFill>
                    <a:srgbClr val="000066"/>
                  </a:solidFill>
                </a:rPr>
                <a:t> bezeichnet wird.  </a:t>
              </a:r>
            </a:p>
          </p:txBody>
        </p:sp>
        <p:sp>
          <p:nvSpPr>
            <p:cNvPr id="39955" name="AutoShape 6"/>
            <p:cNvSpPr>
              <a:spLocks noChangeArrowheads="1"/>
            </p:cNvSpPr>
            <p:nvPr/>
          </p:nvSpPr>
          <p:spPr bwMode="auto">
            <a:xfrm>
              <a:off x="653" y="1763"/>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39941" name="Group 7"/>
          <p:cNvGrpSpPr>
            <a:grpSpLocks/>
          </p:cNvGrpSpPr>
          <p:nvPr/>
        </p:nvGrpSpPr>
        <p:grpSpPr bwMode="auto">
          <a:xfrm>
            <a:off x="361950" y="2259013"/>
            <a:ext cx="8191500" cy="1630362"/>
            <a:chOff x="653" y="1678"/>
            <a:chExt cx="5160" cy="1027"/>
          </a:xfrm>
        </p:grpSpPr>
        <p:sp>
          <p:nvSpPr>
            <p:cNvPr id="39952" name="Text Box 8"/>
            <p:cNvSpPr txBox="1">
              <a:spLocks noChangeArrowheads="1"/>
            </p:cNvSpPr>
            <p:nvPr/>
          </p:nvSpPr>
          <p:spPr bwMode="auto">
            <a:xfrm>
              <a:off x="1192" y="1678"/>
              <a:ext cx="4621" cy="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Die Bedeutung der aktiven Torsion ist in den bisherigen konstruktiven Ansätzen beim Bau der wenigen Kleinflugzeuge mit Antrieb durch schwingende Tragflächen übersehen worden.</a:t>
              </a:r>
            </a:p>
            <a:p>
              <a:pPr eaLnBrk="1" hangingPunct="1">
                <a:lnSpc>
                  <a:spcPct val="130000"/>
                </a:lnSpc>
                <a:buSzPct val="130000"/>
                <a:buFont typeface="Wingdings" panose="05000000000000000000" pitchFamily="2" charset="2"/>
                <a:buChar char="§"/>
              </a:pPr>
              <a:r>
                <a:rPr lang="de-DE" altLang="de-DE" sz="1800">
                  <a:solidFill>
                    <a:srgbClr val="000066"/>
                  </a:solidFill>
                </a:rPr>
                <a:t> Die </a:t>
              </a:r>
              <a:r>
                <a:rPr lang="de-DE" altLang="de-DE" sz="1800" b="1">
                  <a:solidFill>
                    <a:srgbClr val="008000"/>
                  </a:solidFill>
                </a:rPr>
                <a:t>Biegung</a:t>
              </a:r>
              <a:r>
                <a:rPr lang="de-DE" altLang="de-DE" sz="1800">
                  <a:solidFill>
                    <a:srgbClr val="000066"/>
                  </a:solidFill>
                </a:rPr>
                <a:t> (Schlagen) dient als </a:t>
              </a:r>
              <a:r>
                <a:rPr lang="de-DE" altLang="de-DE" sz="1800" b="1">
                  <a:solidFill>
                    <a:srgbClr val="008000"/>
                  </a:solidFill>
                </a:rPr>
                <a:t>aerodynamischer „Treibstoff“</a:t>
              </a:r>
              <a:r>
                <a:rPr lang="de-DE" altLang="de-DE" sz="1800">
                  <a:solidFill>
                    <a:srgbClr val="000066"/>
                  </a:solidFill>
                </a:rPr>
                <a:t>.</a:t>
              </a:r>
            </a:p>
            <a:p>
              <a:pPr eaLnBrk="1" hangingPunct="1">
                <a:lnSpc>
                  <a:spcPct val="130000"/>
                </a:lnSpc>
                <a:buSzPct val="130000"/>
                <a:buFont typeface="Wingdings" panose="05000000000000000000" pitchFamily="2" charset="2"/>
                <a:buChar char="§"/>
              </a:pPr>
              <a:r>
                <a:rPr lang="de-DE" altLang="de-DE" sz="1800">
                  <a:solidFill>
                    <a:srgbClr val="000066"/>
                  </a:solidFill>
                </a:rPr>
                <a:t> Erst durch </a:t>
              </a:r>
              <a:r>
                <a:rPr lang="de-DE" altLang="de-DE" sz="1800" b="1">
                  <a:solidFill>
                    <a:srgbClr val="008000"/>
                  </a:solidFill>
                </a:rPr>
                <a:t>aktive Torsion</a:t>
              </a:r>
              <a:r>
                <a:rPr lang="de-DE" altLang="de-DE" sz="1800">
                  <a:solidFill>
                    <a:srgbClr val="000066"/>
                  </a:solidFill>
                </a:rPr>
                <a:t> (Drehen) entsteht </a:t>
              </a:r>
              <a:r>
                <a:rPr lang="de-DE" altLang="de-DE" sz="1800" b="1">
                  <a:solidFill>
                    <a:srgbClr val="008000"/>
                  </a:solidFill>
                </a:rPr>
                <a:t>hoher Wirkungsgrad</a:t>
              </a:r>
              <a:r>
                <a:rPr lang="de-DE" altLang="de-DE" sz="1800">
                  <a:solidFill>
                    <a:srgbClr val="000066"/>
                  </a:solidFill>
                </a:rPr>
                <a:t>.    </a:t>
              </a:r>
            </a:p>
          </p:txBody>
        </p:sp>
        <p:sp>
          <p:nvSpPr>
            <p:cNvPr id="39953" name="AutoShape 9"/>
            <p:cNvSpPr>
              <a:spLocks noChangeArrowheads="1"/>
            </p:cNvSpPr>
            <p:nvPr/>
          </p:nvSpPr>
          <p:spPr bwMode="auto">
            <a:xfrm>
              <a:off x="653" y="1763"/>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
        <p:nvSpPr>
          <p:cNvPr id="39944" name="AutoShape 12"/>
          <p:cNvSpPr>
            <a:spLocks noChangeArrowheads="1"/>
          </p:cNvSpPr>
          <p:nvPr/>
        </p:nvSpPr>
        <p:spPr bwMode="auto">
          <a:xfrm>
            <a:off x="2792413" y="4508500"/>
            <a:ext cx="1844675" cy="1395413"/>
          </a:xfrm>
          <a:prstGeom prst="wedgeRoundRectCallout">
            <a:avLst>
              <a:gd name="adj1" fmla="val -17556"/>
              <a:gd name="adj2" fmla="val 27815"/>
              <a:gd name="adj3" fmla="val 16667"/>
            </a:avLst>
          </a:prstGeom>
          <a:noFill/>
          <a:ln>
            <a:noFill/>
          </a:ln>
          <a:effectLst/>
          <a:extLst>
            <a:ext uri="{909E8E84-426E-40DD-AFC4-6F175D3DCCD1}">
              <a14:hiddenFill xmlns:a14="http://schemas.microsoft.com/office/drawing/2010/main">
                <a:solidFill>
                  <a:srgbClr val="FF0066">
                    <a:alpha val="1098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800" b="1">
                <a:solidFill>
                  <a:srgbClr val="000066"/>
                </a:solidFill>
              </a:rPr>
              <a:t>Leistung Drehen </a:t>
            </a:r>
          </a:p>
          <a:p>
            <a:pPr algn="ctr" eaLnBrk="1" hangingPunct="1"/>
            <a:r>
              <a:rPr lang="de-DE" altLang="de-DE" sz="1800" b="1">
                <a:solidFill>
                  <a:srgbClr val="000066"/>
                </a:solidFill>
              </a:rPr>
              <a:t>bzw.</a:t>
            </a:r>
          </a:p>
          <a:p>
            <a:pPr algn="ctr" eaLnBrk="1" hangingPunct="1"/>
            <a:r>
              <a:rPr lang="de-DE" altLang="de-DE" sz="1800" b="1">
                <a:solidFill>
                  <a:srgbClr val="000066"/>
                </a:solidFill>
              </a:rPr>
              <a:t>Torsion</a:t>
            </a:r>
          </a:p>
        </p:txBody>
      </p:sp>
      <p:sp>
        <p:nvSpPr>
          <p:cNvPr id="39945" name="Text Box 13"/>
          <p:cNvSpPr txBox="1">
            <a:spLocks noChangeArrowheads="1"/>
          </p:cNvSpPr>
          <p:nvPr/>
        </p:nvSpPr>
        <p:spPr bwMode="auto">
          <a:xfrm>
            <a:off x="2432050" y="4733925"/>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3600" b="1">
                <a:solidFill>
                  <a:srgbClr val="000066"/>
                </a:solidFill>
              </a:rPr>
              <a:t>+</a:t>
            </a:r>
          </a:p>
        </p:txBody>
      </p:sp>
      <p:sp>
        <p:nvSpPr>
          <p:cNvPr id="39946" name="Text Box 14"/>
          <p:cNvSpPr txBox="1">
            <a:spLocks noChangeArrowheads="1"/>
          </p:cNvSpPr>
          <p:nvPr/>
        </p:nvSpPr>
        <p:spPr bwMode="auto">
          <a:xfrm>
            <a:off x="4818063" y="4735513"/>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3600" b="1">
                <a:solidFill>
                  <a:srgbClr val="000066"/>
                </a:solidFill>
              </a:rPr>
              <a:t>=</a:t>
            </a:r>
          </a:p>
        </p:txBody>
      </p:sp>
      <p:sp>
        <p:nvSpPr>
          <p:cNvPr id="39947" name="AutoShape 15"/>
          <p:cNvSpPr>
            <a:spLocks noChangeArrowheads="1"/>
          </p:cNvSpPr>
          <p:nvPr/>
        </p:nvSpPr>
        <p:spPr bwMode="auto">
          <a:xfrm>
            <a:off x="5357813" y="4238625"/>
            <a:ext cx="1844675" cy="1530350"/>
          </a:xfrm>
          <a:prstGeom prst="wedgeRoundRectCallout">
            <a:avLst>
              <a:gd name="adj1" fmla="val -24181"/>
              <a:gd name="adj2" fmla="val 20745"/>
              <a:gd name="adj3" fmla="val 1666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800" b="1">
                <a:solidFill>
                  <a:schemeClr val="bg1"/>
                </a:solidFill>
              </a:rPr>
              <a:t>  </a:t>
            </a:r>
            <a:endParaRPr lang="de-DE" altLang="de-DE" sz="1800" b="1">
              <a:solidFill>
                <a:schemeClr val="bg1"/>
              </a:solidFill>
            </a:endParaRPr>
          </a:p>
          <a:p>
            <a:pPr algn="ctr" eaLnBrk="1" hangingPunct="1"/>
            <a:r>
              <a:rPr lang="de-DE" altLang="de-DE" sz="1800" b="1">
                <a:solidFill>
                  <a:schemeClr val="bg1"/>
                </a:solidFill>
              </a:rPr>
              <a:t>Leistung</a:t>
            </a:r>
          </a:p>
          <a:p>
            <a:pPr algn="ctr" eaLnBrk="1" hangingPunct="1"/>
            <a:r>
              <a:rPr lang="de-DE" altLang="de-DE" sz="1800" b="1">
                <a:solidFill>
                  <a:schemeClr val="bg1"/>
                </a:solidFill>
              </a:rPr>
              <a:t>Translation</a:t>
            </a:r>
          </a:p>
          <a:p>
            <a:pPr algn="ctr" eaLnBrk="1" hangingPunct="1"/>
            <a:r>
              <a:rPr lang="de-DE" altLang="de-DE" sz="1800" b="1">
                <a:solidFill>
                  <a:schemeClr val="bg1"/>
                </a:solidFill>
              </a:rPr>
              <a:t>(Schub)</a:t>
            </a:r>
          </a:p>
        </p:txBody>
      </p:sp>
      <p:sp>
        <p:nvSpPr>
          <p:cNvPr id="39949" name="AutoShape 17"/>
          <p:cNvSpPr>
            <a:spLocks noChangeArrowheads="1"/>
          </p:cNvSpPr>
          <p:nvPr/>
        </p:nvSpPr>
        <p:spPr bwMode="auto">
          <a:xfrm>
            <a:off x="7788275" y="4689475"/>
            <a:ext cx="1844675" cy="989013"/>
          </a:xfrm>
          <a:prstGeom prst="wedgeRoundRectCallout">
            <a:avLst>
              <a:gd name="adj1" fmla="val -23750"/>
              <a:gd name="adj2" fmla="val 27690"/>
              <a:gd name="adj3" fmla="val 16667"/>
            </a:avLst>
          </a:prstGeom>
          <a:noFill/>
          <a:ln>
            <a:noFill/>
          </a:ln>
          <a:effectLst/>
          <a:extLst>
            <a:ext uri="{909E8E84-426E-40DD-AFC4-6F175D3DCCD1}">
              <a14:hiddenFill xmlns:a14="http://schemas.microsoft.com/office/drawing/2010/main">
                <a:solidFill>
                  <a:srgbClr val="FFFF00">
                    <a:alpha val="1098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800" b="1">
                <a:solidFill>
                  <a:srgbClr val="000066"/>
                </a:solidFill>
              </a:rPr>
              <a:t> </a:t>
            </a:r>
          </a:p>
          <a:p>
            <a:pPr algn="ctr" eaLnBrk="1" hangingPunct="1"/>
            <a:r>
              <a:rPr lang="de-DE" altLang="de-DE" sz="1800" b="1">
                <a:solidFill>
                  <a:srgbClr val="000066"/>
                </a:solidFill>
              </a:rPr>
              <a:t>Verlust in Wirbeln</a:t>
            </a:r>
          </a:p>
        </p:txBody>
      </p:sp>
      <p:sp>
        <p:nvSpPr>
          <p:cNvPr id="39950" name="Text Box 18"/>
          <p:cNvSpPr txBox="1">
            <a:spLocks noChangeArrowheads="1"/>
          </p:cNvSpPr>
          <p:nvPr/>
        </p:nvSpPr>
        <p:spPr bwMode="auto">
          <a:xfrm>
            <a:off x="7337425" y="4733925"/>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3600" b="1">
                <a:solidFill>
                  <a:srgbClr val="000066"/>
                </a:solidFill>
              </a:rPr>
              <a:t>+</a:t>
            </a:r>
          </a:p>
        </p:txBody>
      </p:sp>
      <p:sp>
        <p:nvSpPr>
          <p:cNvPr id="39951" name="Text Box 19"/>
          <p:cNvSpPr txBox="1">
            <a:spLocks noChangeArrowheads="1"/>
          </p:cNvSpPr>
          <p:nvPr/>
        </p:nvSpPr>
        <p:spPr bwMode="auto">
          <a:xfrm>
            <a:off x="4862513" y="5903913"/>
            <a:ext cx="2781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000" b="1">
                <a:solidFill>
                  <a:srgbClr val="000066"/>
                </a:solidFill>
              </a:rPr>
              <a:t>Hoher Wirkungsgrad!</a:t>
            </a:r>
          </a:p>
        </p:txBody>
      </p:sp>
      <p:sp>
        <p:nvSpPr>
          <p:cNvPr id="39961" name="AutoShape 15"/>
          <p:cNvSpPr>
            <a:spLocks noChangeArrowheads="1"/>
          </p:cNvSpPr>
          <p:nvPr/>
        </p:nvSpPr>
        <p:spPr bwMode="auto">
          <a:xfrm>
            <a:off x="5357813" y="4238625"/>
            <a:ext cx="1844675" cy="1530350"/>
          </a:xfrm>
          <a:prstGeom prst="wedgeRoundRectCallout">
            <a:avLst>
              <a:gd name="adj1" fmla="val -24181"/>
              <a:gd name="adj2" fmla="val 20745"/>
              <a:gd name="adj3" fmla="val 1666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800" b="1">
                <a:solidFill>
                  <a:schemeClr val="bg1"/>
                </a:solidFill>
              </a:rPr>
              <a:t>  </a:t>
            </a:r>
            <a:endParaRPr lang="de-DE" altLang="de-DE" sz="1800" b="1">
              <a:solidFill>
                <a:schemeClr val="bg1"/>
              </a:solidFill>
            </a:endParaRPr>
          </a:p>
          <a:p>
            <a:pPr algn="ctr" eaLnBrk="1" hangingPunct="1"/>
            <a:r>
              <a:rPr lang="de-DE" altLang="de-DE" sz="1800" b="1">
                <a:solidFill>
                  <a:schemeClr val="bg1"/>
                </a:solidFill>
              </a:rPr>
              <a:t>Leistung</a:t>
            </a:r>
          </a:p>
          <a:p>
            <a:pPr algn="ctr" eaLnBrk="1" hangingPunct="1"/>
            <a:r>
              <a:rPr lang="de-DE" altLang="de-DE" sz="1800" b="1">
                <a:solidFill>
                  <a:schemeClr val="bg1"/>
                </a:solidFill>
              </a:rPr>
              <a:t>Translation</a:t>
            </a:r>
          </a:p>
          <a:p>
            <a:pPr algn="ctr" eaLnBrk="1" hangingPunct="1"/>
            <a:r>
              <a:rPr lang="de-DE" altLang="de-DE" sz="1800" b="1">
                <a:solidFill>
                  <a:schemeClr val="bg1"/>
                </a:solidFill>
              </a:rPr>
              <a:t>(Schub)</a:t>
            </a:r>
          </a:p>
        </p:txBody>
      </p:sp>
      <p:sp>
        <p:nvSpPr>
          <p:cNvPr id="39970" name="AutoShape 15"/>
          <p:cNvSpPr>
            <a:spLocks noChangeArrowheads="1"/>
          </p:cNvSpPr>
          <p:nvPr/>
        </p:nvSpPr>
        <p:spPr bwMode="auto">
          <a:xfrm>
            <a:off x="5357813" y="4238625"/>
            <a:ext cx="1844675" cy="1530350"/>
          </a:xfrm>
          <a:prstGeom prst="wedgeRoundRectCallout">
            <a:avLst>
              <a:gd name="adj1" fmla="val -24181"/>
              <a:gd name="adj2" fmla="val 20745"/>
              <a:gd name="adj3" fmla="val 1666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800" b="1">
                <a:solidFill>
                  <a:schemeClr val="bg1"/>
                </a:solidFill>
              </a:rPr>
              <a:t>  </a:t>
            </a:r>
            <a:endParaRPr lang="de-DE" altLang="de-DE" sz="1800" b="1">
              <a:solidFill>
                <a:schemeClr val="bg1"/>
              </a:solidFill>
            </a:endParaRPr>
          </a:p>
          <a:p>
            <a:pPr algn="ctr" eaLnBrk="1" hangingPunct="1"/>
            <a:r>
              <a:rPr lang="de-DE" altLang="de-DE" sz="1800" b="1">
                <a:solidFill>
                  <a:schemeClr val="bg1"/>
                </a:solidFill>
              </a:rPr>
              <a:t>Leistung</a:t>
            </a:r>
          </a:p>
          <a:p>
            <a:pPr algn="ctr" eaLnBrk="1" hangingPunct="1"/>
            <a:r>
              <a:rPr lang="de-DE" altLang="de-DE" sz="1800" b="1">
                <a:solidFill>
                  <a:schemeClr val="bg1"/>
                </a:solidFill>
              </a:rPr>
              <a:t>Translation</a:t>
            </a:r>
          </a:p>
          <a:p>
            <a:pPr algn="ctr" eaLnBrk="1" hangingPunct="1"/>
            <a:r>
              <a:rPr lang="de-DE" altLang="de-DE" sz="1800" b="1">
                <a:solidFill>
                  <a:schemeClr val="bg1"/>
                </a:solidFill>
              </a:rPr>
              <a:t>(Schub)</a:t>
            </a:r>
          </a:p>
        </p:txBody>
      </p:sp>
      <p:sp>
        <p:nvSpPr>
          <p:cNvPr id="39973" name="AutoShape 16"/>
          <p:cNvSpPr>
            <a:spLocks noChangeArrowheads="1"/>
          </p:cNvSpPr>
          <p:nvPr/>
        </p:nvSpPr>
        <p:spPr bwMode="auto">
          <a:xfrm>
            <a:off x="7653338" y="4238625"/>
            <a:ext cx="1844675" cy="315913"/>
          </a:xfrm>
          <a:prstGeom prst="wedgeRoundRectCallout">
            <a:avLst>
              <a:gd name="adj1" fmla="val -10671"/>
              <a:gd name="adj2" fmla="val -7787"/>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800" b="1">
              <a:solidFill>
                <a:schemeClr val="bg1"/>
              </a:solidFill>
            </a:endParaRPr>
          </a:p>
        </p:txBody>
      </p:sp>
      <p:sp>
        <p:nvSpPr>
          <p:cNvPr id="39974" name="AutoShape 15"/>
          <p:cNvSpPr>
            <a:spLocks noChangeArrowheads="1"/>
          </p:cNvSpPr>
          <p:nvPr/>
        </p:nvSpPr>
        <p:spPr bwMode="auto">
          <a:xfrm>
            <a:off x="5357813" y="4238625"/>
            <a:ext cx="1844675" cy="1530350"/>
          </a:xfrm>
          <a:prstGeom prst="wedgeRoundRectCallout">
            <a:avLst>
              <a:gd name="adj1" fmla="val -24181"/>
              <a:gd name="adj2" fmla="val 20745"/>
              <a:gd name="adj3" fmla="val 16667"/>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800" b="1">
                <a:solidFill>
                  <a:schemeClr val="bg1"/>
                </a:solidFill>
              </a:rPr>
              <a:t>  </a:t>
            </a:r>
            <a:endParaRPr lang="de-DE" altLang="de-DE" sz="1800" b="1">
              <a:solidFill>
                <a:schemeClr val="bg1"/>
              </a:solidFill>
            </a:endParaRPr>
          </a:p>
          <a:p>
            <a:pPr algn="ctr" eaLnBrk="1" hangingPunct="1"/>
            <a:r>
              <a:rPr lang="de-DE" altLang="de-DE" sz="1800" b="1">
                <a:solidFill>
                  <a:schemeClr val="bg1"/>
                </a:solidFill>
              </a:rPr>
              <a:t>Leistung</a:t>
            </a:r>
          </a:p>
          <a:p>
            <a:pPr algn="ctr" eaLnBrk="1" hangingPunct="1"/>
            <a:r>
              <a:rPr lang="de-DE" altLang="de-DE" sz="1800" b="1">
                <a:solidFill>
                  <a:schemeClr val="bg1"/>
                </a:solidFill>
              </a:rPr>
              <a:t>Translation</a:t>
            </a:r>
          </a:p>
          <a:p>
            <a:pPr algn="ctr" eaLnBrk="1" hangingPunct="1"/>
            <a:r>
              <a:rPr lang="de-DE" altLang="de-DE" sz="1800" b="1">
                <a:solidFill>
                  <a:schemeClr val="bg1"/>
                </a:solidFill>
              </a:rPr>
              <a:t>(Schub)</a:t>
            </a:r>
          </a:p>
        </p:txBody>
      </p:sp>
      <p:sp>
        <p:nvSpPr>
          <p:cNvPr id="39975" name="AutoShape 10"/>
          <p:cNvSpPr>
            <a:spLocks noChangeArrowheads="1"/>
          </p:cNvSpPr>
          <p:nvPr/>
        </p:nvSpPr>
        <p:spPr bwMode="auto">
          <a:xfrm>
            <a:off x="407988" y="4238625"/>
            <a:ext cx="1844675" cy="1665288"/>
          </a:xfrm>
          <a:prstGeom prst="wedgeRoundRectCallout">
            <a:avLst>
              <a:gd name="adj1" fmla="val 9037"/>
              <a:gd name="adj2" fmla="val 35509"/>
              <a:gd name="adj3" fmla="val 16667"/>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800" b="1">
                <a:solidFill>
                  <a:schemeClr val="bg1"/>
                </a:solidFill>
              </a:rPr>
              <a:t>  </a:t>
            </a:r>
          </a:p>
          <a:p>
            <a:pPr algn="ctr" eaLnBrk="1" hangingPunct="1"/>
            <a:r>
              <a:rPr lang="de-DE" altLang="de-DE" sz="1800" b="1">
                <a:solidFill>
                  <a:schemeClr val="bg1"/>
                </a:solidFill>
              </a:rPr>
              <a:t>Leistung</a:t>
            </a:r>
          </a:p>
          <a:p>
            <a:pPr algn="ctr" eaLnBrk="1" hangingPunct="1"/>
            <a:r>
              <a:rPr lang="de-DE" altLang="de-DE" sz="1800" b="1">
                <a:solidFill>
                  <a:schemeClr val="bg1"/>
                </a:solidFill>
              </a:rPr>
              <a:t>Schlagen bzw.</a:t>
            </a:r>
          </a:p>
          <a:p>
            <a:pPr algn="ctr" eaLnBrk="1" hangingPunct="1"/>
            <a:r>
              <a:rPr lang="de-DE" altLang="de-DE" sz="1800" b="1">
                <a:solidFill>
                  <a:schemeClr val="bg1"/>
                </a:solidFill>
              </a:rPr>
              <a:t>Biegung</a:t>
            </a:r>
          </a:p>
        </p:txBody>
      </p:sp>
      <p:sp>
        <p:nvSpPr>
          <p:cNvPr id="39976" name="AutoShape 11"/>
          <p:cNvSpPr>
            <a:spLocks noChangeArrowheads="1"/>
          </p:cNvSpPr>
          <p:nvPr/>
        </p:nvSpPr>
        <p:spPr bwMode="auto">
          <a:xfrm>
            <a:off x="2703513" y="4238625"/>
            <a:ext cx="1844675" cy="179388"/>
          </a:xfrm>
          <a:prstGeom prst="wedgeRoundRectCallout">
            <a:avLst>
              <a:gd name="adj1" fmla="val 20139"/>
              <a:gd name="adj2" fmla="val -6639"/>
              <a:gd name="adj3" fmla="val 16667"/>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sz="1800" b="1">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3" descr="Vortrag_Send_Flugzeug_mit_Hintergr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
            <a:ext cx="9906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33" name="Group 25"/>
          <p:cNvGrpSpPr>
            <a:grpSpLocks/>
          </p:cNvGrpSpPr>
          <p:nvPr/>
        </p:nvGrpSpPr>
        <p:grpSpPr bwMode="auto">
          <a:xfrm>
            <a:off x="2927350" y="3338513"/>
            <a:ext cx="2520950" cy="1890712"/>
            <a:chOff x="1844" y="2103"/>
            <a:chExt cx="1588" cy="1191"/>
          </a:xfrm>
        </p:grpSpPr>
        <p:sp>
          <p:nvSpPr>
            <p:cNvPr id="46095" name="Oval 15"/>
            <p:cNvSpPr>
              <a:spLocks noChangeArrowheads="1"/>
            </p:cNvSpPr>
            <p:nvPr/>
          </p:nvSpPr>
          <p:spPr bwMode="auto">
            <a:xfrm>
              <a:off x="2723" y="2103"/>
              <a:ext cx="709" cy="62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46096" name="Oval 16"/>
            <p:cNvSpPr>
              <a:spLocks noChangeArrowheads="1"/>
            </p:cNvSpPr>
            <p:nvPr/>
          </p:nvSpPr>
          <p:spPr bwMode="auto">
            <a:xfrm>
              <a:off x="1844" y="2670"/>
              <a:ext cx="709" cy="62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sp>
        <p:nvSpPr>
          <p:cNvPr id="43014" name="Rectangle 2"/>
          <p:cNvSpPr>
            <a:spLocks noChangeArrowheads="1"/>
          </p:cNvSpPr>
          <p:nvPr/>
        </p:nvSpPr>
        <p:spPr bwMode="auto">
          <a:xfrm>
            <a:off x="138113" y="0"/>
            <a:ext cx="37004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ts val="2900"/>
              </a:lnSpc>
            </a:pPr>
            <a:r>
              <a:rPr lang="de-DE" altLang="de-DE" sz="1600" b="1">
                <a:solidFill>
                  <a:schemeClr val="bg1"/>
                </a:solidFill>
              </a:rPr>
              <a:t>Biegetorsionsantrieb</a:t>
            </a:r>
          </a:p>
        </p:txBody>
      </p:sp>
      <p:sp>
        <p:nvSpPr>
          <p:cNvPr id="43013" name="Text Box 17"/>
          <p:cNvSpPr txBox="1">
            <a:spLocks noChangeArrowheads="1"/>
          </p:cNvSpPr>
          <p:nvPr/>
        </p:nvSpPr>
        <p:spPr bwMode="auto">
          <a:xfrm>
            <a:off x="6167438" y="1179513"/>
            <a:ext cx="3284537" cy="2292350"/>
          </a:xfrm>
          <a:prstGeom prst="rect">
            <a:avLst/>
          </a:prstGeom>
          <a:solidFill>
            <a:schemeClr val="bg1">
              <a:alpha val="5098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Die technische Evolution des Biegetorsionsantriebs wird sicherlich nicht ein heutiges Transportflugzeug, nur ohne Triebwerke, sein. Aber das Bild zeigt die Idee des Antriebs: </a:t>
            </a:r>
          </a:p>
          <a:p>
            <a:endParaRPr lang="de-DE" altLang="de-DE" sz="1600" b="1">
              <a:solidFill>
                <a:srgbClr val="000066"/>
              </a:solidFill>
            </a:endParaRPr>
          </a:p>
          <a:p>
            <a:r>
              <a:rPr lang="de-DE" altLang="de-DE" sz="1600" b="1">
                <a:solidFill>
                  <a:srgbClr val="000066"/>
                </a:solidFill>
              </a:rPr>
              <a:t>Tragen und Schubkraft nur mit Flügeln – wie in der Natur.</a:t>
            </a:r>
          </a:p>
        </p:txBody>
      </p:sp>
      <p:grpSp>
        <p:nvGrpSpPr>
          <p:cNvPr id="43030" name="Group 22"/>
          <p:cNvGrpSpPr>
            <a:grpSpLocks/>
          </p:cNvGrpSpPr>
          <p:nvPr/>
        </p:nvGrpSpPr>
        <p:grpSpPr bwMode="auto">
          <a:xfrm>
            <a:off x="0" y="638175"/>
            <a:ext cx="9906000" cy="5505450"/>
            <a:chOff x="455" y="402"/>
            <a:chExt cx="6240" cy="3468"/>
          </a:xfrm>
        </p:grpSpPr>
        <p:pic>
          <p:nvPicPr>
            <p:cNvPr id="43028" name="Picture 7" descr="Vortrag_Send_Flugzeug_mit_Hintergrund_Triebwer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 y="402"/>
              <a:ext cx="6240" cy="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Text Box 4"/>
            <p:cNvSpPr txBox="1">
              <a:spLocks noChangeArrowheads="1"/>
            </p:cNvSpPr>
            <p:nvPr/>
          </p:nvSpPr>
          <p:spPr bwMode="auto">
            <a:xfrm>
              <a:off x="2837" y="828"/>
              <a:ext cx="3062" cy="672"/>
            </a:xfrm>
            <a:prstGeom prst="rect">
              <a:avLst/>
            </a:prstGeom>
            <a:solidFill>
              <a:schemeClr val="bg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ct val="95000"/>
                </a:lnSpc>
              </a:pPr>
              <a:r>
                <a:rPr lang="de-DE" altLang="de-DE" sz="1800" b="1">
                  <a:solidFill>
                    <a:srgbClr val="000066"/>
                  </a:solidFill>
                </a:rPr>
                <a:t>Der Zwischenschritt mit Hybridantrieb</a:t>
              </a:r>
            </a:p>
            <a:p>
              <a:pPr eaLnBrk="1" hangingPunct="1">
                <a:lnSpc>
                  <a:spcPct val="130000"/>
                </a:lnSpc>
                <a:buSzPct val="130000"/>
                <a:buFont typeface="Wingdings" panose="05000000000000000000" pitchFamily="2" charset="2"/>
                <a:buChar char="§"/>
              </a:pPr>
              <a:r>
                <a:rPr lang="de-DE" altLang="de-DE" sz="1800" b="1">
                  <a:solidFill>
                    <a:srgbClr val="000066"/>
                  </a:solidFill>
                </a:rPr>
                <a:t> </a:t>
              </a:r>
              <a:r>
                <a:rPr lang="de-DE" altLang="de-DE" sz="1600" b="1">
                  <a:solidFill>
                    <a:srgbClr val="000066"/>
                  </a:solidFill>
                </a:rPr>
                <a:t>konventionelle Triebwerke (90 %)</a:t>
              </a:r>
            </a:p>
            <a:p>
              <a:pPr eaLnBrk="1" hangingPunct="1">
                <a:lnSpc>
                  <a:spcPct val="130000"/>
                </a:lnSpc>
                <a:buSzPct val="130000"/>
                <a:buFont typeface="Wingdings" panose="05000000000000000000" pitchFamily="2" charset="2"/>
                <a:buChar char="§"/>
              </a:pPr>
              <a:r>
                <a:rPr lang="de-DE" altLang="de-DE" sz="1800" b="1">
                  <a:solidFill>
                    <a:srgbClr val="000066"/>
                  </a:solidFill>
                </a:rPr>
                <a:t> </a:t>
              </a:r>
              <a:r>
                <a:rPr lang="de-DE" altLang="de-DE" sz="1600" b="1">
                  <a:solidFill>
                    <a:srgbClr val="000066"/>
                  </a:solidFill>
                </a:rPr>
                <a:t>Biegetorsionsantrieb (10 %)</a:t>
              </a:r>
            </a:p>
          </p:txBody>
        </p:sp>
      </p:grpSp>
      <p:sp>
        <p:nvSpPr>
          <p:cNvPr id="43018" name="Text Box 10"/>
          <p:cNvSpPr txBox="1">
            <a:spLocks noChangeArrowheads="1"/>
          </p:cNvSpPr>
          <p:nvPr/>
        </p:nvSpPr>
        <p:spPr bwMode="auto">
          <a:xfrm>
            <a:off x="0" y="5408613"/>
            <a:ext cx="4184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chemeClr val="bg1"/>
                </a:solidFill>
              </a:rPr>
              <a:t>W. Send 1998/99</a:t>
            </a:r>
          </a:p>
          <a:p>
            <a:pPr eaLnBrk="1" hangingPunct="1"/>
            <a:r>
              <a:rPr lang="de-DE" altLang="de-DE" sz="1200" b="1">
                <a:solidFill>
                  <a:schemeClr val="bg1"/>
                </a:solidFill>
              </a:rPr>
              <a:t>1999 Vorstellung des Konzepts </a:t>
            </a:r>
            <a:r>
              <a:rPr lang="de-DE" altLang="de-DE" sz="1200" b="1" i="1">
                <a:solidFill>
                  <a:schemeClr val="bg1"/>
                </a:solidFill>
              </a:rPr>
              <a:t>A³Technologies</a:t>
            </a:r>
            <a:r>
              <a:rPr lang="de-DE" altLang="de-DE" sz="1200" b="1">
                <a:solidFill>
                  <a:schemeClr val="bg1"/>
                </a:solidFill>
              </a:rPr>
              <a:t> (</a:t>
            </a:r>
            <a:r>
              <a:rPr lang="de-DE" altLang="de-DE" b="1">
                <a:solidFill>
                  <a:schemeClr val="bg1"/>
                </a:solidFill>
              </a:rPr>
              <a:t>A³T</a:t>
            </a:r>
            <a:r>
              <a:rPr lang="de-DE" altLang="de-DE" sz="1200" b="1">
                <a:solidFill>
                  <a:schemeClr val="bg1"/>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43030"/>
                                        </p:tgtEl>
                                      </p:cBhvr>
                                    </p:animEffect>
                                    <p:set>
                                      <p:cBhvr>
                                        <p:cTn id="7" dur="1" fill="hold">
                                          <p:stCondLst>
                                            <p:cond delay="999"/>
                                          </p:stCondLst>
                                        </p:cTn>
                                        <p:tgtEl>
                                          <p:spTgt spid="430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43033"/>
                                        </p:tgtEl>
                                      </p:cBhvr>
                                    </p:animEffect>
                                    <p:set>
                                      <p:cBhvr>
                                        <p:cTn id="12" dur="1" fill="hold">
                                          <p:stCondLst>
                                            <p:cond delay="999"/>
                                          </p:stCondLst>
                                        </p:cTn>
                                        <p:tgtEl>
                                          <p:spTgt spid="43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38113" y="142875"/>
            <a:ext cx="370046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bg1"/>
                </a:solidFill>
              </a:rPr>
              <a:t>Biegetorsionsantrieb</a:t>
            </a:r>
          </a:p>
        </p:txBody>
      </p:sp>
      <p:sp>
        <p:nvSpPr>
          <p:cNvPr id="44035" name="Rectangle 3"/>
          <p:cNvSpPr>
            <a:spLocks noGrp="1" noChangeArrowheads="1"/>
          </p:cNvSpPr>
          <p:nvPr>
            <p:ph type="title"/>
          </p:nvPr>
        </p:nvSpPr>
        <p:spPr>
          <a:xfrm>
            <a:off x="496888" y="458788"/>
            <a:ext cx="9271000" cy="765175"/>
          </a:xfrm>
          <a:noFill/>
        </p:spPr>
        <p:txBody>
          <a:bodyPr/>
          <a:lstStyle/>
          <a:p>
            <a:pPr eaLnBrk="1" hangingPunct="1"/>
            <a:r>
              <a:rPr lang="de-DE" altLang="de-DE" sz="2000" smtClean="0">
                <a:solidFill>
                  <a:srgbClr val="000066"/>
                </a:solidFill>
              </a:rPr>
              <a:t>Moderne Transportflugzeuge sind die eine Option,</a:t>
            </a:r>
            <a:br>
              <a:rPr lang="de-DE" altLang="de-DE" sz="2000" smtClean="0">
                <a:solidFill>
                  <a:srgbClr val="000066"/>
                </a:solidFill>
              </a:rPr>
            </a:br>
            <a:r>
              <a:rPr lang="de-DE" altLang="de-DE" sz="2000" smtClean="0">
                <a:solidFill>
                  <a:srgbClr val="000066"/>
                </a:solidFill>
              </a:rPr>
              <a:t>andere Flugzeugkonzepte wie „Blended Wing Body“ eine zweite.</a:t>
            </a:r>
          </a:p>
        </p:txBody>
      </p:sp>
      <p:pic>
        <p:nvPicPr>
          <p:cNvPr id="44036" name="Picture 4" descr="blended_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89363"/>
            <a:ext cx="3238500" cy="22225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4037" name="Text Box 6"/>
          <p:cNvSpPr txBox="1">
            <a:spLocks noChangeArrowheads="1"/>
          </p:cNvSpPr>
          <p:nvPr/>
        </p:nvSpPr>
        <p:spPr bwMode="auto">
          <a:xfrm>
            <a:off x="496888" y="6084888"/>
            <a:ext cx="245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Boeing Modell X-48B</a:t>
            </a:r>
          </a:p>
        </p:txBody>
      </p:sp>
      <p:pic>
        <p:nvPicPr>
          <p:cNvPr id="44038" name="Picture 7" descr="vlcsnap-2014-05-19-12h32m43s224">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0" y="1493838"/>
            <a:ext cx="3792538" cy="21780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4039" name="Text Box 8"/>
          <p:cNvSpPr txBox="1">
            <a:spLocks noChangeArrowheads="1"/>
          </p:cNvSpPr>
          <p:nvPr/>
        </p:nvSpPr>
        <p:spPr bwMode="auto">
          <a:xfrm>
            <a:off x="8013700" y="1449388"/>
            <a:ext cx="1422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Air Ray</a:t>
            </a:r>
          </a:p>
          <a:p>
            <a:pPr eaLnBrk="1" hangingPunct="1"/>
            <a:r>
              <a:rPr lang="de-DE" altLang="de-DE" sz="1200" b="1">
                <a:solidFill>
                  <a:srgbClr val="000066"/>
                </a:solidFill>
              </a:rPr>
              <a:t>Quelle: Festo AG</a:t>
            </a:r>
          </a:p>
        </p:txBody>
      </p:sp>
      <p:pic>
        <p:nvPicPr>
          <p:cNvPr id="44040" name="Picture 9" descr="vlcsnap-2014-05-19-13h20m52s0">
            <a:hlinkClick r:id="rId5" action="ppaction://program"/>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743325"/>
            <a:ext cx="3792538" cy="22955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4041" name="Text Box 10"/>
          <p:cNvSpPr txBox="1">
            <a:spLocks noChangeArrowheads="1"/>
          </p:cNvSpPr>
          <p:nvPr/>
        </p:nvSpPr>
        <p:spPr bwMode="auto">
          <a:xfrm>
            <a:off x="8058150" y="2349500"/>
            <a:ext cx="16208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200" b="1">
                <a:solidFill>
                  <a:srgbClr val="000066"/>
                </a:solidFill>
              </a:rPr>
              <a:t>Realisierung als Luftschiff mit Heliumfüllung.</a:t>
            </a:r>
          </a:p>
        </p:txBody>
      </p:sp>
      <p:pic>
        <p:nvPicPr>
          <p:cNvPr id="44042" name="Picture 11" descr="vlcsnap-2014-05-20-01h02m42s114">
            <a:hlinkClick r:id="rId7" action="ppaction://program"/>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888" y="1493838"/>
            <a:ext cx="3238500" cy="21367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4043" name="Text Box 12"/>
          <p:cNvSpPr txBox="1">
            <a:spLocks noChangeArrowheads="1"/>
          </p:cNvSpPr>
          <p:nvPr/>
        </p:nvSpPr>
        <p:spPr bwMode="auto">
          <a:xfrm>
            <a:off x="8102600" y="3519488"/>
            <a:ext cx="14319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200" b="1">
                <a:solidFill>
                  <a:srgbClr val="000066"/>
                </a:solidFill>
              </a:rPr>
              <a:t>Animation „A³T“:</a:t>
            </a:r>
          </a:p>
          <a:p>
            <a:pPr eaLnBrk="1" hangingPunct="1"/>
            <a:r>
              <a:rPr lang="de-DE" altLang="de-DE" sz="1200" b="1">
                <a:solidFill>
                  <a:srgbClr val="000066"/>
                </a:solidFill>
              </a:rPr>
              <a:t>Felix Schaller</a:t>
            </a:r>
          </a:p>
          <a:p>
            <a:pPr eaLnBrk="1" hangingPunct="1"/>
            <a:r>
              <a:rPr lang="de-DE" altLang="de-DE" sz="1000">
                <a:solidFill>
                  <a:srgbClr val="000066"/>
                </a:solidFill>
              </a:rPr>
              <a:t>www.felixschaller.com</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38113" y="142875"/>
            <a:ext cx="370046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bg1"/>
                </a:solidFill>
              </a:rPr>
              <a:t>Biegetorsionsantrieb</a:t>
            </a:r>
          </a:p>
        </p:txBody>
      </p:sp>
      <p:sp>
        <p:nvSpPr>
          <p:cNvPr id="75788" name="Text Box 12"/>
          <p:cNvSpPr txBox="1">
            <a:spLocks noChangeArrowheads="1"/>
          </p:cNvSpPr>
          <p:nvPr/>
        </p:nvSpPr>
        <p:spPr bwMode="auto">
          <a:xfrm>
            <a:off x="317500" y="773113"/>
            <a:ext cx="729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e-DE" altLang="en-US" sz="2400" b="1">
                <a:solidFill>
                  <a:srgbClr val="000066"/>
                </a:solidFill>
              </a:rPr>
              <a:t>Ein bemerkenswerter Fortschritt im Fluid Wasser</a:t>
            </a:r>
          </a:p>
        </p:txBody>
      </p:sp>
      <p:sp>
        <p:nvSpPr>
          <p:cNvPr id="75789" name="Text Box 13"/>
          <p:cNvSpPr txBox="1">
            <a:spLocks noChangeArrowheads="1"/>
          </p:cNvSpPr>
          <p:nvPr/>
        </p:nvSpPr>
        <p:spPr bwMode="auto">
          <a:xfrm>
            <a:off x="542925" y="1493838"/>
            <a:ext cx="8193088" cy="1095375"/>
          </a:xfrm>
          <a:prstGeom prst="rect">
            <a:avLst/>
          </a:prstGeom>
          <a:solidFill>
            <a:srgbClr val="FFFFCC"/>
          </a:soli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sz="1600">
                <a:solidFill>
                  <a:srgbClr val="000066"/>
                </a:solidFill>
              </a:rPr>
              <a:t>Ein Einwand gegen den Biegetorsionsantrieb beruht auf dem Argument, dass er nicht beliebig skalierbar sei. Die Natur könne nun einmal keine Drehungen hervorbringen. Daher sei im Verlauf der Evolution das Fliegen mit der Schlag- und Drehbewegung von Flügeln entstanden und auf diese Größenordnung beschränkt. </a:t>
            </a:r>
          </a:p>
        </p:txBody>
      </p:sp>
      <p:sp>
        <p:nvSpPr>
          <p:cNvPr id="75790" name="Text Box 14"/>
          <p:cNvSpPr txBox="1">
            <a:spLocks noChangeArrowheads="1"/>
          </p:cNvSpPr>
          <p:nvPr/>
        </p:nvSpPr>
        <p:spPr bwMode="auto">
          <a:xfrm>
            <a:off x="587375" y="2754313"/>
            <a:ext cx="8193088" cy="5810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sz="1600">
                <a:solidFill>
                  <a:srgbClr val="000066"/>
                </a:solidFill>
              </a:rPr>
              <a:t>Seit einiger Zeit  (2013) ist mit dem Projekt „O-Foil“ die Leistungsgrenze praktisch erprobter Antriebe mit schwingenden Tragflächen erheblich angehoben worden: </a:t>
            </a:r>
          </a:p>
        </p:txBody>
      </p:sp>
      <p:pic>
        <p:nvPicPr>
          <p:cNvPr id="75791" name="Picture 15" descr="DSC04260-624x4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3" y="3563938"/>
            <a:ext cx="3556000" cy="266700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5792" name="Text Box 16"/>
          <p:cNvSpPr txBox="1">
            <a:spLocks noChangeArrowheads="1"/>
          </p:cNvSpPr>
          <p:nvPr/>
        </p:nvSpPr>
        <p:spPr bwMode="auto">
          <a:xfrm>
            <a:off x="4367213" y="5319713"/>
            <a:ext cx="4906962" cy="1066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sz="1600">
                <a:solidFill>
                  <a:srgbClr val="000066"/>
                </a:solidFill>
              </a:rPr>
              <a:t>MS Triade auf Fahrt in Binnengewässern (72 kW)</a:t>
            </a:r>
          </a:p>
          <a:p>
            <a:pPr eaLnBrk="1" hangingPunct="1"/>
            <a:r>
              <a:rPr lang="de-DE" altLang="en-US" sz="1200">
                <a:solidFill>
                  <a:srgbClr val="000066"/>
                </a:solidFill>
              </a:rPr>
              <a:t>Quelle: www.ofoil.nl</a:t>
            </a:r>
          </a:p>
          <a:p>
            <a:pPr eaLnBrk="1" hangingPunct="1"/>
            <a:endParaRPr lang="de-DE" altLang="en-US" sz="1200">
              <a:solidFill>
                <a:srgbClr val="000066"/>
              </a:solidFill>
            </a:endParaRPr>
          </a:p>
          <a:p>
            <a:pPr eaLnBrk="1" hangingPunct="1"/>
            <a:r>
              <a:rPr lang="de-DE" altLang="en-US" sz="1200">
                <a:solidFill>
                  <a:srgbClr val="000066"/>
                </a:solidFill>
              </a:rPr>
              <a:t>Kleinere Projekte wie die „Suntory Mermaid II“ (2008) haben schon früher stattgefunden. </a:t>
            </a:r>
          </a:p>
        </p:txBody>
      </p:sp>
      <p:pic>
        <p:nvPicPr>
          <p:cNvPr id="75793" name="Picture 17" descr="vlcsnap-2014-05-18-16h09m46s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763" y="3563938"/>
            <a:ext cx="2266950" cy="161925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5794" name="Picture 18" descr="vlcsnap-2014-05-18-16h17m01s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7675" y="3563938"/>
            <a:ext cx="2882900" cy="1620837"/>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5795" name="Picture 19" descr="ofoil-300x1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2538" y="3743325"/>
            <a:ext cx="1530350" cy="86677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Einführung</a:t>
            </a:r>
            <a:r>
              <a:rPr lang="de-DE" altLang="de-DE" sz="1600" b="0" smtClean="0">
                <a:solidFill>
                  <a:schemeClr val="bg1"/>
                </a:solidFill>
              </a:rPr>
              <a:t> </a:t>
            </a:r>
            <a:r>
              <a:rPr lang="en-GB" altLang="de-DE" sz="1600" b="0" smtClean="0">
                <a:solidFill>
                  <a:schemeClr val="bg1"/>
                </a:solidFill>
              </a:rPr>
              <a:t> </a:t>
            </a:r>
          </a:p>
        </p:txBody>
      </p:sp>
      <p:sp>
        <p:nvSpPr>
          <p:cNvPr id="7171" name="Text Box 3"/>
          <p:cNvSpPr txBox="1">
            <a:spLocks noChangeArrowheads="1"/>
          </p:cNvSpPr>
          <p:nvPr/>
        </p:nvSpPr>
        <p:spPr bwMode="auto">
          <a:xfrm>
            <a:off x="317500" y="773113"/>
            <a:ext cx="7342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400" b="1">
                <a:solidFill>
                  <a:srgbClr val="000066"/>
                </a:solidFill>
              </a:rPr>
              <a:t>Es geht im Vortrag um ganz elementare Dinge . . .</a:t>
            </a:r>
          </a:p>
        </p:txBody>
      </p:sp>
      <p:grpSp>
        <p:nvGrpSpPr>
          <p:cNvPr id="7172" name="Group 11"/>
          <p:cNvGrpSpPr>
            <a:grpSpLocks/>
          </p:cNvGrpSpPr>
          <p:nvPr/>
        </p:nvGrpSpPr>
        <p:grpSpPr bwMode="auto">
          <a:xfrm>
            <a:off x="1038225" y="1628775"/>
            <a:ext cx="7291388" cy="915988"/>
            <a:chOff x="710" y="1026"/>
            <a:chExt cx="4593" cy="577"/>
          </a:xfrm>
        </p:grpSpPr>
        <p:sp>
          <p:nvSpPr>
            <p:cNvPr id="7179" name="Text Box 4"/>
            <p:cNvSpPr txBox="1">
              <a:spLocks noChangeArrowheads="1"/>
            </p:cNvSpPr>
            <p:nvPr/>
          </p:nvSpPr>
          <p:spPr bwMode="auto">
            <a:xfrm>
              <a:off x="1249" y="1026"/>
              <a:ext cx="405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Wie hat sich das Beobachten des Fliegens entwickelt,</a:t>
              </a:r>
            </a:p>
            <a:p>
              <a:pPr eaLnBrk="1" hangingPunct="1"/>
              <a:r>
                <a:rPr lang="de-DE" altLang="de-DE" sz="1800" b="1">
                  <a:solidFill>
                    <a:srgbClr val="000066"/>
                  </a:solidFill>
                </a:rPr>
                <a:t>das Fliegen nach Art der Vögel?</a:t>
              </a:r>
            </a:p>
            <a:p>
              <a:pPr eaLnBrk="1" hangingPunct="1"/>
              <a:r>
                <a:rPr lang="de-DE" altLang="de-DE" sz="1800">
                  <a:solidFill>
                    <a:srgbClr val="000066"/>
                  </a:solidFill>
                </a:rPr>
                <a:t>Leonardo da Vinci, Otto Lilienthal, Étienne-Jules Marey </a:t>
              </a:r>
            </a:p>
          </p:txBody>
        </p:sp>
        <p:sp>
          <p:nvSpPr>
            <p:cNvPr id="7180" name="AutoShape 5"/>
            <p:cNvSpPr>
              <a:spLocks noChangeArrowheads="1"/>
            </p:cNvSpPr>
            <p:nvPr/>
          </p:nvSpPr>
          <p:spPr bwMode="auto">
            <a:xfrm>
              <a:off x="710" y="1139"/>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693261" name="Group 13"/>
          <p:cNvGrpSpPr>
            <a:grpSpLocks/>
          </p:cNvGrpSpPr>
          <p:nvPr/>
        </p:nvGrpSpPr>
        <p:grpSpPr bwMode="auto">
          <a:xfrm>
            <a:off x="1038225" y="2708275"/>
            <a:ext cx="8461375" cy="1465263"/>
            <a:chOff x="710" y="2869"/>
            <a:chExt cx="5330" cy="923"/>
          </a:xfrm>
        </p:grpSpPr>
        <p:sp>
          <p:nvSpPr>
            <p:cNvPr id="7175" name="Text Box 8"/>
            <p:cNvSpPr txBox="1">
              <a:spLocks noChangeArrowheads="1"/>
            </p:cNvSpPr>
            <p:nvPr/>
          </p:nvSpPr>
          <p:spPr bwMode="auto">
            <a:xfrm>
              <a:off x="1249" y="2869"/>
              <a:ext cx="4791"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Otto Lilienthal 1889: „Der Vogelflug als Grundlage der Fliegekunst“.</a:t>
              </a:r>
            </a:p>
            <a:p>
              <a:pPr eaLnBrk="1" hangingPunct="1"/>
              <a:r>
                <a:rPr lang="de-DE" altLang="de-DE" sz="1800">
                  <a:solidFill>
                    <a:srgbClr val="000066"/>
                  </a:solidFill>
                </a:rPr>
                <a:t>Es ist anders gekommen. Triebwerke statt Schwingenflug bewegen Flugzeuge um den ganzen Erdball. Aber gibt es vielleicht doch noch eine technische Evolution dieser genialen Antriebsart, die „Mutter Natur“ in Millionen von Jahren zur Perfektion entwickelt hat?</a:t>
              </a:r>
            </a:p>
          </p:txBody>
        </p:sp>
        <p:sp>
          <p:nvSpPr>
            <p:cNvPr id="7176" name="AutoShape 9"/>
            <p:cNvSpPr>
              <a:spLocks noChangeArrowheads="1"/>
            </p:cNvSpPr>
            <p:nvPr/>
          </p:nvSpPr>
          <p:spPr bwMode="auto">
            <a:xfrm>
              <a:off x="710" y="2954"/>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7185" name="Group 17"/>
          <p:cNvGrpSpPr>
            <a:grpSpLocks/>
          </p:cNvGrpSpPr>
          <p:nvPr/>
        </p:nvGrpSpPr>
        <p:grpSpPr bwMode="auto">
          <a:xfrm>
            <a:off x="182563" y="4464050"/>
            <a:ext cx="9361487" cy="1927225"/>
            <a:chOff x="115" y="2812"/>
            <a:chExt cx="5897" cy="1214"/>
          </a:xfrm>
        </p:grpSpPr>
        <p:sp>
          <p:nvSpPr>
            <p:cNvPr id="7177" name="Text Box 6"/>
            <p:cNvSpPr txBox="1">
              <a:spLocks noChangeArrowheads="1"/>
            </p:cNvSpPr>
            <p:nvPr/>
          </p:nvSpPr>
          <p:spPr bwMode="auto">
            <a:xfrm>
              <a:off x="1193" y="2812"/>
              <a:ext cx="4593"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Wie gut verstehen wir heute, wie die Vögel fliegen?</a:t>
              </a:r>
            </a:p>
            <a:p>
              <a:pPr eaLnBrk="1" hangingPunct="1"/>
              <a:r>
                <a:rPr lang="de-DE" altLang="de-DE" sz="1800">
                  <a:solidFill>
                    <a:srgbClr val="000066"/>
                  </a:solidFill>
                </a:rPr>
                <a:t>Versuche gab es schon in der ersten Hälfte des 20. Jahrhunderts.    Der künstliche Vogel </a:t>
              </a:r>
              <a:r>
                <a:rPr lang="de-DE" altLang="de-DE" sz="1800" b="1">
                  <a:solidFill>
                    <a:srgbClr val="000066"/>
                  </a:solidFill>
                </a:rPr>
                <a:t>SmartBird*)</a:t>
              </a:r>
              <a:r>
                <a:rPr lang="de-DE" altLang="de-DE" sz="1800">
                  <a:solidFill>
                    <a:srgbClr val="000066"/>
                  </a:solidFill>
                </a:rPr>
                <a:t> hat </a:t>
              </a:r>
              <a:r>
                <a:rPr lang="de-DE" altLang="de-DE" sz="1800" b="1">
                  <a:solidFill>
                    <a:srgbClr val="000066"/>
                  </a:solidFill>
                </a:rPr>
                <a:t>2011</a:t>
              </a:r>
              <a:r>
                <a:rPr lang="de-DE" altLang="de-DE" sz="1800">
                  <a:solidFill>
                    <a:srgbClr val="000066"/>
                  </a:solidFill>
                </a:rPr>
                <a:t> Medien und Menschen auf der ganzen Welt  fasziniert mit bisher nie gesehener Wendigkeit und Natürlichkeit. Wurde ein Geheimnis aufgedeckt?</a:t>
              </a:r>
            </a:p>
          </p:txBody>
        </p:sp>
        <p:sp>
          <p:nvSpPr>
            <p:cNvPr id="7178" name="AutoShape 7"/>
            <p:cNvSpPr>
              <a:spLocks noChangeArrowheads="1"/>
            </p:cNvSpPr>
            <p:nvPr/>
          </p:nvSpPr>
          <p:spPr bwMode="auto">
            <a:xfrm>
              <a:off x="654" y="2897"/>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sp>
          <p:nvSpPr>
            <p:cNvPr id="7184" name="Rectangle 16"/>
            <p:cNvSpPr>
              <a:spLocks noChangeArrowheads="1"/>
            </p:cNvSpPr>
            <p:nvPr/>
          </p:nvSpPr>
          <p:spPr bwMode="auto">
            <a:xfrm>
              <a:off x="115" y="3719"/>
              <a:ext cx="5897"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1200" b="1">
                  <a:solidFill>
                    <a:schemeClr val="bg2"/>
                  </a:solidFill>
                </a:rPr>
                <a:t>*) W. Send et al., </a:t>
              </a:r>
              <a:r>
                <a:rPr lang="en-US" altLang="en-US" sz="1200" b="1">
                  <a:solidFill>
                    <a:schemeClr val="bg2"/>
                  </a:solidFill>
                </a:rPr>
                <a:t>ARTIFICIAL HINGED-WING BIRD WITH ACTIVE TORSION AND PARTIALLY LINEAR KINEMATICS, 28th International Congress of the Aeronautical Sciences (ICAS),  23-28 September 2012, Brisbane Australia</a:t>
              </a:r>
              <a:r>
                <a:rPr lang="de-DE" altLang="en-US"/>
                <a:t>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93261"/>
                                        </p:tgtEl>
                                        <p:attrNameLst>
                                          <p:attrName>style.visibility</p:attrName>
                                        </p:attrNameLst>
                                      </p:cBhvr>
                                      <p:to>
                                        <p:strVal val="visible"/>
                                      </p:to>
                                    </p:set>
                                    <p:animEffect transition="in" filter="fade">
                                      <p:cBhvr>
                                        <p:cTn id="7" dur="1000"/>
                                        <p:tgtEl>
                                          <p:spTgt spid="693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85"/>
                                        </p:tgtEl>
                                        <p:attrNameLst>
                                          <p:attrName>style.visibility</p:attrName>
                                        </p:attrNameLst>
                                      </p:cBhvr>
                                      <p:to>
                                        <p:strVal val="visible"/>
                                      </p:to>
                                    </p:set>
                                    <p:animEffect transition="in" filter="fade">
                                      <p:cBhvr>
                                        <p:cTn id="12" dur="10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descr="a3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88" y="2754313"/>
            <a:ext cx="581025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14" descr="ki04_gleichgewic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3025" y="2438400"/>
            <a:ext cx="549116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600" smtClean="0">
                <a:solidFill>
                  <a:schemeClr val="bg1"/>
                </a:solidFill>
              </a:rPr>
              <a:t>Auftrieb und Widerstand</a:t>
            </a:r>
            <a:r>
              <a:rPr lang="de-DE" altLang="de-DE" sz="1600" b="0" smtClean="0">
                <a:solidFill>
                  <a:schemeClr val="bg1"/>
                </a:solidFill>
              </a:rPr>
              <a:t> </a:t>
            </a:r>
            <a:r>
              <a:rPr lang="en-GB" altLang="de-DE" sz="1600" b="0" smtClean="0">
                <a:solidFill>
                  <a:schemeClr val="bg1"/>
                </a:solidFill>
              </a:rPr>
              <a:t> </a:t>
            </a:r>
          </a:p>
        </p:txBody>
      </p:sp>
      <p:sp>
        <p:nvSpPr>
          <p:cNvPr id="92167" name="Rectangle 7"/>
          <p:cNvSpPr>
            <a:spLocks noChangeArrowheads="1"/>
          </p:cNvSpPr>
          <p:nvPr/>
        </p:nvSpPr>
        <p:spPr bwMode="auto">
          <a:xfrm>
            <a:off x="5762625" y="5499100"/>
            <a:ext cx="3630613" cy="581025"/>
          </a:xfrm>
          <a:prstGeom prst="rect">
            <a:avLst/>
          </a:prstGeom>
          <a:solidFill>
            <a:schemeClr val="bg1">
              <a:alpha val="4784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hlink"/>
                </a:solidFill>
              </a:rPr>
              <a:t>Gewicht</a:t>
            </a:r>
          </a:p>
          <a:p>
            <a:r>
              <a:rPr lang="de-DE" altLang="de-DE" sz="1600" b="1">
                <a:solidFill>
                  <a:srgbClr val="008000"/>
                </a:solidFill>
              </a:rPr>
              <a:t>Gewichts</a:t>
            </a:r>
            <a:r>
              <a:rPr lang="de-DE" altLang="de-DE" sz="1600" b="1" u="sng">
                <a:solidFill>
                  <a:srgbClr val="008000"/>
                </a:solidFill>
              </a:rPr>
              <a:t>kraft</a:t>
            </a:r>
            <a:r>
              <a:rPr lang="de-DE" altLang="de-DE" sz="1600" b="1">
                <a:solidFill>
                  <a:srgbClr val="008000"/>
                </a:solidFill>
              </a:rPr>
              <a:t> </a:t>
            </a:r>
            <a:r>
              <a:rPr lang="de-DE" altLang="de-DE" sz="1600">
                <a:solidFill>
                  <a:srgbClr val="008000"/>
                </a:solidFill>
              </a:rPr>
              <a:t>des Flugzeugs</a:t>
            </a:r>
          </a:p>
        </p:txBody>
      </p:sp>
      <p:sp>
        <p:nvSpPr>
          <p:cNvPr id="92168" name="Rectangle 8"/>
          <p:cNvSpPr>
            <a:spLocks noChangeArrowheads="1"/>
          </p:cNvSpPr>
          <p:nvPr/>
        </p:nvSpPr>
        <p:spPr bwMode="auto">
          <a:xfrm>
            <a:off x="5762625" y="1989138"/>
            <a:ext cx="3905250" cy="1314450"/>
          </a:xfrm>
          <a:prstGeom prst="rect">
            <a:avLst/>
          </a:prstGeom>
          <a:solidFill>
            <a:schemeClr val="bg1">
              <a:alpha val="4901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a:r>
              <a:rPr lang="de-DE" altLang="de-DE" sz="1600" b="1">
                <a:solidFill>
                  <a:schemeClr val="hlink"/>
                </a:solidFill>
              </a:rPr>
              <a:t>Widerstand</a:t>
            </a:r>
          </a:p>
          <a:p>
            <a:pPr algn="r"/>
            <a:r>
              <a:rPr lang="de-DE" altLang="de-DE" sz="1600" b="1">
                <a:solidFill>
                  <a:srgbClr val="FF3300"/>
                </a:solidFill>
              </a:rPr>
              <a:t>Längs</a:t>
            </a:r>
            <a:r>
              <a:rPr lang="de-DE" altLang="de-DE" sz="1600" b="1" u="sng">
                <a:solidFill>
                  <a:srgbClr val="FF3300"/>
                </a:solidFill>
              </a:rPr>
              <a:t>kraft</a:t>
            </a:r>
            <a:r>
              <a:rPr lang="de-DE" altLang="de-DE" sz="1600" b="1">
                <a:solidFill>
                  <a:srgbClr val="FF3300"/>
                </a:solidFill>
              </a:rPr>
              <a:t> der Strömung</a:t>
            </a:r>
          </a:p>
          <a:p>
            <a:pPr algn="r"/>
            <a:r>
              <a:rPr lang="de-DE" altLang="de-DE" sz="1600">
                <a:solidFill>
                  <a:schemeClr val="hlink"/>
                </a:solidFill>
              </a:rPr>
              <a:t>durch Reibung bei jeder Bewegung - </a:t>
            </a:r>
          </a:p>
          <a:p>
            <a:pPr algn="r"/>
            <a:r>
              <a:rPr lang="de-DE" altLang="de-DE" sz="1600">
                <a:solidFill>
                  <a:schemeClr val="hlink"/>
                </a:solidFill>
              </a:rPr>
              <a:t> wegen des Auftriebs zusätzlich durch die Randwirbel an den Flügelspitzen</a:t>
            </a:r>
            <a:endParaRPr lang="de-DE" altLang="de-DE" sz="1200" b="1">
              <a:solidFill>
                <a:srgbClr val="000066"/>
              </a:solidFill>
              <a:latin typeface="Souvenir Lt BT" panose="02080503040505020303" pitchFamily="18" charset="0"/>
            </a:endParaRPr>
          </a:p>
        </p:txBody>
      </p:sp>
      <p:sp>
        <p:nvSpPr>
          <p:cNvPr id="92169" name="Rectangle 9"/>
          <p:cNvSpPr>
            <a:spLocks noChangeArrowheads="1"/>
          </p:cNvSpPr>
          <p:nvPr/>
        </p:nvSpPr>
        <p:spPr bwMode="auto">
          <a:xfrm>
            <a:off x="992188" y="4643438"/>
            <a:ext cx="4186237" cy="825500"/>
          </a:xfrm>
          <a:prstGeom prst="rect">
            <a:avLst/>
          </a:prstGeom>
          <a:solidFill>
            <a:schemeClr val="bg1">
              <a:alpha val="4901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hlink"/>
                </a:solidFill>
              </a:rPr>
              <a:t>Schub</a:t>
            </a:r>
          </a:p>
          <a:p>
            <a:r>
              <a:rPr lang="de-DE" altLang="de-DE" sz="1600">
                <a:solidFill>
                  <a:schemeClr val="hlink"/>
                </a:solidFill>
              </a:rPr>
              <a:t>Schub</a:t>
            </a:r>
            <a:r>
              <a:rPr lang="de-DE" altLang="de-DE" sz="1600" u="sng">
                <a:solidFill>
                  <a:schemeClr val="hlink"/>
                </a:solidFill>
              </a:rPr>
              <a:t>kraft</a:t>
            </a:r>
            <a:r>
              <a:rPr lang="de-DE" altLang="de-DE" sz="1600">
                <a:solidFill>
                  <a:schemeClr val="hlink"/>
                </a:solidFill>
              </a:rPr>
              <a:t> der Triebwerke</a:t>
            </a:r>
          </a:p>
          <a:p>
            <a:r>
              <a:rPr lang="de-DE" altLang="de-DE" sz="1600" b="1">
                <a:solidFill>
                  <a:srgbClr val="FF3300"/>
                </a:solidFill>
              </a:rPr>
              <a:t>Überwindet den Strömungswiderstand!</a:t>
            </a:r>
          </a:p>
        </p:txBody>
      </p:sp>
      <p:sp>
        <p:nvSpPr>
          <p:cNvPr id="45064" name="Text Box 10"/>
          <p:cNvSpPr txBox="1">
            <a:spLocks noChangeArrowheads="1"/>
          </p:cNvSpPr>
          <p:nvPr/>
        </p:nvSpPr>
        <p:spPr bwMode="auto">
          <a:xfrm>
            <a:off x="1712913" y="603885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spcBef>
                <a:spcPct val="50000"/>
              </a:spcBef>
            </a:pPr>
            <a:r>
              <a:rPr lang="de-DE" altLang="de-DE" sz="2000" b="1">
                <a:solidFill>
                  <a:srgbClr val="000066"/>
                </a:solidFill>
              </a:rPr>
              <a:t>Gleichgewicht der Kräfte</a:t>
            </a:r>
          </a:p>
        </p:txBody>
      </p:sp>
      <p:sp>
        <p:nvSpPr>
          <p:cNvPr id="45065" name="Text Box 13"/>
          <p:cNvSpPr txBox="1">
            <a:spLocks noChangeArrowheads="1"/>
          </p:cNvSpPr>
          <p:nvPr/>
        </p:nvSpPr>
        <p:spPr bwMode="auto">
          <a:xfrm>
            <a:off x="6573838" y="4778375"/>
            <a:ext cx="166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2000" b="1">
                <a:solidFill>
                  <a:schemeClr val="bg1"/>
                </a:solidFill>
              </a:rPr>
              <a:t>Airbus A340</a:t>
            </a:r>
            <a:endParaRPr lang="de-DE" altLang="de-DE" sz="2400">
              <a:latin typeface="Times New Roman" panose="02020603050405020304" pitchFamily="18" charset="0"/>
            </a:endParaRPr>
          </a:p>
        </p:txBody>
      </p:sp>
      <p:sp>
        <p:nvSpPr>
          <p:cNvPr id="92166" name="Rectangle 6"/>
          <p:cNvSpPr>
            <a:spLocks noChangeArrowheads="1"/>
          </p:cNvSpPr>
          <p:nvPr/>
        </p:nvSpPr>
        <p:spPr bwMode="auto">
          <a:xfrm>
            <a:off x="1443038" y="2393950"/>
            <a:ext cx="3600450" cy="1069975"/>
          </a:xfrm>
          <a:prstGeom prst="rect">
            <a:avLst/>
          </a:prstGeom>
          <a:solidFill>
            <a:schemeClr val="bg1">
              <a:alpha val="4784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a:r>
              <a:rPr lang="de-DE" altLang="de-DE" sz="1600" b="1">
                <a:solidFill>
                  <a:schemeClr val="hlink"/>
                </a:solidFill>
              </a:rPr>
              <a:t>Auftrieb</a:t>
            </a:r>
          </a:p>
          <a:p>
            <a:pPr algn="r"/>
            <a:r>
              <a:rPr lang="de-DE" altLang="de-DE" sz="1600">
                <a:solidFill>
                  <a:schemeClr val="hlink"/>
                </a:solidFill>
              </a:rPr>
              <a:t>Quer</a:t>
            </a:r>
            <a:r>
              <a:rPr lang="de-DE" altLang="de-DE" sz="1600" u="sng">
                <a:solidFill>
                  <a:schemeClr val="hlink"/>
                </a:solidFill>
              </a:rPr>
              <a:t>kraft</a:t>
            </a:r>
            <a:r>
              <a:rPr lang="de-DE" altLang="de-DE" sz="1600">
                <a:solidFill>
                  <a:schemeClr val="hlink"/>
                </a:solidFill>
              </a:rPr>
              <a:t> der Strömung wirkt auf die Tragflächen</a:t>
            </a:r>
          </a:p>
          <a:p>
            <a:pPr algn="r"/>
            <a:r>
              <a:rPr lang="de-DE" altLang="de-DE" sz="1600" b="1">
                <a:solidFill>
                  <a:srgbClr val="008000"/>
                </a:solidFill>
              </a:rPr>
              <a:t>Überwindet das Gewicht!</a:t>
            </a:r>
            <a:r>
              <a:rPr lang="de-DE" altLang="de-DE" sz="1200">
                <a:solidFill>
                  <a:srgbClr val="FF3300"/>
                </a:solidFill>
              </a:rPr>
              <a:t> </a:t>
            </a:r>
          </a:p>
        </p:txBody>
      </p:sp>
      <p:grpSp>
        <p:nvGrpSpPr>
          <p:cNvPr id="45067" name="Group 10"/>
          <p:cNvGrpSpPr>
            <a:grpSpLocks/>
          </p:cNvGrpSpPr>
          <p:nvPr/>
        </p:nvGrpSpPr>
        <p:grpSpPr bwMode="auto">
          <a:xfrm>
            <a:off x="587375" y="503238"/>
            <a:ext cx="8461375" cy="1465262"/>
            <a:chOff x="738" y="2699"/>
            <a:chExt cx="5330" cy="923"/>
          </a:xfrm>
        </p:grpSpPr>
        <p:sp>
          <p:nvSpPr>
            <p:cNvPr id="45068" name="Text Box 11"/>
            <p:cNvSpPr txBox="1">
              <a:spLocks noChangeArrowheads="1"/>
            </p:cNvSpPr>
            <p:nvPr/>
          </p:nvSpPr>
          <p:spPr bwMode="auto">
            <a:xfrm>
              <a:off x="1277" y="2699"/>
              <a:ext cx="4791"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Luft ist unsichtbar, aber auch ohne Eigenschaften?</a:t>
              </a:r>
            </a:p>
            <a:p>
              <a:pPr eaLnBrk="1" hangingPunct="1"/>
              <a:r>
                <a:rPr lang="de-DE" altLang="de-DE" sz="1800">
                  <a:solidFill>
                    <a:srgbClr val="000066"/>
                  </a:solidFill>
                </a:rPr>
                <a:t>Natürlich nicht. Ohne ihre </a:t>
              </a:r>
              <a:r>
                <a:rPr lang="de-DE" altLang="de-DE" sz="1800" b="1">
                  <a:solidFill>
                    <a:srgbClr val="FF0066"/>
                  </a:solidFill>
                </a:rPr>
                <a:t>Zähigkeit</a:t>
              </a:r>
              <a:r>
                <a:rPr lang="de-DE" altLang="de-DE" sz="1800">
                  <a:solidFill>
                    <a:srgbClr val="000066"/>
                  </a:solidFill>
                </a:rPr>
                <a:t> wäre Fliegen gar nicht möglich – weder für Flugzeuge, noch für Vögel. Denn die Flügel entwickeln nicht nur Schubkraft, sie halten die Flieger auch in der Luft. </a:t>
              </a:r>
            </a:p>
            <a:p>
              <a:pPr eaLnBrk="1" hangingPunct="1"/>
              <a:r>
                <a:rPr lang="de-DE" altLang="de-DE" sz="1800" b="1">
                  <a:solidFill>
                    <a:srgbClr val="FF0066"/>
                  </a:solidFill>
                </a:rPr>
                <a:t>Dynamischer Auftrieb</a:t>
              </a:r>
              <a:r>
                <a:rPr lang="de-DE" altLang="de-DE" sz="1800">
                  <a:solidFill>
                    <a:srgbClr val="000066"/>
                  </a:solidFill>
                </a:rPr>
                <a:t> macht es möglich.</a:t>
              </a:r>
            </a:p>
          </p:txBody>
        </p:sp>
        <p:sp>
          <p:nvSpPr>
            <p:cNvPr id="45069" name="AutoShape 12"/>
            <p:cNvSpPr>
              <a:spLocks noChangeArrowheads="1"/>
            </p:cNvSpPr>
            <p:nvPr/>
          </p:nvSpPr>
          <p:spPr bwMode="auto">
            <a:xfrm>
              <a:off x="738" y="2784"/>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0"/>
                                        <p:tgtEl>
                                          <p:spTgt spid="921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66"/>
                                        </p:tgtEl>
                                        <p:attrNameLst>
                                          <p:attrName>style.visibility</p:attrName>
                                        </p:attrNameLst>
                                      </p:cBhvr>
                                      <p:to>
                                        <p:strVal val="visible"/>
                                      </p:to>
                                    </p:set>
                                    <p:animEffect transition="in" filter="fade">
                                      <p:cBhvr>
                                        <p:cTn id="12" dur="1000"/>
                                        <p:tgtEl>
                                          <p:spTgt spid="921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68"/>
                                        </p:tgtEl>
                                        <p:attrNameLst>
                                          <p:attrName>style.visibility</p:attrName>
                                        </p:attrNameLst>
                                      </p:cBhvr>
                                      <p:to>
                                        <p:strVal val="visible"/>
                                      </p:to>
                                    </p:set>
                                    <p:animEffect transition="in" filter="fade">
                                      <p:cBhvr>
                                        <p:cTn id="17" dur="1000"/>
                                        <p:tgtEl>
                                          <p:spTgt spid="921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69"/>
                                        </p:tgtEl>
                                        <p:attrNameLst>
                                          <p:attrName>style.visibility</p:attrName>
                                        </p:attrNameLst>
                                      </p:cBhvr>
                                      <p:to>
                                        <p:strVal val="visible"/>
                                      </p:to>
                                    </p:set>
                                    <p:animEffect transition="in" filter="fade">
                                      <p:cBhvr>
                                        <p:cTn id="22" dur="1000"/>
                                        <p:tgtEl>
                                          <p:spTgt spid="92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P spid="92168" grpId="0" animBg="1"/>
      <p:bldP spid="92169" grpId="0" animBg="1"/>
      <p:bldP spid="921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600" smtClean="0">
                <a:solidFill>
                  <a:schemeClr val="bg1"/>
                </a:solidFill>
              </a:rPr>
              <a:t>Auftrieb und Widerstand</a:t>
            </a:r>
            <a:r>
              <a:rPr lang="de-DE" altLang="de-DE" sz="1600" b="0" smtClean="0">
                <a:solidFill>
                  <a:schemeClr val="bg1"/>
                </a:solidFill>
              </a:rPr>
              <a:t> </a:t>
            </a:r>
            <a:r>
              <a:rPr lang="en-GB" altLang="de-DE" sz="1600" b="0" smtClean="0">
                <a:solidFill>
                  <a:schemeClr val="bg1"/>
                </a:solidFill>
              </a:rPr>
              <a:t> </a:t>
            </a:r>
          </a:p>
        </p:txBody>
      </p:sp>
      <p:sp>
        <p:nvSpPr>
          <p:cNvPr id="49155" name="Text Box 3"/>
          <p:cNvSpPr txBox="1">
            <a:spLocks noChangeArrowheads="1"/>
          </p:cNvSpPr>
          <p:nvPr/>
        </p:nvSpPr>
        <p:spPr bwMode="auto">
          <a:xfrm>
            <a:off x="812800" y="5589588"/>
            <a:ext cx="7696200" cy="641350"/>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spcBef>
                <a:spcPct val="50000"/>
              </a:spcBef>
            </a:pPr>
            <a:r>
              <a:rPr lang="de-DE" altLang="de-DE" sz="2000" b="1">
                <a:solidFill>
                  <a:srgbClr val="000066"/>
                </a:solidFill>
              </a:rPr>
              <a:t>Dynamischer Auftrieb einer einfachen ebenen Fläche, die ein wenig gegenüber der Bewegung geneigt ist (Anstellwinkel)</a:t>
            </a:r>
          </a:p>
        </p:txBody>
      </p:sp>
      <p:sp>
        <p:nvSpPr>
          <p:cNvPr id="49156" name="Text Box 4"/>
          <p:cNvSpPr txBox="1">
            <a:spLocks noChangeArrowheads="1"/>
          </p:cNvSpPr>
          <p:nvPr/>
        </p:nvSpPr>
        <p:spPr bwMode="auto">
          <a:xfrm>
            <a:off x="722313" y="684213"/>
            <a:ext cx="7993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spcBef>
                <a:spcPct val="50000"/>
              </a:spcBef>
            </a:pPr>
            <a:r>
              <a:rPr lang="de-DE" altLang="de-DE" sz="2000" b="1" u="sng">
                <a:solidFill>
                  <a:srgbClr val="000066"/>
                </a:solidFill>
              </a:rPr>
              <a:t>Auftriebskraft</a:t>
            </a:r>
            <a:r>
              <a:rPr lang="de-DE" altLang="de-DE" sz="2000" b="1">
                <a:solidFill>
                  <a:srgbClr val="000066"/>
                </a:solidFill>
              </a:rPr>
              <a:t> als als Gegenkraft zum Gewicht</a:t>
            </a:r>
          </a:p>
        </p:txBody>
      </p:sp>
      <p:pic>
        <p:nvPicPr>
          <p:cNvPr id="49157" name="Picture 5" descr="ANIPROP_KWK2_Antriebseinhe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8175" y="2060575"/>
            <a:ext cx="2286000" cy="180181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9158" name="Picture 6" descr="KWK2_Gesamtansicht_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2079625"/>
            <a:ext cx="3703638" cy="18002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9159" name="Picture 7" descr="KWK2_Messtis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2079625"/>
            <a:ext cx="1766887" cy="18002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4216" name="Rectangle 8"/>
          <p:cNvSpPr>
            <a:spLocks noChangeArrowheads="1"/>
          </p:cNvSpPr>
          <p:nvPr/>
        </p:nvSpPr>
        <p:spPr bwMode="auto">
          <a:xfrm>
            <a:off x="560388" y="3933825"/>
            <a:ext cx="36004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hlink"/>
                </a:solidFill>
              </a:rPr>
              <a:t>Kleiner Windkanal</a:t>
            </a:r>
          </a:p>
          <a:p>
            <a:r>
              <a:rPr lang="de-DE" altLang="de-DE" sz="1600">
                <a:solidFill>
                  <a:schemeClr val="hlink"/>
                </a:solidFill>
              </a:rPr>
              <a:t>Von links wird Luft angesaugt, in der</a:t>
            </a:r>
          </a:p>
          <a:p>
            <a:r>
              <a:rPr lang="de-DE" altLang="de-DE" sz="1600">
                <a:solidFill>
                  <a:schemeClr val="hlink"/>
                </a:solidFill>
              </a:rPr>
              <a:t>Verengung beschleunigt und gegen eine kleine angestellte Platte gelenkt.</a:t>
            </a:r>
            <a:endParaRPr lang="de-DE" altLang="de-DE" sz="1600" b="1">
              <a:solidFill>
                <a:schemeClr val="hlink"/>
              </a:solidFill>
            </a:endParaRPr>
          </a:p>
        </p:txBody>
      </p:sp>
      <p:sp>
        <p:nvSpPr>
          <p:cNvPr id="94217" name="Rectangle 9"/>
          <p:cNvSpPr>
            <a:spLocks noChangeArrowheads="1"/>
          </p:cNvSpPr>
          <p:nvPr/>
        </p:nvSpPr>
        <p:spPr bwMode="auto">
          <a:xfrm>
            <a:off x="4448175" y="3933825"/>
            <a:ext cx="25209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hlink"/>
                </a:solidFill>
              </a:rPr>
              <a:t>Die Antriebseinheit</a:t>
            </a:r>
          </a:p>
          <a:p>
            <a:r>
              <a:rPr lang="de-DE" altLang="de-DE" sz="1600">
                <a:solidFill>
                  <a:schemeClr val="hlink"/>
                </a:solidFill>
              </a:rPr>
              <a:t>Sechs Lüfter saugen die Luft an. Die Geschwin-digkeit ist regelbar.</a:t>
            </a:r>
            <a:endParaRPr lang="de-DE" altLang="de-DE" sz="1600" b="1">
              <a:solidFill>
                <a:schemeClr val="hlink"/>
              </a:solidFill>
            </a:endParaRPr>
          </a:p>
        </p:txBody>
      </p:sp>
      <p:sp>
        <p:nvSpPr>
          <p:cNvPr id="94218" name="Rectangle 10"/>
          <p:cNvSpPr>
            <a:spLocks noChangeArrowheads="1"/>
          </p:cNvSpPr>
          <p:nvPr/>
        </p:nvSpPr>
        <p:spPr bwMode="auto">
          <a:xfrm>
            <a:off x="6897688" y="3933825"/>
            <a:ext cx="279241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chemeClr val="hlink"/>
                </a:solidFill>
              </a:rPr>
              <a:t>Der Messtisch</a:t>
            </a:r>
          </a:p>
          <a:p>
            <a:r>
              <a:rPr lang="de-DE" altLang="de-DE" sz="1600">
                <a:solidFill>
                  <a:schemeClr val="hlink"/>
                </a:solidFill>
              </a:rPr>
              <a:t>Platte und Halterung stehen auf einer Waage. Der Wind hebt die Platte an.</a:t>
            </a:r>
            <a:endParaRPr lang="de-DE" altLang="de-DE" sz="1600" b="1">
              <a:solidFill>
                <a:schemeClr val="hlink"/>
              </a:solidFill>
            </a:endParaRPr>
          </a:p>
        </p:txBody>
      </p:sp>
      <p:sp>
        <p:nvSpPr>
          <p:cNvPr id="94225" name="Text Box 17"/>
          <p:cNvSpPr txBox="1">
            <a:spLocks noChangeArrowheads="1"/>
          </p:cNvSpPr>
          <p:nvPr/>
        </p:nvSpPr>
        <p:spPr bwMode="auto">
          <a:xfrm>
            <a:off x="8102600" y="5184775"/>
            <a:ext cx="1370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2000" b="1">
                <a:solidFill>
                  <a:srgbClr val="FF3399"/>
                </a:solidFill>
              </a:rPr>
              <a:t>Messung!</a:t>
            </a:r>
          </a:p>
        </p:txBody>
      </p:sp>
      <p:grpSp>
        <p:nvGrpSpPr>
          <p:cNvPr id="94242" name="Group 34"/>
          <p:cNvGrpSpPr>
            <a:grpSpLocks/>
          </p:cNvGrpSpPr>
          <p:nvPr/>
        </p:nvGrpSpPr>
        <p:grpSpPr bwMode="auto">
          <a:xfrm>
            <a:off x="857250" y="2259013"/>
            <a:ext cx="6716713" cy="449262"/>
            <a:chOff x="483" y="1423"/>
            <a:chExt cx="4231" cy="283"/>
          </a:xfrm>
        </p:grpSpPr>
        <p:sp>
          <p:nvSpPr>
            <p:cNvPr id="49171" name="Line 30"/>
            <p:cNvSpPr>
              <a:spLocks noChangeShapeType="1"/>
            </p:cNvSpPr>
            <p:nvPr/>
          </p:nvSpPr>
          <p:spPr bwMode="auto">
            <a:xfrm>
              <a:off x="4396" y="1423"/>
              <a:ext cx="318" cy="91"/>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2" name="Line 31"/>
            <p:cNvSpPr>
              <a:spLocks noChangeShapeType="1"/>
            </p:cNvSpPr>
            <p:nvPr/>
          </p:nvSpPr>
          <p:spPr bwMode="auto">
            <a:xfrm flipV="1">
              <a:off x="3233" y="1593"/>
              <a:ext cx="652" cy="11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3" name="Line 32"/>
            <p:cNvSpPr>
              <a:spLocks noChangeShapeType="1"/>
            </p:cNvSpPr>
            <p:nvPr/>
          </p:nvSpPr>
          <p:spPr bwMode="auto">
            <a:xfrm>
              <a:off x="483" y="1706"/>
              <a:ext cx="907" cy="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4" name="Text Box 33"/>
            <p:cNvSpPr txBox="1">
              <a:spLocks noChangeArrowheads="1"/>
            </p:cNvSpPr>
            <p:nvPr/>
          </p:nvSpPr>
          <p:spPr bwMode="auto">
            <a:xfrm>
              <a:off x="540" y="1451"/>
              <a:ext cx="794" cy="192"/>
            </a:xfrm>
            <a:prstGeom prst="rect">
              <a:avLst/>
            </a:prstGeom>
            <a:solidFill>
              <a:schemeClr val="bg1">
                <a:alpha val="7215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Lufttrömung</a:t>
              </a:r>
            </a:p>
          </p:txBody>
        </p:sp>
      </p:grpSp>
      <p:grpSp>
        <p:nvGrpSpPr>
          <p:cNvPr id="94255" name="Group 47"/>
          <p:cNvGrpSpPr>
            <a:grpSpLocks/>
          </p:cNvGrpSpPr>
          <p:nvPr/>
        </p:nvGrpSpPr>
        <p:grpSpPr bwMode="auto">
          <a:xfrm>
            <a:off x="2838450" y="1898650"/>
            <a:ext cx="6400800" cy="2089150"/>
            <a:chOff x="1777" y="1168"/>
            <a:chExt cx="4032" cy="1316"/>
          </a:xfrm>
        </p:grpSpPr>
        <p:sp>
          <p:nvSpPr>
            <p:cNvPr id="49167" name="Text Box 43"/>
            <p:cNvSpPr txBox="1">
              <a:spLocks noChangeArrowheads="1"/>
            </p:cNvSpPr>
            <p:nvPr/>
          </p:nvSpPr>
          <p:spPr bwMode="auto">
            <a:xfrm>
              <a:off x="5190" y="1366"/>
              <a:ext cx="619" cy="192"/>
            </a:xfrm>
            <a:prstGeom prst="rect">
              <a:avLst/>
            </a:prstGeom>
            <a:solidFill>
              <a:schemeClr val="bg1">
                <a:alpha val="7097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Querkraft</a:t>
              </a:r>
            </a:p>
          </p:txBody>
        </p:sp>
        <p:sp>
          <p:nvSpPr>
            <p:cNvPr id="49168" name="Line 44"/>
            <p:cNvSpPr>
              <a:spLocks noChangeShapeType="1"/>
            </p:cNvSpPr>
            <p:nvPr/>
          </p:nvSpPr>
          <p:spPr bwMode="auto">
            <a:xfrm flipV="1">
              <a:off x="4878" y="1168"/>
              <a:ext cx="0" cy="363"/>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9" name="Oval 45"/>
            <p:cNvSpPr>
              <a:spLocks noChangeArrowheads="1"/>
            </p:cNvSpPr>
            <p:nvPr/>
          </p:nvSpPr>
          <p:spPr bwMode="auto">
            <a:xfrm>
              <a:off x="4385" y="1939"/>
              <a:ext cx="817" cy="545"/>
            </a:xfrm>
            <a:prstGeom prst="ellipse">
              <a:avLst/>
            </a:prstGeom>
            <a:solidFill>
              <a:srgbClr val="FF99CC">
                <a:alpha val="21176"/>
              </a:srgbClr>
            </a:solidFill>
            <a:ln w="254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49170" name="Oval 46"/>
            <p:cNvSpPr>
              <a:spLocks noChangeArrowheads="1"/>
            </p:cNvSpPr>
            <p:nvPr/>
          </p:nvSpPr>
          <p:spPr bwMode="auto">
            <a:xfrm>
              <a:off x="1777" y="1486"/>
              <a:ext cx="453" cy="453"/>
            </a:xfrm>
            <a:prstGeom prst="ellipse">
              <a:avLst/>
            </a:prstGeom>
            <a:solidFill>
              <a:srgbClr val="FF99CC">
                <a:alpha val="20000"/>
              </a:srgbClr>
            </a:solidFill>
            <a:ln w="254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grpSp>
      <p:sp>
        <p:nvSpPr>
          <p:cNvPr id="49166" name="Text Box 48"/>
          <p:cNvSpPr txBox="1">
            <a:spLocks noChangeArrowheads="1"/>
          </p:cNvSpPr>
          <p:nvPr/>
        </p:nvSpPr>
        <p:spPr bwMode="auto">
          <a:xfrm>
            <a:off x="812800" y="1179513"/>
            <a:ext cx="7993063"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spcBef>
                <a:spcPct val="50000"/>
              </a:spcBef>
            </a:pPr>
            <a:r>
              <a:rPr lang="de-DE" altLang="de-DE" sz="1800" b="1">
                <a:solidFill>
                  <a:srgbClr val="000066"/>
                </a:solidFill>
              </a:rPr>
              <a:t>. . . entsteht bei Bewegung gewölbter Flächen oder ebener Flächen mit etwas Neigung. Dazu wird ein kleiner Windkanal verwendet:</a:t>
            </a:r>
            <a:r>
              <a:rPr lang="de-DE" altLang="de-DE" sz="1600" b="1">
                <a:solidFill>
                  <a:srgbClr val="000066"/>
                </a:solidFill>
              </a:rPr>
              <a:t> </a:t>
            </a:r>
            <a:r>
              <a:rPr lang="de-DE" altLang="de-DE" sz="1800" b="1">
                <a:solidFill>
                  <a:srgbClr val="000066"/>
                </a:solidFill>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4216"/>
                                        </p:tgtEl>
                                        <p:attrNameLst>
                                          <p:attrName>style.visibility</p:attrName>
                                        </p:attrNameLst>
                                      </p:cBhvr>
                                      <p:to>
                                        <p:strVal val="visible"/>
                                      </p:to>
                                    </p:set>
                                    <p:anim calcmode="lin" valueType="num">
                                      <p:cBhvr additive="base">
                                        <p:cTn id="7" dur="500" fill="hold"/>
                                        <p:tgtEl>
                                          <p:spTgt spid="94216"/>
                                        </p:tgtEl>
                                        <p:attrNameLst>
                                          <p:attrName>ppt_x</p:attrName>
                                        </p:attrNameLst>
                                      </p:cBhvr>
                                      <p:tavLst>
                                        <p:tav tm="0">
                                          <p:val>
                                            <p:strVal val="1+#ppt_w/2"/>
                                          </p:val>
                                        </p:tav>
                                        <p:tav tm="100000">
                                          <p:val>
                                            <p:strVal val="#ppt_x"/>
                                          </p:val>
                                        </p:tav>
                                      </p:tavLst>
                                    </p:anim>
                                    <p:anim calcmode="lin" valueType="num">
                                      <p:cBhvr additive="base">
                                        <p:cTn id="8" dur="500" fill="hold"/>
                                        <p:tgtEl>
                                          <p:spTgt spid="942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4217"/>
                                        </p:tgtEl>
                                        <p:attrNameLst>
                                          <p:attrName>style.visibility</p:attrName>
                                        </p:attrNameLst>
                                      </p:cBhvr>
                                      <p:to>
                                        <p:strVal val="visible"/>
                                      </p:to>
                                    </p:set>
                                    <p:anim calcmode="lin" valueType="num">
                                      <p:cBhvr additive="base">
                                        <p:cTn id="13" dur="500" fill="hold"/>
                                        <p:tgtEl>
                                          <p:spTgt spid="94217"/>
                                        </p:tgtEl>
                                        <p:attrNameLst>
                                          <p:attrName>ppt_x</p:attrName>
                                        </p:attrNameLst>
                                      </p:cBhvr>
                                      <p:tavLst>
                                        <p:tav tm="0">
                                          <p:val>
                                            <p:strVal val="1+#ppt_w/2"/>
                                          </p:val>
                                        </p:tav>
                                        <p:tav tm="100000">
                                          <p:val>
                                            <p:strVal val="#ppt_x"/>
                                          </p:val>
                                        </p:tav>
                                      </p:tavLst>
                                    </p:anim>
                                    <p:anim calcmode="lin" valueType="num">
                                      <p:cBhvr additive="base">
                                        <p:cTn id="14" dur="500" fill="hold"/>
                                        <p:tgtEl>
                                          <p:spTgt spid="9421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4218"/>
                                        </p:tgtEl>
                                        <p:attrNameLst>
                                          <p:attrName>style.visibility</p:attrName>
                                        </p:attrNameLst>
                                      </p:cBhvr>
                                      <p:to>
                                        <p:strVal val="visible"/>
                                      </p:to>
                                    </p:set>
                                    <p:anim calcmode="lin" valueType="num">
                                      <p:cBhvr additive="base">
                                        <p:cTn id="19" dur="500" fill="hold"/>
                                        <p:tgtEl>
                                          <p:spTgt spid="94218"/>
                                        </p:tgtEl>
                                        <p:attrNameLst>
                                          <p:attrName>ppt_x</p:attrName>
                                        </p:attrNameLst>
                                      </p:cBhvr>
                                      <p:tavLst>
                                        <p:tav tm="0">
                                          <p:val>
                                            <p:strVal val="1+#ppt_w/2"/>
                                          </p:val>
                                        </p:tav>
                                        <p:tav tm="100000">
                                          <p:val>
                                            <p:strVal val="#ppt_x"/>
                                          </p:val>
                                        </p:tav>
                                      </p:tavLst>
                                    </p:anim>
                                    <p:anim calcmode="lin" valueType="num">
                                      <p:cBhvr additive="base">
                                        <p:cTn id="20" dur="500" fill="hold"/>
                                        <p:tgtEl>
                                          <p:spTgt spid="942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4242"/>
                                        </p:tgtEl>
                                        <p:attrNameLst>
                                          <p:attrName>style.visibility</p:attrName>
                                        </p:attrNameLst>
                                      </p:cBhvr>
                                      <p:to>
                                        <p:strVal val="visible"/>
                                      </p:to>
                                    </p:set>
                                    <p:animEffect transition="in" filter="fade">
                                      <p:cBhvr>
                                        <p:cTn id="25" dur="1000"/>
                                        <p:tgtEl>
                                          <p:spTgt spid="9424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4255"/>
                                        </p:tgtEl>
                                        <p:attrNameLst>
                                          <p:attrName>style.visibility</p:attrName>
                                        </p:attrNameLst>
                                      </p:cBhvr>
                                      <p:to>
                                        <p:strVal val="visible"/>
                                      </p:to>
                                    </p:set>
                                    <p:animEffect transition="in" filter="fade">
                                      <p:cBhvr>
                                        <p:cTn id="30" dur="1000"/>
                                        <p:tgtEl>
                                          <p:spTgt spid="942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4225"/>
                                        </p:tgtEl>
                                        <p:attrNameLst>
                                          <p:attrName>style.visibility</p:attrName>
                                        </p:attrNameLst>
                                      </p:cBhvr>
                                      <p:to>
                                        <p:strVal val="visible"/>
                                      </p:to>
                                    </p:set>
                                    <p:anim calcmode="lin" valueType="num">
                                      <p:cBhvr>
                                        <p:cTn id="35" dur="1000" fill="hold"/>
                                        <p:tgtEl>
                                          <p:spTgt spid="94225"/>
                                        </p:tgtEl>
                                        <p:attrNameLst>
                                          <p:attrName>ppt_w</p:attrName>
                                        </p:attrNameLst>
                                      </p:cBhvr>
                                      <p:tavLst>
                                        <p:tav tm="0">
                                          <p:val>
                                            <p:strVal val="#ppt_w*0.70"/>
                                          </p:val>
                                        </p:tav>
                                        <p:tav tm="100000">
                                          <p:val>
                                            <p:strVal val="#ppt_w"/>
                                          </p:val>
                                        </p:tav>
                                      </p:tavLst>
                                    </p:anim>
                                    <p:anim calcmode="lin" valueType="num">
                                      <p:cBhvr>
                                        <p:cTn id="36" dur="1000" fill="hold"/>
                                        <p:tgtEl>
                                          <p:spTgt spid="94225"/>
                                        </p:tgtEl>
                                        <p:attrNameLst>
                                          <p:attrName>ppt_h</p:attrName>
                                        </p:attrNameLst>
                                      </p:cBhvr>
                                      <p:tavLst>
                                        <p:tav tm="0">
                                          <p:val>
                                            <p:strVal val="#ppt_h"/>
                                          </p:val>
                                        </p:tav>
                                        <p:tav tm="100000">
                                          <p:val>
                                            <p:strVal val="#ppt_h"/>
                                          </p:val>
                                        </p:tav>
                                      </p:tavLst>
                                    </p:anim>
                                    <p:animEffect transition="in" filter="fade">
                                      <p:cBhvr>
                                        <p:cTn id="37" dur="1000"/>
                                        <p:tgtEl>
                                          <p:spTgt spid="94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6" grpId="0" autoUpdateAnimBg="0"/>
      <p:bldP spid="94217" grpId="0" autoUpdateAnimBg="0"/>
      <p:bldP spid="94218" grpId="0" autoUpdateAnimBg="0"/>
      <p:bldP spid="942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39"/>
          <p:cNvSpPr>
            <a:spLocks/>
          </p:cNvSpPr>
          <p:nvPr/>
        </p:nvSpPr>
        <p:spPr bwMode="auto">
          <a:xfrm>
            <a:off x="2613025" y="3924300"/>
            <a:ext cx="555625" cy="2112963"/>
          </a:xfrm>
          <a:custGeom>
            <a:avLst/>
            <a:gdLst>
              <a:gd name="T0" fmla="*/ 495300 w 350"/>
              <a:gd name="T1" fmla="*/ 0 h 1331"/>
              <a:gd name="T2" fmla="*/ 465138 w 350"/>
              <a:gd name="T3" fmla="*/ 588963 h 1331"/>
              <a:gd name="T4" fmla="*/ 95250 w 350"/>
              <a:gd name="T5" fmla="*/ 936625 h 1331"/>
              <a:gd name="T6" fmla="*/ 4763 w 350"/>
              <a:gd name="T7" fmla="*/ 1027113 h 1331"/>
              <a:gd name="T8" fmla="*/ 120650 w 350"/>
              <a:gd name="T9" fmla="*/ 1157288 h 1331"/>
              <a:gd name="T10" fmla="*/ 485775 w 350"/>
              <a:gd name="T11" fmla="*/ 1554163 h 1331"/>
              <a:gd name="T12" fmla="*/ 536575 w 350"/>
              <a:gd name="T13" fmla="*/ 2112963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03"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600" smtClean="0">
                <a:solidFill>
                  <a:schemeClr val="bg1"/>
                </a:solidFill>
              </a:rPr>
              <a:t>Auftrieb und Widerstand</a:t>
            </a:r>
            <a:r>
              <a:rPr lang="de-DE" altLang="de-DE" sz="1600" b="0" smtClean="0">
                <a:solidFill>
                  <a:schemeClr val="bg1"/>
                </a:solidFill>
              </a:rPr>
              <a:t> </a:t>
            </a:r>
            <a:r>
              <a:rPr lang="en-GB" altLang="de-DE" sz="1600" b="0" smtClean="0">
                <a:solidFill>
                  <a:schemeClr val="bg1"/>
                </a:solidFill>
              </a:rPr>
              <a:t> </a:t>
            </a:r>
          </a:p>
        </p:txBody>
      </p:sp>
      <p:sp>
        <p:nvSpPr>
          <p:cNvPr id="51204" name="Text Box 3"/>
          <p:cNvSpPr txBox="1">
            <a:spLocks noChangeArrowheads="1"/>
          </p:cNvSpPr>
          <p:nvPr/>
        </p:nvSpPr>
        <p:spPr bwMode="auto">
          <a:xfrm>
            <a:off x="722313" y="593725"/>
            <a:ext cx="7993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spcBef>
                <a:spcPct val="50000"/>
              </a:spcBef>
            </a:pPr>
            <a:r>
              <a:rPr lang="de-DE" altLang="de-DE" sz="2000" b="1" u="sng">
                <a:solidFill>
                  <a:srgbClr val="000066"/>
                </a:solidFill>
              </a:rPr>
              <a:t>Strömungswiderstand</a:t>
            </a:r>
            <a:r>
              <a:rPr lang="de-DE" altLang="de-DE" sz="2000" b="1">
                <a:solidFill>
                  <a:srgbClr val="000066"/>
                </a:solidFill>
              </a:rPr>
              <a:t> als Folge der Zähigkeit der Luft</a:t>
            </a:r>
          </a:p>
        </p:txBody>
      </p:sp>
      <p:sp>
        <p:nvSpPr>
          <p:cNvPr id="51205" name="Text Box 4"/>
          <p:cNvSpPr txBox="1">
            <a:spLocks noChangeArrowheads="1"/>
          </p:cNvSpPr>
          <p:nvPr/>
        </p:nvSpPr>
        <p:spPr bwMode="auto">
          <a:xfrm>
            <a:off x="452438" y="1314450"/>
            <a:ext cx="4321175" cy="1871663"/>
          </a:xfrm>
          <a:prstGeom prst="rect">
            <a:avLst/>
          </a:prstGeom>
          <a:solidFill>
            <a:srgbClr val="EAEAEA"/>
          </a:solidFill>
          <a:ln w="9525">
            <a:solidFill>
              <a:schemeClr val="tx1"/>
            </a:solidFill>
            <a:miter lim="800000"/>
            <a:headEnd/>
            <a:tailEnd/>
          </a:ln>
          <a:effectLst>
            <a:outerShdw dist="107763" dir="18900000" algn="ctr" rotWithShape="0">
              <a:schemeClr val="bg2">
                <a:alpha val="50000"/>
              </a:schemeClr>
            </a:outerShdw>
          </a:effec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a:t>Der epochale Schritt für die richtige Ermittlung des Widerstands geht auf Ludwig Prandtl zurück.</a:t>
            </a:r>
          </a:p>
          <a:p>
            <a:pPr eaLnBrk="1" hangingPunct="1"/>
            <a:r>
              <a:rPr lang="de-DE" altLang="de-DE"/>
              <a:t>1904 auf dem III. Internationalen Mathematiker-Kongress in Heidelberg hielt er einen Vortrag mit dem Titel:</a:t>
            </a:r>
          </a:p>
          <a:p>
            <a:pPr eaLnBrk="1" hangingPunct="1"/>
            <a:endParaRPr lang="de-DE" altLang="de-DE"/>
          </a:p>
          <a:p>
            <a:pPr algn="ctr" eaLnBrk="1" hangingPunct="1"/>
            <a:r>
              <a:rPr lang="de-DE" altLang="de-DE" b="1"/>
              <a:t>Über Flüssigkeitsbewegung </a:t>
            </a:r>
          </a:p>
          <a:p>
            <a:pPr algn="ctr" eaLnBrk="1" hangingPunct="1"/>
            <a:r>
              <a:rPr lang="de-DE" altLang="de-DE" b="1"/>
              <a:t>bei sehr kleiner Reibung</a:t>
            </a:r>
          </a:p>
        </p:txBody>
      </p:sp>
      <p:sp>
        <p:nvSpPr>
          <p:cNvPr id="51206" name="Text Box 5"/>
          <p:cNvSpPr txBox="1">
            <a:spLocks noChangeArrowheads="1"/>
          </p:cNvSpPr>
          <p:nvPr/>
        </p:nvSpPr>
        <p:spPr bwMode="auto">
          <a:xfrm>
            <a:off x="92075" y="3338513"/>
            <a:ext cx="487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600" b="1" u="sng">
                <a:solidFill>
                  <a:srgbClr val="000066"/>
                </a:solidFill>
              </a:rPr>
              <a:t>Grenzschicht</a:t>
            </a:r>
            <a:r>
              <a:rPr lang="de-DE" altLang="de-DE" sz="1600" b="1">
                <a:solidFill>
                  <a:srgbClr val="000066"/>
                </a:solidFill>
              </a:rPr>
              <a:t> an einer angeströmten Oberfläche</a:t>
            </a:r>
            <a:r>
              <a:rPr lang="de-DE" altLang="de-DE">
                <a:solidFill>
                  <a:srgbClr val="000066"/>
                </a:solidFill>
              </a:rPr>
              <a:t>:</a:t>
            </a:r>
          </a:p>
        </p:txBody>
      </p:sp>
      <p:sp>
        <p:nvSpPr>
          <p:cNvPr id="51207" name="Rectangle 7" descr="Diagonal weit nach oben"/>
          <p:cNvSpPr>
            <a:spLocks noChangeArrowheads="1"/>
          </p:cNvSpPr>
          <p:nvPr/>
        </p:nvSpPr>
        <p:spPr bwMode="auto">
          <a:xfrm>
            <a:off x="1622425" y="4914900"/>
            <a:ext cx="2447925" cy="71438"/>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1208" name="Line 8"/>
          <p:cNvSpPr>
            <a:spLocks noChangeShapeType="1"/>
          </p:cNvSpPr>
          <p:nvPr/>
        </p:nvSpPr>
        <p:spPr bwMode="auto">
          <a:xfrm>
            <a:off x="2252663" y="4149725"/>
            <a:ext cx="7207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09" name="Line 9"/>
          <p:cNvSpPr>
            <a:spLocks noChangeShapeType="1"/>
          </p:cNvSpPr>
          <p:nvPr/>
        </p:nvSpPr>
        <p:spPr bwMode="auto">
          <a:xfrm>
            <a:off x="2252663" y="4319588"/>
            <a:ext cx="647700" cy="1587"/>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10" name="Line 10"/>
          <p:cNvSpPr>
            <a:spLocks noChangeShapeType="1"/>
          </p:cNvSpPr>
          <p:nvPr/>
        </p:nvSpPr>
        <p:spPr bwMode="auto">
          <a:xfrm>
            <a:off x="2252663" y="4464050"/>
            <a:ext cx="576262" cy="1588"/>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11" name="Line 11"/>
          <p:cNvSpPr>
            <a:spLocks noChangeShapeType="1"/>
          </p:cNvSpPr>
          <p:nvPr/>
        </p:nvSpPr>
        <p:spPr bwMode="auto">
          <a:xfrm>
            <a:off x="2252663" y="4608513"/>
            <a:ext cx="5048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12" name="Line 12"/>
          <p:cNvSpPr>
            <a:spLocks noChangeShapeType="1"/>
          </p:cNvSpPr>
          <p:nvPr/>
        </p:nvSpPr>
        <p:spPr bwMode="auto">
          <a:xfrm>
            <a:off x="2252663" y="4752975"/>
            <a:ext cx="2889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1213" name="Group 13"/>
          <p:cNvGrpSpPr>
            <a:grpSpLocks/>
          </p:cNvGrpSpPr>
          <p:nvPr/>
        </p:nvGrpSpPr>
        <p:grpSpPr bwMode="auto">
          <a:xfrm>
            <a:off x="227013" y="4238625"/>
            <a:ext cx="1079500" cy="720725"/>
            <a:chOff x="5388" y="2160"/>
            <a:chExt cx="680" cy="454"/>
          </a:xfrm>
        </p:grpSpPr>
        <p:sp>
          <p:nvSpPr>
            <p:cNvPr id="51246" name="Line 14"/>
            <p:cNvSpPr>
              <a:spLocks noChangeShapeType="1"/>
            </p:cNvSpPr>
            <p:nvPr/>
          </p:nvSpPr>
          <p:spPr bwMode="auto">
            <a:xfrm>
              <a:off x="5615" y="2614"/>
              <a:ext cx="45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7" name="Line 15"/>
            <p:cNvSpPr>
              <a:spLocks noChangeShapeType="1"/>
            </p:cNvSpPr>
            <p:nvPr/>
          </p:nvSpPr>
          <p:spPr bwMode="auto">
            <a:xfrm rot="-5400000">
              <a:off x="5388" y="2387"/>
              <a:ext cx="45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8" name="Text Box 16"/>
            <p:cNvSpPr txBox="1">
              <a:spLocks noChangeArrowheads="1"/>
            </p:cNvSpPr>
            <p:nvPr/>
          </p:nvSpPr>
          <p:spPr bwMode="auto">
            <a:xfrm>
              <a:off x="5388" y="2160"/>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latin typeface="Souvenir Lt BT" panose="02080503040505020303" pitchFamily="18" charset="0"/>
                </a:rPr>
                <a:t>y</a:t>
              </a:r>
            </a:p>
          </p:txBody>
        </p:sp>
        <p:sp>
          <p:nvSpPr>
            <p:cNvPr id="51249" name="Text Box 17"/>
            <p:cNvSpPr txBox="1">
              <a:spLocks noChangeArrowheads="1"/>
            </p:cNvSpPr>
            <p:nvPr/>
          </p:nvSpPr>
          <p:spPr bwMode="auto">
            <a:xfrm>
              <a:off x="5842" y="2387"/>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latin typeface="Souvenir Lt BT" panose="02080503040505020303" pitchFamily="18" charset="0"/>
                </a:rPr>
                <a:t>x</a:t>
              </a:r>
            </a:p>
          </p:txBody>
        </p:sp>
      </p:grpSp>
      <p:pic>
        <p:nvPicPr>
          <p:cNvPr id="5121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3878263"/>
            <a:ext cx="3048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8323" name="Group 19"/>
          <p:cNvGrpSpPr>
            <a:grpSpLocks/>
          </p:cNvGrpSpPr>
          <p:nvPr/>
        </p:nvGrpSpPr>
        <p:grpSpPr bwMode="auto">
          <a:xfrm>
            <a:off x="5087938" y="1268413"/>
            <a:ext cx="4537075" cy="3019425"/>
            <a:chOff x="3256" y="1706"/>
            <a:chExt cx="2858" cy="1902"/>
          </a:xfrm>
        </p:grpSpPr>
        <p:pic>
          <p:nvPicPr>
            <p:cNvPr id="51237" name="Picture 20" descr="vandyke_p30_q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 y="1706"/>
              <a:ext cx="1383" cy="190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38" name="Text Box 21"/>
            <p:cNvSpPr txBox="1">
              <a:spLocks noChangeArrowheads="1"/>
            </p:cNvSpPr>
            <p:nvPr/>
          </p:nvSpPr>
          <p:spPr bwMode="auto">
            <a:xfrm>
              <a:off x="4708" y="1842"/>
              <a:ext cx="1406"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a:t>Experimentelle Bestätigung der </a:t>
              </a:r>
            </a:p>
            <a:p>
              <a:pPr eaLnBrk="1" hangingPunct="1"/>
              <a:r>
                <a:rPr lang="de-DE" altLang="de-DE"/>
                <a:t>Theorie erstmals von      J. Nikuradse (1942). </a:t>
              </a:r>
            </a:p>
          </p:txBody>
        </p:sp>
        <p:sp>
          <p:nvSpPr>
            <p:cNvPr id="51239" name="Line 22"/>
            <p:cNvSpPr>
              <a:spLocks noChangeShapeType="1"/>
            </p:cNvSpPr>
            <p:nvPr/>
          </p:nvSpPr>
          <p:spPr bwMode="auto">
            <a:xfrm>
              <a:off x="3301" y="3566"/>
              <a:ext cx="453"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0" name="Line 23"/>
            <p:cNvSpPr>
              <a:spLocks noChangeShapeType="1"/>
            </p:cNvSpPr>
            <p:nvPr/>
          </p:nvSpPr>
          <p:spPr bwMode="auto">
            <a:xfrm rot="-5400000">
              <a:off x="3074" y="3339"/>
              <a:ext cx="453"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1" name="Text Box 24"/>
            <p:cNvSpPr txBox="1">
              <a:spLocks noChangeArrowheads="1"/>
            </p:cNvSpPr>
            <p:nvPr/>
          </p:nvSpPr>
          <p:spPr bwMode="auto">
            <a:xfrm>
              <a:off x="3347" y="3113"/>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latin typeface="Souvenir Lt BT" panose="02080503040505020303" pitchFamily="18" charset="0"/>
                </a:rPr>
                <a:t>y</a:t>
              </a:r>
            </a:p>
          </p:txBody>
        </p:sp>
        <p:sp>
          <p:nvSpPr>
            <p:cNvPr id="51242" name="Text Box 25"/>
            <p:cNvSpPr txBox="1">
              <a:spLocks noChangeArrowheads="1"/>
            </p:cNvSpPr>
            <p:nvPr/>
          </p:nvSpPr>
          <p:spPr bwMode="auto">
            <a:xfrm>
              <a:off x="3483" y="3385"/>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latin typeface="Souvenir Lt BT" panose="02080503040505020303" pitchFamily="18" charset="0"/>
                </a:rPr>
                <a:t>x</a:t>
              </a:r>
            </a:p>
          </p:txBody>
        </p:sp>
        <p:sp>
          <p:nvSpPr>
            <p:cNvPr id="51243" name="Text Box 26"/>
            <p:cNvSpPr txBox="1">
              <a:spLocks noChangeArrowheads="1"/>
            </p:cNvSpPr>
            <p:nvPr/>
          </p:nvSpPr>
          <p:spPr bwMode="auto">
            <a:xfrm>
              <a:off x="4695" y="2853"/>
              <a:ext cx="1419"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200"/>
                <a:t>Quelle: M. Van Dyke, </a:t>
              </a:r>
              <a:r>
                <a:rPr lang="de-DE" altLang="de-DE" sz="1200" i="1"/>
                <a:t>An Album of Fluid Motion,</a:t>
              </a:r>
              <a:r>
                <a:rPr lang="de-DE" altLang="de-DE" sz="1200"/>
                <a:t> 1982. </a:t>
              </a:r>
            </a:p>
            <a:p>
              <a:pPr eaLnBrk="1" hangingPunct="1"/>
              <a:r>
                <a:rPr lang="de-DE" altLang="de-DE" sz="1200"/>
                <a:t>Bild 30. F.X. Wortmann (1977)</a:t>
              </a:r>
            </a:p>
            <a:p>
              <a:pPr eaLnBrk="1" hangingPunct="1"/>
              <a:r>
                <a:rPr lang="de-DE" altLang="de-DE" sz="1200"/>
                <a:t>Technik: Tellur-Draht durch elektrischen Impuls stimuliert in Wasser bei 9 cm/s. </a:t>
              </a:r>
              <a:r>
                <a:rPr lang="de-DE" altLang="de-DE" sz="1200" i="1"/>
                <a:t>Re</a:t>
              </a:r>
              <a:r>
                <a:rPr lang="de-DE" altLang="de-DE" sz="1200"/>
                <a:t>=500 </a:t>
              </a:r>
            </a:p>
          </p:txBody>
        </p:sp>
        <p:sp>
          <p:nvSpPr>
            <p:cNvPr id="51244" name="Line 27"/>
            <p:cNvSpPr>
              <a:spLocks noChangeShapeType="1"/>
            </p:cNvSpPr>
            <p:nvPr/>
          </p:nvSpPr>
          <p:spPr bwMode="auto">
            <a:xfrm>
              <a:off x="3800" y="1797"/>
              <a:ext cx="454"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1245"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 y="1752"/>
              <a:ext cx="192"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216" name="Line 29"/>
          <p:cNvSpPr>
            <a:spLocks noChangeShapeType="1"/>
          </p:cNvSpPr>
          <p:nvPr/>
        </p:nvSpPr>
        <p:spPr bwMode="auto">
          <a:xfrm>
            <a:off x="2252663" y="5859463"/>
            <a:ext cx="7207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17" name="Line 30"/>
          <p:cNvSpPr>
            <a:spLocks noChangeShapeType="1"/>
          </p:cNvSpPr>
          <p:nvPr/>
        </p:nvSpPr>
        <p:spPr bwMode="auto">
          <a:xfrm>
            <a:off x="2252663" y="5678488"/>
            <a:ext cx="647700" cy="1587"/>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18" name="Line 31"/>
          <p:cNvSpPr>
            <a:spLocks noChangeShapeType="1"/>
          </p:cNvSpPr>
          <p:nvPr/>
        </p:nvSpPr>
        <p:spPr bwMode="auto">
          <a:xfrm>
            <a:off x="2252663" y="5499100"/>
            <a:ext cx="576262" cy="1588"/>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19" name="Line 32"/>
          <p:cNvSpPr>
            <a:spLocks noChangeShapeType="1"/>
          </p:cNvSpPr>
          <p:nvPr/>
        </p:nvSpPr>
        <p:spPr bwMode="auto">
          <a:xfrm>
            <a:off x="2252663" y="5319713"/>
            <a:ext cx="5048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0" name="Line 33"/>
          <p:cNvSpPr>
            <a:spLocks noChangeShapeType="1"/>
          </p:cNvSpPr>
          <p:nvPr/>
        </p:nvSpPr>
        <p:spPr bwMode="auto">
          <a:xfrm>
            <a:off x="2252663" y="5138738"/>
            <a:ext cx="2889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1" name="Line 34"/>
          <p:cNvSpPr>
            <a:spLocks noChangeShapeType="1"/>
          </p:cNvSpPr>
          <p:nvPr/>
        </p:nvSpPr>
        <p:spPr bwMode="auto">
          <a:xfrm>
            <a:off x="2252663" y="3968750"/>
            <a:ext cx="7207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2" name="Line 35"/>
          <p:cNvSpPr>
            <a:spLocks noChangeShapeType="1"/>
          </p:cNvSpPr>
          <p:nvPr/>
        </p:nvSpPr>
        <p:spPr bwMode="auto">
          <a:xfrm>
            <a:off x="2252663" y="6038850"/>
            <a:ext cx="720725"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3" name="Freeform 36"/>
          <p:cNvSpPr>
            <a:spLocks/>
          </p:cNvSpPr>
          <p:nvPr/>
        </p:nvSpPr>
        <p:spPr bwMode="auto">
          <a:xfrm>
            <a:off x="4097338" y="3924300"/>
            <a:ext cx="555625" cy="2112963"/>
          </a:xfrm>
          <a:custGeom>
            <a:avLst/>
            <a:gdLst>
              <a:gd name="T0" fmla="*/ 495300 w 350"/>
              <a:gd name="T1" fmla="*/ 0 h 1331"/>
              <a:gd name="T2" fmla="*/ 465138 w 350"/>
              <a:gd name="T3" fmla="*/ 588963 h 1331"/>
              <a:gd name="T4" fmla="*/ 95250 w 350"/>
              <a:gd name="T5" fmla="*/ 936625 h 1331"/>
              <a:gd name="T6" fmla="*/ 4763 w 350"/>
              <a:gd name="T7" fmla="*/ 1027113 h 1331"/>
              <a:gd name="T8" fmla="*/ 120650 w 350"/>
              <a:gd name="T9" fmla="*/ 1157288 h 1331"/>
              <a:gd name="T10" fmla="*/ 485775 w 350"/>
              <a:gd name="T11" fmla="*/ 1554163 h 1331"/>
              <a:gd name="T12" fmla="*/ 536575 w 350"/>
              <a:gd name="T13" fmla="*/ 2112963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4" name="Text Box 37"/>
          <p:cNvSpPr txBox="1">
            <a:spLocks noChangeArrowheads="1"/>
          </p:cNvSpPr>
          <p:nvPr/>
        </p:nvSpPr>
        <p:spPr bwMode="auto">
          <a:xfrm>
            <a:off x="5086350" y="4556125"/>
            <a:ext cx="4411663"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2000" b="1">
                <a:solidFill>
                  <a:srgbClr val="000066"/>
                </a:solidFill>
              </a:rPr>
              <a:t>Geschwindigkeitsprofil hinter einer Platte</a:t>
            </a:r>
          </a:p>
          <a:p>
            <a:pPr>
              <a:spcBef>
                <a:spcPct val="30000"/>
              </a:spcBef>
            </a:pPr>
            <a:r>
              <a:rPr lang="de-DE" altLang="de-DE" sz="1600" b="1">
                <a:solidFill>
                  <a:srgbClr val="000066"/>
                </a:solidFill>
              </a:rPr>
              <a:t>Durch die Zähigkeit der Luft haftet die Strömung an der Oberfläche, was sich als Reibungswiderstand äußert.</a:t>
            </a:r>
          </a:p>
        </p:txBody>
      </p:sp>
      <p:sp>
        <p:nvSpPr>
          <p:cNvPr id="51225" name="Line 38"/>
          <p:cNvSpPr>
            <a:spLocks noChangeShapeType="1"/>
          </p:cNvSpPr>
          <p:nvPr/>
        </p:nvSpPr>
        <p:spPr bwMode="auto">
          <a:xfrm>
            <a:off x="4052888" y="3968750"/>
            <a:ext cx="0" cy="2116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6" name="Text Box 40"/>
          <p:cNvSpPr txBox="1">
            <a:spLocks noChangeArrowheads="1"/>
          </p:cNvSpPr>
          <p:nvPr/>
        </p:nvSpPr>
        <p:spPr bwMode="auto">
          <a:xfrm>
            <a:off x="587375" y="5229225"/>
            <a:ext cx="113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8000"/>
                </a:solidFill>
              </a:rPr>
              <a:t>Luftstrom</a:t>
            </a:r>
          </a:p>
        </p:txBody>
      </p:sp>
      <p:sp>
        <p:nvSpPr>
          <p:cNvPr id="51227" name="Rectangle 41" descr="Diagonal weit nach oben"/>
          <p:cNvSpPr>
            <a:spLocks noChangeArrowheads="1"/>
          </p:cNvSpPr>
          <p:nvPr/>
        </p:nvSpPr>
        <p:spPr bwMode="auto">
          <a:xfrm>
            <a:off x="1622425" y="4914900"/>
            <a:ext cx="2447925" cy="71438"/>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1228" name="Line 42"/>
          <p:cNvSpPr>
            <a:spLocks noChangeShapeType="1"/>
          </p:cNvSpPr>
          <p:nvPr/>
        </p:nvSpPr>
        <p:spPr bwMode="auto">
          <a:xfrm>
            <a:off x="4052888" y="3968750"/>
            <a:ext cx="0" cy="2116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29" name="Freeform 43"/>
          <p:cNvSpPr>
            <a:spLocks/>
          </p:cNvSpPr>
          <p:nvPr/>
        </p:nvSpPr>
        <p:spPr bwMode="auto">
          <a:xfrm>
            <a:off x="4097338" y="3924300"/>
            <a:ext cx="555625" cy="2112963"/>
          </a:xfrm>
          <a:custGeom>
            <a:avLst/>
            <a:gdLst>
              <a:gd name="T0" fmla="*/ 495300 w 350"/>
              <a:gd name="T1" fmla="*/ 0 h 1331"/>
              <a:gd name="T2" fmla="*/ 465138 w 350"/>
              <a:gd name="T3" fmla="*/ 588963 h 1331"/>
              <a:gd name="T4" fmla="*/ 95250 w 350"/>
              <a:gd name="T5" fmla="*/ 936625 h 1331"/>
              <a:gd name="T6" fmla="*/ 4763 w 350"/>
              <a:gd name="T7" fmla="*/ 1027113 h 1331"/>
              <a:gd name="T8" fmla="*/ 120650 w 350"/>
              <a:gd name="T9" fmla="*/ 1157288 h 1331"/>
              <a:gd name="T10" fmla="*/ 485775 w 350"/>
              <a:gd name="T11" fmla="*/ 1554163 h 1331"/>
              <a:gd name="T12" fmla="*/ 536575 w 350"/>
              <a:gd name="T13" fmla="*/ 2112963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30" name="Rectangle 44" descr="Diagonal weit nach oben"/>
          <p:cNvSpPr>
            <a:spLocks noChangeArrowheads="1"/>
          </p:cNvSpPr>
          <p:nvPr/>
        </p:nvSpPr>
        <p:spPr bwMode="auto">
          <a:xfrm>
            <a:off x="1622425" y="4914900"/>
            <a:ext cx="2447925" cy="71438"/>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1231" name="Line 45"/>
          <p:cNvSpPr>
            <a:spLocks noChangeShapeType="1"/>
          </p:cNvSpPr>
          <p:nvPr/>
        </p:nvSpPr>
        <p:spPr bwMode="auto">
          <a:xfrm>
            <a:off x="4052888" y="3968750"/>
            <a:ext cx="0" cy="2116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32" name="Rectangle 46" descr="Diagonal weit nach oben"/>
          <p:cNvSpPr>
            <a:spLocks noChangeArrowheads="1"/>
          </p:cNvSpPr>
          <p:nvPr/>
        </p:nvSpPr>
        <p:spPr bwMode="auto">
          <a:xfrm>
            <a:off x="1622425" y="4914900"/>
            <a:ext cx="2447925" cy="71438"/>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1233" name="Line 47"/>
          <p:cNvSpPr>
            <a:spLocks noChangeShapeType="1"/>
          </p:cNvSpPr>
          <p:nvPr/>
        </p:nvSpPr>
        <p:spPr bwMode="auto">
          <a:xfrm>
            <a:off x="4052888" y="3968750"/>
            <a:ext cx="0" cy="2116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34" name="Freeform 48"/>
          <p:cNvSpPr>
            <a:spLocks/>
          </p:cNvSpPr>
          <p:nvPr/>
        </p:nvSpPr>
        <p:spPr bwMode="auto">
          <a:xfrm>
            <a:off x="4097338" y="3924300"/>
            <a:ext cx="555625" cy="2112963"/>
          </a:xfrm>
          <a:custGeom>
            <a:avLst/>
            <a:gdLst>
              <a:gd name="T0" fmla="*/ 495300 w 350"/>
              <a:gd name="T1" fmla="*/ 0 h 1331"/>
              <a:gd name="T2" fmla="*/ 465138 w 350"/>
              <a:gd name="T3" fmla="*/ 588963 h 1331"/>
              <a:gd name="T4" fmla="*/ 95250 w 350"/>
              <a:gd name="T5" fmla="*/ 936625 h 1331"/>
              <a:gd name="T6" fmla="*/ 4763 w 350"/>
              <a:gd name="T7" fmla="*/ 1027113 h 1331"/>
              <a:gd name="T8" fmla="*/ 120650 w 350"/>
              <a:gd name="T9" fmla="*/ 1157288 h 1331"/>
              <a:gd name="T10" fmla="*/ 485775 w 350"/>
              <a:gd name="T11" fmla="*/ 1554163 h 1331"/>
              <a:gd name="T12" fmla="*/ 536575 w 350"/>
              <a:gd name="T13" fmla="*/ 2112963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35" name="Rectangle 49" descr="Diagonal weit nach oben"/>
          <p:cNvSpPr>
            <a:spLocks noChangeArrowheads="1"/>
          </p:cNvSpPr>
          <p:nvPr/>
        </p:nvSpPr>
        <p:spPr bwMode="auto">
          <a:xfrm>
            <a:off x="1622425" y="4914900"/>
            <a:ext cx="2447925" cy="71438"/>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1236" name="Line 50"/>
          <p:cNvSpPr>
            <a:spLocks noChangeShapeType="1"/>
          </p:cNvSpPr>
          <p:nvPr/>
        </p:nvSpPr>
        <p:spPr bwMode="auto">
          <a:xfrm>
            <a:off x="4052888" y="3968750"/>
            <a:ext cx="0" cy="2116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323"/>
                                        </p:tgtEl>
                                        <p:attrNameLst>
                                          <p:attrName>style.visibility</p:attrName>
                                        </p:attrNameLst>
                                      </p:cBhvr>
                                      <p:to>
                                        <p:strVal val="visible"/>
                                      </p:to>
                                    </p:set>
                                    <p:animEffect transition="in" filter="fade">
                                      <p:cBhvr>
                                        <p:cTn id="7" dur="1000"/>
                                        <p:tgtEl>
                                          <p:spTgt spid="98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600" smtClean="0">
                <a:solidFill>
                  <a:schemeClr val="bg1"/>
                </a:solidFill>
              </a:rPr>
              <a:t>Auftrieb und Widerstand</a:t>
            </a:r>
            <a:r>
              <a:rPr lang="de-DE" altLang="de-DE" sz="1600" b="0" smtClean="0">
                <a:solidFill>
                  <a:schemeClr val="bg1"/>
                </a:solidFill>
              </a:rPr>
              <a:t> </a:t>
            </a:r>
            <a:r>
              <a:rPr lang="en-GB" altLang="de-DE" sz="1600" b="0" smtClean="0">
                <a:solidFill>
                  <a:schemeClr val="bg1"/>
                </a:solidFill>
              </a:rPr>
              <a:t> </a:t>
            </a:r>
          </a:p>
        </p:txBody>
      </p:sp>
      <p:pic>
        <p:nvPicPr>
          <p:cNvPr id="53251" name="Picture 4" descr="IMG_06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863600"/>
            <a:ext cx="2644775" cy="19796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5" descr="KWK2_Gesamtansicht_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863600"/>
            <a:ext cx="4073525" cy="19796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3" name="Freeform 6"/>
          <p:cNvSpPr>
            <a:spLocks/>
          </p:cNvSpPr>
          <p:nvPr/>
        </p:nvSpPr>
        <p:spPr bwMode="auto">
          <a:xfrm>
            <a:off x="6618288" y="1493838"/>
            <a:ext cx="52387" cy="946150"/>
          </a:xfrm>
          <a:custGeom>
            <a:avLst/>
            <a:gdLst>
              <a:gd name="T0" fmla="*/ 0 w 175"/>
              <a:gd name="T1" fmla="*/ 0 h 851"/>
              <a:gd name="T2" fmla="*/ 50890 w 175"/>
              <a:gd name="T3" fmla="*/ 441388 h 851"/>
              <a:gd name="T4" fmla="*/ 8382 w 175"/>
              <a:gd name="T5" fmla="*/ 946150 h 851"/>
              <a:gd name="T6" fmla="*/ 0 60000 65536"/>
              <a:gd name="T7" fmla="*/ 0 60000 65536"/>
              <a:gd name="T8" fmla="*/ 0 60000 65536"/>
            </a:gdLst>
            <a:ahLst/>
            <a:cxnLst>
              <a:cxn ang="T6">
                <a:pos x="T0" y="T1"/>
              </a:cxn>
              <a:cxn ang="T7">
                <a:pos x="T2" y="T3"/>
              </a:cxn>
              <a:cxn ang="T8">
                <a:pos x="T4" y="T5"/>
              </a:cxn>
            </a:cxnLst>
            <a:rect l="0" t="0" r="r" b="b"/>
            <a:pathLst>
              <a:path w="175" h="851">
                <a:moveTo>
                  <a:pt x="0" y="0"/>
                </a:moveTo>
                <a:cubicBezTo>
                  <a:pt x="82" y="127"/>
                  <a:pt x="165" y="255"/>
                  <a:pt x="170" y="397"/>
                </a:cubicBezTo>
                <a:cubicBezTo>
                  <a:pt x="175" y="539"/>
                  <a:pt x="52" y="775"/>
                  <a:pt x="28" y="851"/>
                </a:cubicBezTo>
              </a:path>
            </a:pathLst>
          </a:custGeom>
          <a:noFill/>
          <a:ln w="38100">
            <a:solidFill>
              <a:srgbClr val="FFFFFF"/>
            </a:solidFill>
            <a:round/>
            <a:headEnd type="stealth"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54" name="Text Box 7"/>
          <p:cNvSpPr txBox="1">
            <a:spLocks noChangeArrowheads="1"/>
          </p:cNvSpPr>
          <p:nvPr/>
        </p:nvSpPr>
        <p:spPr bwMode="auto">
          <a:xfrm>
            <a:off x="7608888" y="1042988"/>
            <a:ext cx="22971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800" b="1">
                <a:solidFill>
                  <a:srgbClr val="000066"/>
                </a:solidFill>
              </a:rPr>
              <a:t>Weg des Geschwindigkeits-sensors</a:t>
            </a:r>
          </a:p>
          <a:p>
            <a:endParaRPr lang="de-DE" altLang="de-DE" sz="1800" b="1">
              <a:solidFill>
                <a:srgbClr val="000066"/>
              </a:solidFill>
            </a:endParaRPr>
          </a:p>
          <a:p>
            <a:r>
              <a:rPr lang="de-DE" altLang="de-DE" sz="1800" b="1">
                <a:solidFill>
                  <a:srgbClr val="000066"/>
                </a:solidFill>
              </a:rPr>
              <a:t>Sensor durch Licht markiert</a:t>
            </a:r>
          </a:p>
        </p:txBody>
      </p:sp>
      <p:sp>
        <p:nvSpPr>
          <p:cNvPr id="53261" name="Line 51"/>
          <p:cNvSpPr>
            <a:spLocks noChangeShapeType="1"/>
          </p:cNvSpPr>
          <p:nvPr/>
        </p:nvSpPr>
        <p:spPr bwMode="auto">
          <a:xfrm>
            <a:off x="1217613" y="1538288"/>
            <a:ext cx="1530350" cy="0"/>
          </a:xfrm>
          <a:prstGeom prst="line">
            <a:avLst/>
          </a:prstGeom>
          <a:noFill/>
          <a:ln w="508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3300" name="Group 52"/>
          <p:cNvGrpSpPr>
            <a:grpSpLocks/>
          </p:cNvGrpSpPr>
          <p:nvPr/>
        </p:nvGrpSpPr>
        <p:grpSpPr bwMode="auto">
          <a:xfrm>
            <a:off x="407988" y="3159125"/>
            <a:ext cx="9498012" cy="3336925"/>
            <a:chOff x="257" y="1990"/>
            <a:chExt cx="5983" cy="2102"/>
          </a:xfrm>
        </p:grpSpPr>
        <p:pic>
          <p:nvPicPr>
            <p:cNvPr id="53255" name="Picture 9" descr="Nachlaufprof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0" y="1990"/>
              <a:ext cx="1092" cy="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Line 33"/>
            <p:cNvSpPr>
              <a:spLocks noChangeShapeType="1"/>
            </p:cNvSpPr>
            <p:nvPr/>
          </p:nvSpPr>
          <p:spPr bwMode="auto">
            <a:xfrm>
              <a:off x="4424" y="3464"/>
              <a:ext cx="454" cy="0"/>
            </a:xfrm>
            <a:prstGeom prst="line">
              <a:avLst/>
            </a:prstGeom>
            <a:noFill/>
            <a:ln w="508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3257" name="Group 52"/>
            <p:cNvGrpSpPr>
              <a:grpSpLocks/>
            </p:cNvGrpSpPr>
            <p:nvPr/>
          </p:nvGrpSpPr>
          <p:grpSpPr bwMode="auto">
            <a:xfrm>
              <a:off x="313" y="1990"/>
              <a:ext cx="2788" cy="1390"/>
              <a:chOff x="257" y="2302"/>
              <a:chExt cx="2788" cy="1390"/>
            </a:xfrm>
          </p:grpSpPr>
          <p:sp>
            <p:nvSpPr>
              <p:cNvPr id="53263" name="Freeform 14"/>
              <p:cNvSpPr>
                <a:spLocks/>
              </p:cNvSpPr>
              <p:nvPr/>
            </p:nvSpPr>
            <p:spPr bwMode="auto">
              <a:xfrm>
                <a:off x="1760" y="2331"/>
                <a:ext cx="350" cy="1331"/>
              </a:xfrm>
              <a:custGeom>
                <a:avLst/>
                <a:gdLst>
                  <a:gd name="T0" fmla="*/ 312 w 350"/>
                  <a:gd name="T1" fmla="*/ 0 h 1331"/>
                  <a:gd name="T2" fmla="*/ 293 w 350"/>
                  <a:gd name="T3" fmla="*/ 371 h 1331"/>
                  <a:gd name="T4" fmla="*/ 60 w 350"/>
                  <a:gd name="T5" fmla="*/ 590 h 1331"/>
                  <a:gd name="T6" fmla="*/ 3 w 350"/>
                  <a:gd name="T7" fmla="*/ 647 h 1331"/>
                  <a:gd name="T8" fmla="*/ 76 w 350"/>
                  <a:gd name="T9" fmla="*/ 729 h 1331"/>
                  <a:gd name="T10" fmla="*/ 306 w 350"/>
                  <a:gd name="T11" fmla="*/ 979 h 1331"/>
                  <a:gd name="T12" fmla="*/ 338 w 350"/>
                  <a:gd name="T13" fmla="*/ 1331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4" name="Rectangle 15" descr="Diagonal weit nach oben"/>
              <p:cNvSpPr>
                <a:spLocks noChangeArrowheads="1"/>
              </p:cNvSpPr>
              <p:nvPr/>
            </p:nvSpPr>
            <p:spPr bwMode="auto">
              <a:xfrm>
                <a:off x="1136" y="2955"/>
                <a:ext cx="1542" cy="45"/>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3265" name="Line 16"/>
              <p:cNvSpPr>
                <a:spLocks noChangeShapeType="1"/>
              </p:cNvSpPr>
              <p:nvPr/>
            </p:nvSpPr>
            <p:spPr bwMode="auto">
              <a:xfrm>
                <a:off x="1533" y="2473"/>
                <a:ext cx="454"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6" name="Line 17"/>
              <p:cNvSpPr>
                <a:spLocks noChangeShapeType="1"/>
              </p:cNvSpPr>
              <p:nvPr/>
            </p:nvSpPr>
            <p:spPr bwMode="auto">
              <a:xfrm>
                <a:off x="1533" y="2580"/>
                <a:ext cx="408" cy="1"/>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7" name="Line 18"/>
              <p:cNvSpPr>
                <a:spLocks noChangeShapeType="1"/>
              </p:cNvSpPr>
              <p:nvPr/>
            </p:nvSpPr>
            <p:spPr bwMode="auto">
              <a:xfrm>
                <a:off x="1533" y="2671"/>
                <a:ext cx="363" cy="1"/>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8" name="Line 19"/>
              <p:cNvSpPr>
                <a:spLocks noChangeShapeType="1"/>
              </p:cNvSpPr>
              <p:nvPr/>
            </p:nvSpPr>
            <p:spPr bwMode="auto">
              <a:xfrm>
                <a:off x="1533" y="2762"/>
                <a:ext cx="318"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9" name="Line 20"/>
              <p:cNvSpPr>
                <a:spLocks noChangeShapeType="1"/>
              </p:cNvSpPr>
              <p:nvPr/>
            </p:nvSpPr>
            <p:spPr bwMode="auto">
              <a:xfrm>
                <a:off x="1533" y="2853"/>
                <a:ext cx="182"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3270" name="Group 21"/>
              <p:cNvGrpSpPr>
                <a:grpSpLocks/>
              </p:cNvGrpSpPr>
              <p:nvPr/>
            </p:nvGrpSpPr>
            <p:grpSpPr bwMode="auto">
              <a:xfrm>
                <a:off x="257" y="2529"/>
                <a:ext cx="680" cy="454"/>
                <a:chOff x="5388" y="2160"/>
                <a:chExt cx="680" cy="454"/>
              </a:xfrm>
            </p:grpSpPr>
            <p:sp>
              <p:nvSpPr>
                <p:cNvPr id="53291" name="Line 22"/>
                <p:cNvSpPr>
                  <a:spLocks noChangeShapeType="1"/>
                </p:cNvSpPr>
                <p:nvPr/>
              </p:nvSpPr>
              <p:spPr bwMode="auto">
                <a:xfrm>
                  <a:off x="5615" y="2614"/>
                  <a:ext cx="45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92" name="Line 23"/>
                <p:cNvSpPr>
                  <a:spLocks noChangeShapeType="1"/>
                </p:cNvSpPr>
                <p:nvPr/>
              </p:nvSpPr>
              <p:spPr bwMode="auto">
                <a:xfrm rot="-5400000">
                  <a:off x="5388" y="2387"/>
                  <a:ext cx="45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93" name="Text Box 24"/>
                <p:cNvSpPr txBox="1">
                  <a:spLocks noChangeArrowheads="1"/>
                </p:cNvSpPr>
                <p:nvPr/>
              </p:nvSpPr>
              <p:spPr bwMode="auto">
                <a:xfrm>
                  <a:off x="5388" y="2160"/>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latin typeface="Souvenir Lt BT" panose="02080503040505020303" pitchFamily="18" charset="0"/>
                    </a:rPr>
                    <a:t>y</a:t>
                  </a:r>
                </a:p>
              </p:txBody>
            </p:sp>
            <p:sp>
              <p:nvSpPr>
                <p:cNvPr id="53294" name="Text Box 25"/>
                <p:cNvSpPr txBox="1">
                  <a:spLocks noChangeArrowheads="1"/>
                </p:cNvSpPr>
                <p:nvPr/>
              </p:nvSpPr>
              <p:spPr bwMode="auto">
                <a:xfrm>
                  <a:off x="5842" y="2387"/>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latin typeface="Souvenir Lt BT" panose="02080503040505020303" pitchFamily="18" charset="0"/>
                    </a:rPr>
                    <a:t>x</a:t>
                  </a:r>
                </a:p>
              </p:txBody>
            </p:sp>
          </p:grpSp>
          <p:pic>
            <p:nvPicPr>
              <p:cNvPr id="53271"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 y="2302"/>
                <a:ext cx="192"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72" name="Line 27"/>
              <p:cNvSpPr>
                <a:spLocks noChangeShapeType="1"/>
              </p:cNvSpPr>
              <p:nvPr/>
            </p:nvSpPr>
            <p:spPr bwMode="auto">
              <a:xfrm>
                <a:off x="1533" y="3550"/>
                <a:ext cx="454"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3" name="Line 28"/>
              <p:cNvSpPr>
                <a:spLocks noChangeShapeType="1"/>
              </p:cNvSpPr>
              <p:nvPr/>
            </p:nvSpPr>
            <p:spPr bwMode="auto">
              <a:xfrm>
                <a:off x="1533" y="3436"/>
                <a:ext cx="408" cy="1"/>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4" name="Line 29"/>
              <p:cNvSpPr>
                <a:spLocks noChangeShapeType="1"/>
              </p:cNvSpPr>
              <p:nvPr/>
            </p:nvSpPr>
            <p:spPr bwMode="auto">
              <a:xfrm>
                <a:off x="1533" y="3323"/>
                <a:ext cx="363" cy="1"/>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5" name="Line 30"/>
              <p:cNvSpPr>
                <a:spLocks noChangeShapeType="1"/>
              </p:cNvSpPr>
              <p:nvPr/>
            </p:nvSpPr>
            <p:spPr bwMode="auto">
              <a:xfrm>
                <a:off x="1533" y="3210"/>
                <a:ext cx="318"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6" name="Line 31"/>
              <p:cNvSpPr>
                <a:spLocks noChangeShapeType="1"/>
              </p:cNvSpPr>
              <p:nvPr/>
            </p:nvSpPr>
            <p:spPr bwMode="auto">
              <a:xfrm>
                <a:off x="1533" y="3096"/>
                <a:ext cx="182"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7" name="Line 32"/>
              <p:cNvSpPr>
                <a:spLocks noChangeShapeType="1"/>
              </p:cNvSpPr>
              <p:nvPr/>
            </p:nvSpPr>
            <p:spPr bwMode="auto">
              <a:xfrm>
                <a:off x="1532" y="2358"/>
                <a:ext cx="454" cy="0"/>
              </a:xfrm>
              <a:prstGeom prst="line">
                <a:avLst/>
              </a:prstGeom>
              <a:noFill/>
              <a:ln w="508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8" name="Freeform 34"/>
              <p:cNvSpPr>
                <a:spLocks/>
              </p:cNvSpPr>
              <p:nvPr/>
            </p:nvSpPr>
            <p:spPr bwMode="auto">
              <a:xfrm>
                <a:off x="2695" y="2331"/>
                <a:ext cx="350" cy="1331"/>
              </a:xfrm>
              <a:custGeom>
                <a:avLst/>
                <a:gdLst>
                  <a:gd name="T0" fmla="*/ 312 w 350"/>
                  <a:gd name="T1" fmla="*/ 0 h 1331"/>
                  <a:gd name="T2" fmla="*/ 293 w 350"/>
                  <a:gd name="T3" fmla="*/ 371 h 1331"/>
                  <a:gd name="T4" fmla="*/ 60 w 350"/>
                  <a:gd name="T5" fmla="*/ 590 h 1331"/>
                  <a:gd name="T6" fmla="*/ 3 w 350"/>
                  <a:gd name="T7" fmla="*/ 647 h 1331"/>
                  <a:gd name="T8" fmla="*/ 76 w 350"/>
                  <a:gd name="T9" fmla="*/ 729 h 1331"/>
                  <a:gd name="T10" fmla="*/ 306 w 350"/>
                  <a:gd name="T11" fmla="*/ 979 h 1331"/>
                  <a:gd name="T12" fmla="*/ 338 w 350"/>
                  <a:gd name="T13" fmla="*/ 1331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79" name="Line 35"/>
              <p:cNvSpPr>
                <a:spLocks noChangeShapeType="1"/>
              </p:cNvSpPr>
              <p:nvPr/>
            </p:nvSpPr>
            <p:spPr bwMode="auto">
              <a:xfrm>
                <a:off x="2667" y="2359"/>
                <a:ext cx="0" cy="13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80" name="Text Box 36"/>
              <p:cNvSpPr txBox="1">
                <a:spLocks noChangeArrowheads="1"/>
              </p:cNvSpPr>
              <p:nvPr/>
            </p:nvSpPr>
            <p:spPr bwMode="auto">
              <a:xfrm>
                <a:off x="484" y="3153"/>
                <a:ext cx="7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8000"/>
                    </a:solidFill>
                  </a:rPr>
                  <a:t>Luftstrom</a:t>
                </a:r>
              </a:p>
            </p:txBody>
          </p:sp>
          <p:sp>
            <p:nvSpPr>
              <p:cNvPr id="53281" name="Rectangle 37" descr="Diagonal weit nach oben"/>
              <p:cNvSpPr>
                <a:spLocks noChangeArrowheads="1"/>
              </p:cNvSpPr>
              <p:nvPr/>
            </p:nvSpPr>
            <p:spPr bwMode="auto">
              <a:xfrm>
                <a:off x="1136" y="2955"/>
                <a:ext cx="1542" cy="45"/>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3282" name="Line 38"/>
              <p:cNvSpPr>
                <a:spLocks noChangeShapeType="1"/>
              </p:cNvSpPr>
              <p:nvPr/>
            </p:nvSpPr>
            <p:spPr bwMode="auto">
              <a:xfrm>
                <a:off x="2667" y="2359"/>
                <a:ext cx="0" cy="13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83" name="Freeform 39"/>
              <p:cNvSpPr>
                <a:spLocks/>
              </p:cNvSpPr>
              <p:nvPr/>
            </p:nvSpPr>
            <p:spPr bwMode="auto">
              <a:xfrm>
                <a:off x="2695" y="2331"/>
                <a:ext cx="350" cy="1331"/>
              </a:xfrm>
              <a:custGeom>
                <a:avLst/>
                <a:gdLst>
                  <a:gd name="T0" fmla="*/ 312 w 350"/>
                  <a:gd name="T1" fmla="*/ 0 h 1331"/>
                  <a:gd name="T2" fmla="*/ 293 w 350"/>
                  <a:gd name="T3" fmla="*/ 371 h 1331"/>
                  <a:gd name="T4" fmla="*/ 60 w 350"/>
                  <a:gd name="T5" fmla="*/ 590 h 1331"/>
                  <a:gd name="T6" fmla="*/ 3 w 350"/>
                  <a:gd name="T7" fmla="*/ 647 h 1331"/>
                  <a:gd name="T8" fmla="*/ 76 w 350"/>
                  <a:gd name="T9" fmla="*/ 729 h 1331"/>
                  <a:gd name="T10" fmla="*/ 306 w 350"/>
                  <a:gd name="T11" fmla="*/ 979 h 1331"/>
                  <a:gd name="T12" fmla="*/ 338 w 350"/>
                  <a:gd name="T13" fmla="*/ 1331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84" name="Rectangle 40" descr="Diagonal weit nach oben"/>
              <p:cNvSpPr>
                <a:spLocks noChangeArrowheads="1"/>
              </p:cNvSpPr>
              <p:nvPr/>
            </p:nvSpPr>
            <p:spPr bwMode="auto">
              <a:xfrm>
                <a:off x="1136" y="2955"/>
                <a:ext cx="1542" cy="45"/>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3285" name="Line 41"/>
              <p:cNvSpPr>
                <a:spLocks noChangeShapeType="1"/>
              </p:cNvSpPr>
              <p:nvPr/>
            </p:nvSpPr>
            <p:spPr bwMode="auto">
              <a:xfrm>
                <a:off x="2667" y="2359"/>
                <a:ext cx="0" cy="13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86" name="Rectangle 42" descr="Diagonal weit nach oben"/>
              <p:cNvSpPr>
                <a:spLocks noChangeArrowheads="1"/>
              </p:cNvSpPr>
              <p:nvPr/>
            </p:nvSpPr>
            <p:spPr bwMode="auto">
              <a:xfrm>
                <a:off x="1136" y="2955"/>
                <a:ext cx="1542" cy="45"/>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3287" name="Line 43"/>
              <p:cNvSpPr>
                <a:spLocks noChangeShapeType="1"/>
              </p:cNvSpPr>
              <p:nvPr/>
            </p:nvSpPr>
            <p:spPr bwMode="auto">
              <a:xfrm>
                <a:off x="2667" y="2359"/>
                <a:ext cx="0" cy="13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88" name="Freeform 44"/>
              <p:cNvSpPr>
                <a:spLocks/>
              </p:cNvSpPr>
              <p:nvPr/>
            </p:nvSpPr>
            <p:spPr bwMode="auto">
              <a:xfrm>
                <a:off x="2695" y="2331"/>
                <a:ext cx="350" cy="1331"/>
              </a:xfrm>
              <a:custGeom>
                <a:avLst/>
                <a:gdLst>
                  <a:gd name="T0" fmla="*/ 312 w 350"/>
                  <a:gd name="T1" fmla="*/ 0 h 1331"/>
                  <a:gd name="T2" fmla="*/ 293 w 350"/>
                  <a:gd name="T3" fmla="*/ 371 h 1331"/>
                  <a:gd name="T4" fmla="*/ 60 w 350"/>
                  <a:gd name="T5" fmla="*/ 590 h 1331"/>
                  <a:gd name="T6" fmla="*/ 3 w 350"/>
                  <a:gd name="T7" fmla="*/ 647 h 1331"/>
                  <a:gd name="T8" fmla="*/ 76 w 350"/>
                  <a:gd name="T9" fmla="*/ 729 h 1331"/>
                  <a:gd name="T10" fmla="*/ 306 w 350"/>
                  <a:gd name="T11" fmla="*/ 979 h 1331"/>
                  <a:gd name="T12" fmla="*/ 338 w 350"/>
                  <a:gd name="T13" fmla="*/ 1331 h 1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1331">
                    <a:moveTo>
                      <a:pt x="312" y="0"/>
                    </a:moveTo>
                    <a:cubicBezTo>
                      <a:pt x="309" y="62"/>
                      <a:pt x="335" y="273"/>
                      <a:pt x="293" y="371"/>
                    </a:cubicBezTo>
                    <a:cubicBezTo>
                      <a:pt x="251" y="469"/>
                      <a:pt x="108" y="544"/>
                      <a:pt x="60" y="590"/>
                    </a:cubicBezTo>
                    <a:cubicBezTo>
                      <a:pt x="12" y="636"/>
                      <a:pt x="0" y="624"/>
                      <a:pt x="3" y="647"/>
                    </a:cubicBezTo>
                    <a:cubicBezTo>
                      <a:pt x="6" y="670"/>
                      <a:pt x="26" y="674"/>
                      <a:pt x="76" y="729"/>
                    </a:cubicBezTo>
                    <a:cubicBezTo>
                      <a:pt x="126" y="784"/>
                      <a:pt x="262" y="879"/>
                      <a:pt x="306" y="979"/>
                    </a:cubicBezTo>
                    <a:cubicBezTo>
                      <a:pt x="350" y="1079"/>
                      <a:pt x="331" y="1258"/>
                      <a:pt x="338" y="1331"/>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89" name="Rectangle 45" descr="Diagonal weit nach oben"/>
              <p:cNvSpPr>
                <a:spLocks noChangeArrowheads="1"/>
              </p:cNvSpPr>
              <p:nvPr/>
            </p:nvSpPr>
            <p:spPr bwMode="auto">
              <a:xfrm>
                <a:off x="1136" y="2955"/>
                <a:ext cx="1542" cy="45"/>
              </a:xfrm>
              <a:prstGeom prst="rect">
                <a:avLst/>
              </a:prstGeom>
              <a:pattFill prst="wdUpDiag">
                <a:fgClr>
                  <a:srgbClr val="D1D1D1"/>
                </a:fgClr>
                <a:bgClr>
                  <a:srgbClr val="FFFF00"/>
                </a:bgClr>
              </a:patt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53290" name="Line 46"/>
              <p:cNvSpPr>
                <a:spLocks noChangeShapeType="1"/>
              </p:cNvSpPr>
              <p:nvPr/>
            </p:nvSpPr>
            <p:spPr bwMode="auto">
              <a:xfrm>
                <a:off x="2667" y="2359"/>
                <a:ext cx="0" cy="13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3258" name="Text Box 48"/>
            <p:cNvSpPr txBox="1">
              <a:spLocks noChangeArrowheads="1"/>
            </p:cNvSpPr>
            <p:nvPr/>
          </p:nvSpPr>
          <p:spPr bwMode="auto">
            <a:xfrm>
              <a:off x="4481" y="1990"/>
              <a:ext cx="1759" cy="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800" b="1">
                  <a:solidFill>
                    <a:srgbClr val="000066"/>
                  </a:solidFill>
                </a:rPr>
                <a:t>Signal für die Geschwindigkeit zeigt deutlich die Abnahme hinter der Platte durch Reibung.</a:t>
              </a:r>
            </a:p>
            <a:p>
              <a:endParaRPr lang="de-DE" altLang="de-DE" sz="1800" b="1">
                <a:solidFill>
                  <a:srgbClr val="000066"/>
                </a:solidFill>
              </a:endParaRPr>
            </a:p>
            <a:p>
              <a:r>
                <a:rPr lang="de-DE" altLang="de-DE" sz="1600" b="1">
                  <a:solidFill>
                    <a:srgbClr val="000066"/>
                  </a:solidFill>
                </a:rPr>
                <a:t>Anströmung 7.5 m/s</a:t>
              </a:r>
            </a:p>
          </p:txBody>
        </p:sp>
        <p:sp>
          <p:nvSpPr>
            <p:cNvPr id="53259" name="Text Box 49"/>
            <p:cNvSpPr txBox="1">
              <a:spLocks noChangeArrowheads="1"/>
            </p:cNvSpPr>
            <p:nvPr/>
          </p:nvSpPr>
          <p:spPr bwMode="auto">
            <a:xfrm>
              <a:off x="4396" y="3577"/>
              <a:ext cx="6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800" b="1">
                  <a:solidFill>
                    <a:srgbClr val="000066"/>
                  </a:solidFill>
                </a:rPr>
                <a:t>U in m/s</a:t>
              </a:r>
            </a:p>
          </p:txBody>
        </p:sp>
        <p:sp>
          <p:nvSpPr>
            <p:cNvPr id="53260" name="Text Box 50"/>
            <p:cNvSpPr txBox="1">
              <a:spLocks noChangeArrowheads="1"/>
            </p:cNvSpPr>
            <p:nvPr/>
          </p:nvSpPr>
          <p:spPr bwMode="auto">
            <a:xfrm>
              <a:off x="3262" y="3861"/>
              <a:ext cx="1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800" b="1">
                  <a:solidFill>
                    <a:srgbClr val="000066"/>
                  </a:solidFill>
                </a:rPr>
                <a:t>0          5         10 </a:t>
              </a:r>
            </a:p>
          </p:txBody>
        </p:sp>
        <p:sp>
          <p:nvSpPr>
            <p:cNvPr id="53262" name="Text Box 53"/>
            <p:cNvSpPr txBox="1">
              <a:spLocks noChangeArrowheads="1"/>
            </p:cNvSpPr>
            <p:nvPr/>
          </p:nvSpPr>
          <p:spPr bwMode="auto">
            <a:xfrm>
              <a:off x="257" y="3521"/>
              <a:ext cx="275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spcBef>
                  <a:spcPct val="50000"/>
                </a:spcBef>
              </a:pPr>
              <a:r>
                <a:rPr lang="de-DE" altLang="de-DE" sz="2000" b="1" u="sng">
                  <a:solidFill>
                    <a:srgbClr val="000066"/>
                  </a:solidFill>
                </a:rPr>
                <a:t>Reibungskraft</a:t>
              </a:r>
              <a:r>
                <a:rPr lang="de-DE" altLang="de-DE" sz="2000" b="1">
                  <a:solidFill>
                    <a:srgbClr val="000066"/>
                  </a:solidFill>
                </a:rPr>
                <a:t> der Luft als Folge der Zähigkeit.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300"/>
                                        </p:tgtEl>
                                        <p:attrNameLst>
                                          <p:attrName>style.visibility</p:attrName>
                                        </p:attrNameLst>
                                      </p:cBhvr>
                                      <p:to>
                                        <p:strVal val="visible"/>
                                      </p:to>
                                    </p:set>
                                    <p:animEffect transition="in" filter="fade">
                                      <p:cBhvr>
                                        <p:cTn id="7" dur="1000"/>
                                        <p:tgtEl>
                                          <p:spTgt spid="53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82563" y="0"/>
            <a:ext cx="4914900" cy="431800"/>
          </a:xfrm>
          <a:noFill/>
        </p:spPr>
        <p:txBody>
          <a:bodyPr/>
          <a:lstStyle/>
          <a:p>
            <a:pPr eaLnBrk="1" hangingPunct="1"/>
            <a:r>
              <a:rPr lang="de-DE" altLang="de-DE" sz="1600" smtClean="0">
                <a:solidFill>
                  <a:schemeClr val="bg1"/>
                </a:solidFill>
              </a:rPr>
              <a:t>Projekt „Leonardo 2.0“</a:t>
            </a:r>
            <a:r>
              <a:rPr lang="en-GB" altLang="de-DE" sz="1600" b="0" smtClean="0">
                <a:solidFill>
                  <a:schemeClr val="bg1"/>
                </a:solidFill>
              </a:rPr>
              <a:t> </a:t>
            </a:r>
          </a:p>
        </p:txBody>
      </p:sp>
      <p:sp>
        <p:nvSpPr>
          <p:cNvPr id="55299" name="Text Box 3"/>
          <p:cNvSpPr txBox="1">
            <a:spLocks noChangeArrowheads="1"/>
          </p:cNvSpPr>
          <p:nvPr/>
        </p:nvSpPr>
        <p:spPr bwMode="auto">
          <a:xfrm>
            <a:off x="452438" y="684213"/>
            <a:ext cx="5024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400" b="1">
                <a:solidFill>
                  <a:srgbClr val="000066"/>
                </a:solidFill>
              </a:rPr>
              <a:t>Projekt „Leonardo 2.0“  - Das Ziel</a:t>
            </a:r>
          </a:p>
        </p:txBody>
      </p:sp>
      <p:grpSp>
        <p:nvGrpSpPr>
          <p:cNvPr id="55321" name="Group 25"/>
          <p:cNvGrpSpPr>
            <a:grpSpLocks/>
          </p:cNvGrpSpPr>
          <p:nvPr/>
        </p:nvGrpSpPr>
        <p:grpSpPr bwMode="auto">
          <a:xfrm>
            <a:off x="677863" y="3878263"/>
            <a:ext cx="8235950" cy="2070100"/>
            <a:chOff x="427" y="2443"/>
            <a:chExt cx="5188" cy="1304"/>
          </a:xfrm>
        </p:grpSpPr>
        <p:sp>
          <p:nvSpPr>
            <p:cNvPr id="55308" name="Text Box 5"/>
            <p:cNvSpPr txBox="1">
              <a:spLocks noChangeArrowheads="1"/>
            </p:cNvSpPr>
            <p:nvPr/>
          </p:nvSpPr>
          <p:spPr bwMode="auto">
            <a:xfrm>
              <a:off x="994" y="2443"/>
              <a:ext cx="4621" cy="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Vom ultraleichten SmartBird mit 5 N (0.5 kg) zum motorgestützten Schwingenflug eines Menschen sind </a:t>
              </a:r>
              <a:r>
                <a:rPr lang="de-DE" altLang="de-DE" sz="1800" b="1">
                  <a:solidFill>
                    <a:srgbClr val="000066"/>
                  </a:solidFill>
                </a:rPr>
                <a:t>mehr als zwei Größen-ordnungen</a:t>
              </a:r>
              <a:r>
                <a:rPr lang="de-DE" altLang="de-DE" sz="1800">
                  <a:solidFill>
                    <a:srgbClr val="000066"/>
                  </a:solidFill>
                </a:rPr>
                <a:t> im Gewicht zu überwinden. Das geht nicht in einem Schritt. </a:t>
              </a:r>
            </a:p>
            <a:p>
              <a:pPr eaLnBrk="1" hangingPunct="1">
                <a:lnSpc>
                  <a:spcPct val="130000"/>
                </a:lnSpc>
                <a:spcBef>
                  <a:spcPct val="30000"/>
                </a:spcBef>
                <a:buSzPct val="130000"/>
                <a:buFont typeface="Wingdings" panose="05000000000000000000" pitchFamily="2" charset="2"/>
                <a:buChar char="§"/>
              </a:pPr>
              <a:r>
                <a:rPr lang="de-DE" altLang="de-DE" sz="1800">
                  <a:solidFill>
                    <a:srgbClr val="000066"/>
                  </a:solidFill>
                </a:rPr>
                <a:t>  </a:t>
              </a:r>
              <a:r>
                <a:rPr lang="de-DE" altLang="de-DE" sz="1800" b="1">
                  <a:solidFill>
                    <a:srgbClr val="000066"/>
                  </a:solidFill>
                </a:rPr>
                <a:t>Erstes Teilziel</a:t>
              </a:r>
              <a:r>
                <a:rPr lang="de-DE" altLang="de-DE" sz="1800">
                  <a:solidFill>
                    <a:srgbClr val="000066"/>
                  </a:solidFill>
                </a:rPr>
                <a:t>: Großer Vogel „Big Bird“ im Bereich 100 N (10 kg)</a:t>
              </a:r>
            </a:p>
            <a:p>
              <a:pPr eaLnBrk="1" hangingPunct="1">
                <a:lnSpc>
                  <a:spcPct val="130000"/>
                </a:lnSpc>
                <a:spcBef>
                  <a:spcPct val="30000"/>
                </a:spcBef>
                <a:buSzPct val="130000"/>
                <a:buFont typeface="Wingdings" panose="05000000000000000000" pitchFamily="2" charset="2"/>
                <a:buChar char="§"/>
              </a:pPr>
              <a:r>
                <a:rPr lang="de-DE" altLang="de-DE" sz="1800">
                  <a:solidFill>
                    <a:srgbClr val="000066"/>
                  </a:solidFill>
                </a:rPr>
                <a:t>  </a:t>
              </a:r>
              <a:r>
                <a:rPr lang="de-DE" altLang="de-DE" sz="1800" b="1">
                  <a:solidFill>
                    <a:srgbClr val="000066"/>
                  </a:solidFill>
                </a:rPr>
                <a:t>Zweiter Schritt</a:t>
              </a:r>
              <a:r>
                <a:rPr lang="de-DE" altLang="de-DE" sz="1800">
                  <a:solidFill>
                    <a:srgbClr val="000066"/>
                  </a:solidFill>
                </a:rPr>
                <a:t>: Fliegender Mensch im Bereich 1000 N (100 kg)</a:t>
              </a:r>
            </a:p>
          </p:txBody>
        </p:sp>
        <p:sp>
          <p:nvSpPr>
            <p:cNvPr id="55309" name="AutoShape 6"/>
            <p:cNvSpPr>
              <a:spLocks noChangeArrowheads="1"/>
            </p:cNvSpPr>
            <p:nvPr/>
          </p:nvSpPr>
          <p:spPr bwMode="auto">
            <a:xfrm>
              <a:off x="427" y="2528"/>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
        <p:nvSpPr>
          <p:cNvPr id="55315" name="Text Box 5"/>
          <p:cNvSpPr txBox="1">
            <a:spLocks noChangeArrowheads="1"/>
          </p:cNvSpPr>
          <p:nvPr/>
        </p:nvSpPr>
        <p:spPr bwMode="auto">
          <a:xfrm>
            <a:off x="1577975" y="1403350"/>
            <a:ext cx="76962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110000"/>
              </a:lnSpc>
            </a:pPr>
            <a:r>
              <a:rPr lang="de-DE" altLang="de-DE" sz="1800">
                <a:solidFill>
                  <a:srgbClr val="000066"/>
                </a:solidFill>
              </a:rPr>
              <a:t>Triebwerke statt Schwingenflug bewegen Flugzeuge um den ganzen Erdball. Aber gibt es vielleicht doch eine technische Evolution dieser genialen Antriebsart, die „Mutter Natur“ in Millionen von Jahren zur Perfektion entwickelt hat? </a:t>
            </a:r>
            <a:r>
              <a:rPr lang="de-DE" altLang="de-DE" sz="1800" b="1">
                <a:solidFill>
                  <a:srgbClr val="000066"/>
                </a:solidFill>
              </a:rPr>
              <a:t>Könnte der Antrieb der Zukunft entstehen? </a:t>
            </a:r>
          </a:p>
        </p:txBody>
      </p:sp>
      <p:sp>
        <p:nvSpPr>
          <p:cNvPr id="55316" name="AutoShape 6"/>
          <p:cNvSpPr>
            <a:spLocks noChangeArrowheads="1"/>
          </p:cNvSpPr>
          <p:nvPr/>
        </p:nvSpPr>
        <p:spPr bwMode="auto">
          <a:xfrm>
            <a:off x="631825" y="1628775"/>
            <a:ext cx="614363" cy="269875"/>
          </a:xfrm>
          <a:prstGeom prst="chevron">
            <a:avLst>
              <a:gd name="adj" fmla="val 56912"/>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nvGrpSpPr>
          <p:cNvPr id="55319" name="Group 23"/>
          <p:cNvGrpSpPr>
            <a:grpSpLocks/>
          </p:cNvGrpSpPr>
          <p:nvPr/>
        </p:nvGrpSpPr>
        <p:grpSpPr bwMode="auto">
          <a:xfrm>
            <a:off x="677863" y="2754313"/>
            <a:ext cx="8235950" cy="996950"/>
            <a:chOff x="427" y="1735"/>
            <a:chExt cx="5188" cy="628"/>
          </a:xfrm>
        </p:grpSpPr>
        <p:sp>
          <p:nvSpPr>
            <p:cNvPr id="55317" name="Text Box 5"/>
            <p:cNvSpPr txBox="1">
              <a:spLocks noChangeArrowheads="1"/>
            </p:cNvSpPr>
            <p:nvPr/>
          </p:nvSpPr>
          <p:spPr bwMode="auto">
            <a:xfrm>
              <a:off x="994" y="1735"/>
              <a:ext cx="4621" cy="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110000"/>
                </a:lnSpc>
              </a:pPr>
              <a:r>
                <a:rPr lang="de-DE" altLang="de-DE" sz="1800">
                  <a:solidFill>
                    <a:srgbClr val="000066"/>
                  </a:solidFill>
                </a:rPr>
                <a:t>Das Fernziel einer technischen Nutzung ist nur denkbar, wenn der „weiße Fleck“ auf der Landkarte der Luftfahrzeuge zwischen natürlicher und technischer Evolution erobert werden kann.  </a:t>
              </a:r>
            </a:p>
          </p:txBody>
        </p:sp>
        <p:sp>
          <p:nvSpPr>
            <p:cNvPr id="55318" name="AutoShape 6"/>
            <p:cNvSpPr>
              <a:spLocks noChangeArrowheads="1"/>
            </p:cNvSpPr>
            <p:nvPr/>
          </p:nvSpPr>
          <p:spPr bwMode="auto">
            <a:xfrm>
              <a:off x="427" y="1877"/>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19"/>
                                        </p:tgtEl>
                                        <p:attrNameLst>
                                          <p:attrName>style.visibility</p:attrName>
                                        </p:attrNameLst>
                                      </p:cBhvr>
                                      <p:to>
                                        <p:strVal val="visible"/>
                                      </p:to>
                                    </p:set>
                                    <p:animEffect transition="in" filter="fade">
                                      <p:cBhvr>
                                        <p:cTn id="7" dur="1000"/>
                                        <p:tgtEl>
                                          <p:spTgt spid="55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5321"/>
                                        </p:tgtEl>
                                        <p:attrNameLst>
                                          <p:attrName>style.visibility</p:attrName>
                                        </p:attrNameLst>
                                      </p:cBhvr>
                                      <p:to>
                                        <p:strVal val="visible"/>
                                      </p:to>
                                    </p:set>
                                    <p:animEffect transition="in" filter="fade">
                                      <p:cBhvr>
                                        <p:cTn id="12" dur="1000"/>
                                        <p:tgtEl>
                                          <p:spTgt spid="55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38113" y="0"/>
            <a:ext cx="37004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ts val="2900"/>
              </a:lnSpc>
            </a:pPr>
            <a:r>
              <a:rPr lang="de-DE" altLang="de-DE" sz="1600" b="1">
                <a:solidFill>
                  <a:schemeClr val="bg1"/>
                </a:solidFill>
              </a:rPr>
              <a:t>Projekt„Leonardo 2.0“ </a:t>
            </a:r>
          </a:p>
        </p:txBody>
      </p:sp>
      <p:sp>
        <p:nvSpPr>
          <p:cNvPr id="61443" name="Text Box 3"/>
          <p:cNvSpPr txBox="1">
            <a:spLocks noChangeArrowheads="1"/>
          </p:cNvSpPr>
          <p:nvPr/>
        </p:nvSpPr>
        <p:spPr bwMode="auto">
          <a:xfrm>
            <a:off x="677863" y="323850"/>
            <a:ext cx="9020175"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20000"/>
              </a:spcBef>
            </a:pPr>
            <a:r>
              <a:rPr lang="de-DE" altLang="de-DE" sz="2400" b="1">
                <a:solidFill>
                  <a:srgbClr val="000066"/>
                </a:solidFill>
              </a:rPr>
              <a:t>Technische Evolution des Biegetorsionsantriebs</a:t>
            </a:r>
          </a:p>
          <a:p>
            <a:pPr eaLnBrk="1" hangingPunct="1">
              <a:spcBef>
                <a:spcPct val="20000"/>
              </a:spcBef>
            </a:pPr>
            <a:r>
              <a:rPr lang="de-DE" altLang="de-DE" sz="1600">
                <a:solidFill>
                  <a:srgbClr val="000066"/>
                </a:solidFill>
              </a:rPr>
              <a:t>Masterarbeit „</a:t>
            </a:r>
            <a:r>
              <a:rPr lang="de-DE" altLang="de-DE" b="1">
                <a:solidFill>
                  <a:srgbClr val="000066"/>
                </a:solidFill>
              </a:rPr>
              <a:t>Skalierung und Auslegung eines Biegetorsionsantriebs“</a:t>
            </a:r>
            <a:r>
              <a:rPr lang="de-DE" altLang="de-DE"/>
              <a:t> </a:t>
            </a:r>
            <a:r>
              <a:rPr lang="de-DE" altLang="de-DE" sz="1600">
                <a:solidFill>
                  <a:srgbClr val="000066"/>
                </a:solidFill>
              </a:rPr>
              <a:t>M. Denuder an der ETH Zürich</a:t>
            </a:r>
          </a:p>
        </p:txBody>
      </p:sp>
      <p:pic>
        <p:nvPicPr>
          <p:cNvPr id="61444" name="Grafik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425575"/>
            <a:ext cx="8418513"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Grafik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 y="1425575"/>
            <a:ext cx="8418513"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275" y="1425575"/>
            <a:ext cx="8418513"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863" y="1493838"/>
            <a:ext cx="8418512" cy="473551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448" name="Inhaltsplatzhalter 2"/>
          <p:cNvSpPr>
            <a:spLocks/>
          </p:cNvSpPr>
          <p:nvPr/>
        </p:nvSpPr>
        <p:spPr bwMode="auto">
          <a:xfrm>
            <a:off x="857250" y="1584325"/>
            <a:ext cx="53355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lstStyle>
            <a:lvl1pPr marL="361950" indent="-361950">
              <a:spcBef>
                <a:spcPct val="25000"/>
              </a:spcBef>
              <a:buSzPct val="90000"/>
              <a:buBlip>
                <a:blip r:embed="rId7"/>
              </a:buBlip>
              <a:defRPr>
                <a:solidFill>
                  <a:schemeClr val="tx1"/>
                </a:solidFill>
                <a:latin typeface="Arial" panose="020B0604020202020204" pitchFamily="34" charset="0"/>
              </a:defRPr>
            </a:lvl1pPr>
            <a:lvl2pPr marL="384175">
              <a:spcBef>
                <a:spcPct val="25000"/>
              </a:spcBef>
              <a:buSzPct val="90000"/>
              <a:buBlip>
                <a:blip r:embed="rId7"/>
              </a:buBlip>
              <a:defRPr>
                <a:solidFill>
                  <a:schemeClr val="tx1"/>
                </a:solidFill>
                <a:latin typeface="Arial" panose="020B0604020202020204" pitchFamily="34" charset="0"/>
              </a:defRPr>
            </a:lvl2pPr>
            <a:lvl3pPr marL="1143000" indent="-228600">
              <a:spcBef>
                <a:spcPct val="25000"/>
              </a:spcBef>
              <a:buSzPct val="90000"/>
              <a:buBlip>
                <a:blip r:embed="rId7"/>
              </a:buBlip>
              <a:defRPr>
                <a:solidFill>
                  <a:schemeClr val="tx1"/>
                </a:solidFill>
                <a:latin typeface="Arial" panose="020B0604020202020204" pitchFamily="34" charset="0"/>
              </a:defRPr>
            </a:lvl3pPr>
            <a:lvl4pPr marL="1600200" indent="-228600">
              <a:spcBef>
                <a:spcPct val="25000"/>
              </a:spcBef>
              <a:buSzPct val="90000"/>
              <a:buBlip>
                <a:blip r:embed="rId7"/>
              </a:buBlip>
              <a:defRPr>
                <a:solidFill>
                  <a:schemeClr val="tx1"/>
                </a:solidFill>
                <a:latin typeface="Arial" panose="020B0604020202020204" pitchFamily="34" charset="0"/>
              </a:defRPr>
            </a:lvl4pPr>
            <a:lvl5pPr marL="2057400" indent="-228600">
              <a:spcBef>
                <a:spcPct val="25000"/>
              </a:spcBef>
              <a:buSzPct val="90000"/>
              <a:buBlip>
                <a:blip r:embed="rId7"/>
              </a:buBlip>
              <a:defRPr>
                <a:solidFill>
                  <a:schemeClr val="tx1"/>
                </a:solidFill>
                <a:latin typeface="Arial" panose="020B0604020202020204" pitchFamily="34" charset="0"/>
              </a:defRPr>
            </a:lvl5pPr>
            <a:lvl6pPr marL="2514600" indent="-228600" eaLnBrk="0" fontAlgn="base" hangingPunct="0">
              <a:spcBef>
                <a:spcPct val="25000"/>
              </a:spcBef>
              <a:spcAft>
                <a:spcPct val="0"/>
              </a:spcAft>
              <a:buSzPct val="90000"/>
              <a:buBlip>
                <a:blip r:embed="rId7"/>
              </a:buBlip>
              <a:defRPr>
                <a:solidFill>
                  <a:schemeClr val="tx1"/>
                </a:solidFill>
                <a:latin typeface="Arial" panose="020B0604020202020204" pitchFamily="34" charset="0"/>
              </a:defRPr>
            </a:lvl6pPr>
            <a:lvl7pPr marL="2971800" indent="-228600" eaLnBrk="0" fontAlgn="base" hangingPunct="0">
              <a:spcBef>
                <a:spcPct val="25000"/>
              </a:spcBef>
              <a:spcAft>
                <a:spcPct val="0"/>
              </a:spcAft>
              <a:buSzPct val="90000"/>
              <a:buBlip>
                <a:blip r:embed="rId7"/>
              </a:buBlip>
              <a:defRPr>
                <a:solidFill>
                  <a:schemeClr val="tx1"/>
                </a:solidFill>
                <a:latin typeface="Arial" panose="020B0604020202020204" pitchFamily="34" charset="0"/>
              </a:defRPr>
            </a:lvl7pPr>
            <a:lvl8pPr marL="3429000" indent="-228600" eaLnBrk="0" fontAlgn="base" hangingPunct="0">
              <a:spcBef>
                <a:spcPct val="25000"/>
              </a:spcBef>
              <a:spcAft>
                <a:spcPct val="0"/>
              </a:spcAft>
              <a:buSzPct val="90000"/>
              <a:buBlip>
                <a:blip r:embed="rId7"/>
              </a:buBlip>
              <a:defRPr>
                <a:solidFill>
                  <a:schemeClr val="tx1"/>
                </a:solidFill>
                <a:latin typeface="Arial" panose="020B0604020202020204" pitchFamily="34" charset="0"/>
              </a:defRPr>
            </a:lvl8pPr>
            <a:lvl9pPr marL="3886200" indent="-228600" eaLnBrk="0" fontAlgn="base" hangingPunct="0">
              <a:spcBef>
                <a:spcPct val="25000"/>
              </a:spcBef>
              <a:spcAft>
                <a:spcPct val="0"/>
              </a:spcAft>
              <a:buSzPct val="90000"/>
              <a:buBlip>
                <a:blip r:embed="rId7"/>
              </a:buBlip>
              <a:defRPr>
                <a:solidFill>
                  <a:schemeClr val="tx1"/>
                </a:solidFill>
                <a:latin typeface="Arial" panose="020B0604020202020204" pitchFamily="34" charset="0"/>
              </a:defRPr>
            </a:lvl9pPr>
          </a:lstStyle>
          <a:p>
            <a:pPr eaLnBrk="1" hangingPunct="1">
              <a:buFontTx/>
              <a:buNone/>
            </a:pPr>
            <a:r>
              <a:rPr lang="de-CH" altLang="de-DE" sz="1600"/>
              <a:t>Skalierung (Gewicht / Flächenbelastung / Spannweite):</a:t>
            </a:r>
          </a:p>
          <a:p>
            <a:pPr eaLnBrk="1" hangingPunct="1"/>
            <a:endParaRPr lang="de-CH" altLang="de-DE" sz="1600"/>
          </a:p>
          <a:p>
            <a:pPr eaLnBrk="1" hangingPunct="1"/>
            <a:endParaRPr lang="de-CH" altLang="de-DE" sz="1600"/>
          </a:p>
          <a:p>
            <a:pPr eaLnBrk="1" hangingPunct="1"/>
            <a:endParaRPr lang="de-CH" altLang="de-DE" sz="1600"/>
          </a:p>
          <a:p>
            <a:pPr eaLnBrk="1" hangingPunct="1"/>
            <a:endParaRPr lang="de-CH" altLang="de-DE" sz="1600"/>
          </a:p>
          <a:p>
            <a:pPr eaLnBrk="1" hangingPunct="1"/>
            <a:endParaRPr lang="de-CH" altLang="de-DE" sz="1600"/>
          </a:p>
          <a:p>
            <a:pPr lvl="1" eaLnBrk="1" hangingPunct="1">
              <a:buFontTx/>
              <a:buNone/>
            </a:pPr>
            <a:endParaRPr lang="de-CH" altLang="de-DE"/>
          </a:p>
          <a:p>
            <a:pPr eaLnBrk="1" hangingPunct="1"/>
            <a:endParaRPr lang="de-CH" altLang="de-DE" sz="1600"/>
          </a:p>
          <a:p>
            <a:pPr eaLnBrk="1" hangingPunct="1"/>
            <a:endParaRPr lang="de-CH" altLang="de-DE" sz="1600"/>
          </a:p>
          <a:p>
            <a:pPr eaLnBrk="1" hangingPunct="1">
              <a:buFontTx/>
              <a:buNone/>
            </a:pPr>
            <a:endParaRPr lang="de-CH" altLang="de-DE" sz="1600"/>
          </a:p>
          <a:p>
            <a:pPr lvl="1" eaLnBrk="1" hangingPunct="1"/>
            <a:endParaRPr lang="de-CH" altLang="de-DE"/>
          </a:p>
        </p:txBody>
      </p:sp>
      <p:cxnSp>
        <p:nvCxnSpPr>
          <p:cNvPr id="18" name="Gerade Verbindung mit Pfeil 17"/>
          <p:cNvCxnSpPr/>
          <p:nvPr/>
        </p:nvCxnSpPr>
        <p:spPr bwMode="auto">
          <a:xfrm>
            <a:off x="1377950" y="4237038"/>
            <a:ext cx="42863" cy="1389062"/>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61450" name="Textfeld 18"/>
          <p:cNvSpPr txBox="1">
            <a:spLocks noChangeArrowheads="1"/>
          </p:cNvSpPr>
          <p:nvPr/>
        </p:nvSpPr>
        <p:spPr bwMode="auto">
          <a:xfrm>
            <a:off x="1325563" y="4149725"/>
            <a:ext cx="87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marL="742950" indent="-285750" defTabSz="457200">
              <a:defRPr sz="1400">
                <a:solidFill>
                  <a:schemeClr val="tx1"/>
                </a:solidFill>
                <a:latin typeface="Arial" panose="020B0604020202020204" pitchFamily="34" charset="0"/>
              </a:defRPr>
            </a:lvl2pPr>
            <a:lvl3pPr marL="1143000" indent="-228600" defTabSz="457200">
              <a:defRPr sz="1400">
                <a:solidFill>
                  <a:schemeClr val="tx1"/>
                </a:solidFill>
                <a:latin typeface="Arial" panose="020B0604020202020204" pitchFamily="34" charset="0"/>
              </a:defRPr>
            </a:lvl3pPr>
            <a:lvl4pPr marL="1600200" indent="-228600" defTabSz="457200">
              <a:defRPr sz="1400">
                <a:solidFill>
                  <a:schemeClr val="tx1"/>
                </a:solidFill>
                <a:latin typeface="Arial" panose="020B0604020202020204" pitchFamily="34" charset="0"/>
              </a:defRPr>
            </a:lvl4pPr>
            <a:lvl5pPr marL="2057400" indent="-228600" defTabSz="457200">
              <a:defRPr sz="1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lnSpc>
                <a:spcPts val="2400"/>
              </a:lnSpc>
              <a:spcBef>
                <a:spcPts val="600"/>
              </a:spcBef>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1.80 m</a:t>
            </a:r>
          </a:p>
        </p:txBody>
      </p:sp>
      <p:sp>
        <p:nvSpPr>
          <p:cNvPr id="20" name="Textfeld 19"/>
          <p:cNvSpPr txBox="1">
            <a:spLocks noChangeArrowheads="1"/>
          </p:cNvSpPr>
          <p:nvPr/>
        </p:nvSpPr>
        <p:spPr bwMode="auto">
          <a:xfrm>
            <a:off x="2792413" y="5094288"/>
            <a:ext cx="10874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marL="742950" indent="-285750" defTabSz="457200">
              <a:defRPr sz="1400">
                <a:solidFill>
                  <a:schemeClr val="tx1"/>
                </a:solidFill>
                <a:latin typeface="Arial" panose="020B0604020202020204" pitchFamily="34" charset="0"/>
              </a:defRPr>
            </a:lvl2pPr>
            <a:lvl3pPr marL="1143000" indent="-228600" defTabSz="457200">
              <a:defRPr sz="1400">
                <a:solidFill>
                  <a:schemeClr val="tx1"/>
                </a:solidFill>
                <a:latin typeface="Arial" panose="020B0604020202020204" pitchFamily="34" charset="0"/>
              </a:defRPr>
            </a:lvl3pPr>
            <a:lvl4pPr marL="1600200" indent="-228600" defTabSz="457200">
              <a:defRPr sz="1400">
                <a:solidFill>
                  <a:schemeClr val="tx1"/>
                </a:solidFill>
                <a:latin typeface="Arial" panose="020B0604020202020204" pitchFamily="34" charset="0"/>
              </a:defRPr>
            </a:lvl4pPr>
            <a:lvl5pPr marL="2057400" indent="-228600" defTabSz="457200">
              <a:defRPr sz="1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buClr>
                <a:srgbClr val="2A6AB3"/>
              </a:buClr>
              <a:buSzPct val="110000"/>
              <a:buFont typeface="Wingdings" panose="05000000000000000000" pitchFamily="2" charset="2"/>
              <a:buNone/>
            </a:pPr>
            <a:r>
              <a:rPr lang="en-US" altLang="de-DE" sz="1600" i="1" u="sng">
                <a:solidFill>
                  <a:srgbClr val="000000"/>
                </a:solidFill>
                <a:ea typeface="MS PGothic" panose="020B0600070205080204" pitchFamily="34" charset="-128"/>
              </a:rPr>
              <a:t>SmartBird</a:t>
            </a:r>
          </a:p>
          <a:p>
            <a:pPr eaLnBrk="1" hangingPunct="1">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0.5 kg</a:t>
            </a:r>
          </a:p>
          <a:p>
            <a:pPr eaLnBrk="1" hangingPunct="1">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 10 N/m</a:t>
            </a:r>
            <a:r>
              <a:rPr lang="en-US" altLang="de-DE" sz="1600" baseline="30000">
                <a:solidFill>
                  <a:srgbClr val="000000"/>
                </a:solidFill>
                <a:ea typeface="MS PGothic" panose="020B0600070205080204" pitchFamily="34" charset="-128"/>
              </a:rPr>
              <a:t>2</a:t>
            </a:r>
          </a:p>
          <a:p>
            <a:pPr eaLnBrk="1" hangingPunct="1">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  2  m</a:t>
            </a:r>
          </a:p>
        </p:txBody>
      </p:sp>
      <p:sp>
        <p:nvSpPr>
          <p:cNvPr id="22" name="Textfeld 21"/>
          <p:cNvSpPr txBox="1">
            <a:spLocks noChangeArrowheads="1"/>
          </p:cNvSpPr>
          <p:nvPr/>
        </p:nvSpPr>
        <p:spPr bwMode="auto">
          <a:xfrm>
            <a:off x="5897563" y="4284663"/>
            <a:ext cx="10858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marL="742950" indent="-285750" defTabSz="457200">
              <a:defRPr sz="1400">
                <a:solidFill>
                  <a:schemeClr val="tx1"/>
                </a:solidFill>
                <a:latin typeface="Arial" panose="020B0604020202020204" pitchFamily="34" charset="0"/>
              </a:defRPr>
            </a:lvl2pPr>
            <a:lvl3pPr marL="1143000" indent="-228600" defTabSz="457200">
              <a:defRPr sz="1400">
                <a:solidFill>
                  <a:schemeClr val="tx1"/>
                </a:solidFill>
                <a:latin typeface="Arial" panose="020B0604020202020204" pitchFamily="34" charset="0"/>
              </a:defRPr>
            </a:lvl3pPr>
            <a:lvl4pPr marL="1600200" indent="-228600" defTabSz="457200">
              <a:defRPr sz="1400">
                <a:solidFill>
                  <a:schemeClr val="tx1"/>
                </a:solidFill>
                <a:latin typeface="Arial" panose="020B0604020202020204" pitchFamily="34" charset="0"/>
              </a:defRPr>
            </a:lvl4pPr>
            <a:lvl5pPr marL="2057400" indent="-228600" defTabSz="457200">
              <a:defRPr sz="1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buClr>
                <a:srgbClr val="2A6AB3"/>
              </a:buClr>
              <a:buSzPct val="110000"/>
              <a:buFont typeface="Wingdings" panose="05000000000000000000" pitchFamily="2" charset="2"/>
              <a:buNone/>
            </a:pPr>
            <a:r>
              <a:rPr lang="en-US" altLang="de-DE" sz="1600" b="1" i="1" u="sng">
                <a:solidFill>
                  <a:srgbClr val="FF0066"/>
                </a:solidFill>
                <a:ea typeface="MS PGothic" panose="020B0600070205080204" pitchFamily="34" charset="-128"/>
              </a:rPr>
              <a:t>BigBird</a:t>
            </a:r>
          </a:p>
          <a:p>
            <a:pPr eaLnBrk="1" hangingPunct="1">
              <a:buClr>
                <a:srgbClr val="2A6AB3"/>
              </a:buClr>
              <a:buSzPct val="110000"/>
              <a:buFont typeface="Wingdings" panose="05000000000000000000" pitchFamily="2" charset="2"/>
              <a:buNone/>
            </a:pPr>
            <a:r>
              <a:rPr lang="en-US" altLang="de-DE" sz="1600" b="1">
                <a:solidFill>
                  <a:srgbClr val="FF0066"/>
                </a:solidFill>
                <a:ea typeface="MS PGothic" panose="020B0600070205080204" pitchFamily="34" charset="-128"/>
              </a:rPr>
              <a:t>10 kg</a:t>
            </a:r>
          </a:p>
          <a:p>
            <a:pPr eaLnBrk="1" hangingPunct="1">
              <a:buClr>
                <a:srgbClr val="2A6AB3"/>
              </a:buClr>
              <a:buSzPct val="110000"/>
              <a:buFont typeface="Wingdings" panose="05000000000000000000" pitchFamily="2" charset="2"/>
              <a:buNone/>
            </a:pPr>
            <a:r>
              <a:rPr lang="en-US" altLang="de-DE" sz="1600" b="1">
                <a:solidFill>
                  <a:srgbClr val="FF0066"/>
                </a:solidFill>
                <a:ea typeface="MS PGothic" panose="020B0600070205080204" pitchFamily="34" charset="-128"/>
              </a:rPr>
              <a:t>93 N/m</a:t>
            </a:r>
            <a:r>
              <a:rPr lang="en-US" altLang="de-DE" sz="1600" b="1" baseline="30000">
                <a:solidFill>
                  <a:srgbClr val="FF0066"/>
                </a:solidFill>
                <a:ea typeface="MS PGothic" panose="020B0600070205080204" pitchFamily="34" charset="-128"/>
              </a:rPr>
              <a:t>2</a:t>
            </a:r>
          </a:p>
          <a:p>
            <a:pPr eaLnBrk="1" hangingPunct="1">
              <a:buClr>
                <a:srgbClr val="2A6AB3"/>
              </a:buClr>
              <a:buSzPct val="110000"/>
              <a:buFont typeface="Wingdings" panose="05000000000000000000" pitchFamily="2" charset="2"/>
              <a:buNone/>
            </a:pPr>
            <a:r>
              <a:rPr lang="en-US" altLang="de-DE" sz="1600" b="1">
                <a:solidFill>
                  <a:srgbClr val="FF0066"/>
                </a:solidFill>
                <a:ea typeface="MS PGothic" panose="020B0600070205080204" pitchFamily="34" charset="-128"/>
              </a:rPr>
              <a:t>  3 m</a:t>
            </a:r>
          </a:p>
        </p:txBody>
      </p:sp>
      <p:sp>
        <p:nvSpPr>
          <p:cNvPr id="23" name="Textfeld 22"/>
          <p:cNvSpPr txBox="1">
            <a:spLocks noChangeArrowheads="1"/>
          </p:cNvSpPr>
          <p:nvPr/>
        </p:nvSpPr>
        <p:spPr bwMode="auto">
          <a:xfrm>
            <a:off x="7383463" y="3563938"/>
            <a:ext cx="16208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1400">
                <a:solidFill>
                  <a:schemeClr val="tx1"/>
                </a:solidFill>
                <a:latin typeface="Arial" panose="020B0604020202020204" pitchFamily="34" charset="0"/>
              </a:defRPr>
            </a:lvl1pPr>
            <a:lvl2pPr marL="742950" indent="-285750" defTabSz="457200">
              <a:defRPr sz="1400">
                <a:solidFill>
                  <a:schemeClr val="tx1"/>
                </a:solidFill>
                <a:latin typeface="Arial" panose="020B0604020202020204" pitchFamily="34" charset="0"/>
              </a:defRPr>
            </a:lvl2pPr>
            <a:lvl3pPr marL="1143000" indent="-228600" defTabSz="457200">
              <a:defRPr sz="1400">
                <a:solidFill>
                  <a:schemeClr val="tx1"/>
                </a:solidFill>
                <a:latin typeface="Arial" panose="020B0604020202020204" pitchFamily="34" charset="0"/>
              </a:defRPr>
            </a:lvl3pPr>
            <a:lvl4pPr marL="1600200" indent="-228600" defTabSz="457200">
              <a:defRPr sz="1400">
                <a:solidFill>
                  <a:schemeClr val="tx1"/>
                </a:solidFill>
                <a:latin typeface="Arial" panose="020B0604020202020204" pitchFamily="34" charset="0"/>
              </a:defRPr>
            </a:lvl4pPr>
            <a:lvl5pPr marL="2057400" indent="-228600" defTabSz="457200">
              <a:defRPr sz="14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buClr>
                <a:srgbClr val="2A6AB3"/>
              </a:buClr>
              <a:buSzPct val="110000"/>
              <a:buFont typeface="Wingdings" panose="05000000000000000000" pitchFamily="2" charset="2"/>
              <a:buNone/>
            </a:pPr>
            <a:r>
              <a:rPr lang="en-US" altLang="de-DE" sz="1600" i="1" u="sng">
                <a:solidFill>
                  <a:srgbClr val="000000"/>
                </a:solidFill>
                <a:ea typeface="MS PGothic" panose="020B0600070205080204" pitchFamily="34" charset="-128"/>
              </a:rPr>
              <a:t>Leonardo 2.0</a:t>
            </a:r>
          </a:p>
          <a:p>
            <a:pPr eaLnBrk="1" hangingPunct="1">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100 kg</a:t>
            </a:r>
          </a:p>
          <a:p>
            <a:pPr eaLnBrk="1" hangingPunct="1">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185 N/m</a:t>
            </a:r>
            <a:r>
              <a:rPr lang="en-US" altLang="de-DE" sz="1600" baseline="30000">
                <a:solidFill>
                  <a:srgbClr val="000000"/>
                </a:solidFill>
                <a:ea typeface="MS PGothic" panose="020B0600070205080204" pitchFamily="34" charset="-128"/>
              </a:rPr>
              <a:t>2</a:t>
            </a:r>
          </a:p>
          <a:p>
            <a:pPr eaLnBrk="1" hangingPunct="1">
              <a:buClr>
                <a:srgbClr val="2A6AB3"/>
              </a:buClr>
              <a:buSzPct val="110000"/>
              <a:buFont typeface="Wingdings" panose="05000000000000000000" pitchFamily="2" charset="2"/>
              <a:buNone/>
            </a:pPr>
            <a:r>
              <a:rPr lang="en-US" altLang="de-DE" sz="1600">
                <a:solidFill>
                  <a:srgbClr val="000000"/>
                </a:solidFill>
                <a:ea typeface="MS PGothic" panose="020B0600070205080204" pitchFamily="34" charset="-128"/>
              </a:rPr>
              <a:t>    5 m</a:t>
            </a:r>
          </a:p>
        </p:txBody>
      </p:sp>
      <p:sp>
        <p:nvSpPr>
          <p:cNvPr id="61454" name="Text Box 23"/>
          <p:cNvSpPr txBox="1">
            <a:spLocks noChangeArrowheads="1"/>
          </p:cNvSpPr>
          <p:nvPr/>
        </p:nvSpPr>
        <p:spPr bwMode="auto">
          <a:xfrm>
            <a:off x="6438900" y="1493838"/>
            <a:ext cx="258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000">
                <a:solidFill>
                  <a:srgbClr val="000066"/>
                </a:solidFill>
              </a:rPr>
              <a:t>Quelle: Abschlusspräsentation M. Denuder</a:t>
            </a:r>
          </a:p>
          <a:p>
            <a:pPr eaLnBrk="1" hangingPunct="1"/>
            <a:r>
              <a:rPr lang="de-DE" altLang="de-DE" sz="1000">
                <a:solidFill>
                  <a:srgbClr val="000066"/>
                </a:solidFill>
              </a:rPr>
              <a:t>am 14. Mai 2014 an der ETH Zürich</a:t>
            </a:r>
          </a:p>
        </p:txBody>
      </p:sp>
      <p:sp>
        <p:nvSpPr>
          <p:cNvPr id="675001" name="Text Box 185"/>
          <p:cNvSpPr txBox="1">
            <a:spLocks noChangeArrowheads="1"/>
          </p:cNvSpPr>
          <p:nvPr/>
        </p:nvSpPr>
        <p:spPr bwMode="auto">
          <a:xfrm>
            <a:off x="4008438" y="5499100"/>
            <a:ext cx="5040312"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600" b="1">
                <a:solidFill>
                  <a:schemeClr val="bg1"/>
                </a:solidFill>
              </a:rPr>
              <a:t>BigBird als wichtiger Zwischenschritt zu einem Normalflieger im Leistungsbereich 3 – 4 kW.</a:t>
            </a:r>
          </a:p>
        </p:txBody>
      </p:sp>
      <p:grpSp>
        <p:nvGrpSpPr>
          <p:cNvPr id="61463" name="Group 23"/>
          <p:cNvGrpSpPr>
            <a:grpSpLocks/>
          </p:cNvGrpSpPr>
          <p:nvPr/>
        </p:nvGrpSpPr>
        <p:grpSpPr bwMode="auto">
          <a:xfrm>
            <a:off x="273050" y="1989138"/>
            <a:ext cx="4635500" cy="1819275"/>
            <a:chOff x="172" y="1253"/>
            <a:chExt cx="2920" cy="1146"/>
          </a:xfrm>
        </p:grpSpPr>
        <p:pic>
          <p:nvPicPr>
            <p:cNvPr id="61461" name="Grafik 7"/>
            <p:cNvPicPr>
              <a:picLocks noChangeAspect="1"/>
            </p:cNvPicPr>
            <p:nvPr/>
          </p:nvPicPr>
          <p:blipFill>
            <a:blip r:embed="rId8" cstate="print">
              <a:extLst>
                <a:ext uri="{28A0092B-C50C-407E-A947-70E740481C1C}">
                  <a14:useLocalDpi xmlns:a14="http://schemas.microsoft.com/office/drawing/2010/main" val="0"/>
                </a:ext>
              </a:extLst>
            </a:blip>
            <a:srcRect l="902" r="39073"/>
            <a:stretch>
              <a:fillRect/>
            </a:stretch>
          </p:blipFill>
          <p:spPr bwMode="auto">
            <a:xfrm>
              <a:off x="172" y="1281"/>
              <a:ext cx="1360" cy="1118"/>
            </a:xfrm>
            <a:prstGeom prst="rect">
              <a:avLst/>
            </a:prstGeom>
            <a:noFill/>
            <a:ln w="1270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61462" name="Text Box 22"/>
            <p:cNvSpPr txBox="1">
              <a:spLocks noChangeArrowheads="1"/>
            </p:cNvSpPr>
            <p:nvPr/>
          </p:nvSpPr>
          <p:spPr bwMode="auto">
            <a:xfrm>
              <a:off x="1532" y="1253"/>
              <a:ext cx="156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a:t>Skalierter Antrieb nach       R. Mugrauer mit 400 W Leistung.</a:t>
              </a:r>
            </a:p>
          </p:txBody>
        </p:sp>
      </p:grpSp>
      <p:sp>
        <p:nvSpPr>
          <p:cNvPr id="61464" name="Text Box 24"/>
          <p:cNvSpPr txBox="1">
            <a:spLocks noChangeArrowheads="1"/>
          </p:cNvSpPr>
          <p:nvPr/>
        </p:nvSpPr>
        <p:spPr bwMode="auto">
          <a:xfrm>
            <a:off x="722313" y="998538"/>
            <a:ext cx="5768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a:solidFill>
                  <a:schemeClr val="bg2"/>
                </a:solidFill>
              </a:rPr>
              <a:t>M. Denuder, W. Send, </a:t>
            </a:r>
            <a:r>
              <a:rPr lang="de-DE" altLang="en-US" sz="1200" i="1">
                <a:solidFill>
                  <a:schemeClr val="bg2"/>
                </a:solidFill>
              </a:rPr>
              <a:t>Skalierung und Auslegung eines Biegetorsionsantriebs</a:t>
            </a:r>
            <a:r>
              <a:rPr lang="de-DE" altLang="en-US" sz="1200">
                <a:solidFill>
                  <a:schemeClr val="bg2"/>
                </a:solidFill>
              </a:rPr>
              <a:t>,  </a:t>
            </a:r>
          </a:p>
          <a:p>
            <a:r>
              <a:rPr lang="de-DE" altLang="en-US" sz="1200">
                <a:solidFill>
                  <a:schemeClr val="bg2"/>
                </a:solidFill>
              </a:rPr>
              <a:t>Deutscher Luft- und Raumfahrtkongress 2014, Augsburg, 16.- 18. September 2014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nodeType="afterGroup">
                            <p:stCondLst>
                              <p:cond delay="500"/>
                            </p:stCondLst>
                            <p:childTnLst>
                              <p:par>
                                <p:cTn id="9" presetID="10" presetClass="entr" presetSubtype="0" fill="hold" nodeType="afterEffect">
                                  <p:stCondLst>
                                    <p:cond delay="50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nodeType="afterGroup">
                            <p:stCondLst>
                              <p:cond delay="500"/>
                            </p:stCondLst>
                            <p:childTnLst>
                              <p:par>
                                <p:cTn id="18" presetID="10" presetClass="entr" presetSubtype="0" fill="hold" nodeType="afterEffect">
                                  <p:stCondLst>
                                    <p:cond delay="50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fade">
                                      <p:cBhvr>
                                        <p:cTn id="25" dur="500"/>
                                        <p:tgtEl>
                                          <p:spTgt spid="20">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500"/>
                                        <p:tgtEl>
                                          <p:spTgt spid="20">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fade">
                                      <p:cBhvr>
                                        <p:cTn id="31" dur="500"/>
                                        <p:tgtEl>
                                          <p:spTgt spid="20">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fade">
                                      <p:cBhvr>
                                        <p:cTn id="36" dur="500"/>
                                        <p:tgtEl>
                                          <p:spTgt spid="22">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animEffect transition="in" filter="fade">
                                      <p:cBhvr>
                                        <p:cTn id="39" dur="500"/>
                                        <p:tgtEl>
                                          <p:spTgt spid="22">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animEffect transition="in" filter="fade">
                                      <p:cBhvr>
                                        <p:cTn id="47" dur="500"/>
                                        <p:tgtEl>
                                          <p:spTgt spid="2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Effect transition="in" filter="fade">
                                      <p:cBhvr>
                                        <p:cTn id="50" dur="500"/>
                                        <p:tgtEl>
                                          <p:spTgt spid="23">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xEl>
                                              <p:pRg st="3" end="3"/>
                                            </p:txEl>
                                          </p:spTgt>
                                        </p:tgtEl>
                                        <p:attrNameLst>
                                          <p:attrName>style.visibility</p:attrName>
                                        </p:attrNameLst>
                                      </p:cBhvr>
                                      <p:to>
                                        <p:strVal val="visible"/>
                                      </p:to>
                                    </p:set>
                                    <p:animEffect transition="in" filter="fade">
                                      <p:cBhvr>
                                        <p:cTn id="53" dur="500"/>
                                        <p:tgtEl>
                                          <p:spTgt spid="23">
                                            <p:txEl>
                                              <p:pRg st="3" end="3"/>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75001"/>
                                        </p:tgtEl>
                                        <p:attrNameLst>
                                          <p:attrName>style.visibility</p:attrName>
                                        </p:attrNameLst>
                                      </p:cBhvr>
                                      <p:to>
                                        <p:strVal val="visible"/>
                                      </p:to>
                                    </p:set>
                                    <p:animEffect transition="in" filter="fade">
                                      <p:cBhvr>
                                        <p:cTn id="58" dur="1000"/>
                                        <p:tgtEl>
                                          <p:spTgt spid="6750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nodeType="clickEffect">
                                  <p:stCondLst>
                                    <p:cond delay="0"/>
                                  </p:stCondLst>
                                  <p:childTnLst>
                                    <p:set>
                                      <p:cBhvr>
                                        <p:cTn id="62" dur="1" fill="hold">
                                          <p:stCondLst>
                                            <p:cond delay="0"/>
                                          </p:stCondLst>
                                        </p:cTn>
                                        <p:tgtEl>
                                          <p:spTgt spid="61463"/>
                                        </p:tgtEl>
                                        <p:attrNameLst>
                                          <p:attrName>style.visibility</p:attrName>
                                        </p:attrNameLst>
                                      </p:cBhvr>
                                      <p:to>
                                        <p:strVal val="visible"/>
                                      </p:to>
                                    </p:set>
                                    <p:anim calcmode="lin" valueType="num">
                                      <p:cBhvr additive="base">
                                        <p:cTn id="63" dur="1000" fill="hold"/>
                                        <p:tgtEl>
                                          <p:spTgt spid="61463"/>
                                        </p:tgtEl>
                                        <p:attrNameLst>
                                          <p:attrName>ppt_x</p:attrName>
                                        </p:attrNameLst>
                                      </p:cBhvr>
                                      <p:tavLst>
                                        <p:tav tm="0">
                                          <p:val>
                                            <p:strVal val="0-#ppt_w/2"/>
                                          </p:val>
                                        </p:tav>
                                        <p:tav tm="100000">
                                          <p:val>
                                            <p:strVal val="#ppt_x"/>
                                          </p:val>
                                        </p:tav>
                                      </p:tavLst>
                                    </p:anim>
                                    <p:anim calcmode="lin" valueType="num">
                                      <p:cBhvr additive="base">
                                        <p:cTn id="64" dur="1000" fill="hold"/>
                                        <p:tgtEl>
                                          <p:spTgt spid="614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0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82563" y="0"/>
            <a:ext cx="4914900" cy="431800"/>
          </a:xfrm>
          <a:noFill/>
        </p:spPr>
        <p:txBody>
          <a:bodyPr/>
          <a:lstStyle/>
          <a:p>
            <a:pPr eaLnBrk="1" hangingPunct="1"/>
            <a:r>
              <a:rPr lang="de-DE" altLang="de-DE" sz="1600" smtClean="0">
                <a:solidFill>
                  <a:schemeClr val="bg1"/>
                </a:solidFill>
              </a:rPr>
              <a:t>Projekt„Leonardo 2.0“</a:t>
            </a:r>
            <a:endParaRPr lang="en-GB" altLang="de-DE" sz="1600" smtClean="0">
              <a:solidFill>
                <a:schemeClr val="bg1"/>
              </a:solidFill>
            </a:endParaRPr>
          </a:p>
        </p:txBody>
      </p:sp>
      <p:sp>
        <p:nvSpPr>
          <p:cNvPr id="63491" name="Text Box 3"/>
          <p:cNvSpPr txBox="1">
            <a:spLocks noChangeArrowheads="1"/>
          </p:cNvSpPr>
          <p:nvPr/>
        </p:nvSpPr>
        <p:spPr bwMode="auto">
          <a:xfrm>
            <a:off x="1804988" y="5454650"/>
            <a:ext cx="6142037"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400" b="1">
                <a:solidFill>
                  <a:srgbClr val="000066"/>
                </a:solidFill>
              </a:rPr>
              <a:t>Leonardo 2.0: Persönliche „Vision 2020“ </a:t>
            </a:r>
          </a:p>
          <a:p>
            <a:pPr algn="ctr" eaLnBrk="1" hangingPunct="1">
              <a:spcBef>
                <a:spcPct val="10000"/>
              </a:spcBef>
            </a:pPr>
            <a:r>
              <a:rPr lang="de-DE" altLang="de-DE" sz="1600" b="1">
                <a:solidFill>
                  <a:srgbClr val="000066"/>
                </a:solidFill>
              </a:rPr>
              <a:t>Projekt als wissenschaftlich-technische Kulturleistung  </a:t>
            </a:r>
          </a:p>
        </p:txBody>
      </p:sp>
      <p:grpSp>
        <p:nvGrpSpPr>
          <p:cNvPr id="63492" name="Group 4"/>
          <p:cNvGrpSpPr>
            <a:grpSpLocks/>
          </p:cNvGrpSpPr>
          <p:nvPr/>
        </p:nvGrpSpPr>
        <p:grpSpPr bwMode="auto">
          <a:xfrm>
            <a:off x="542925" y="819150"/>
            <a:ext cx="9091613" cy="1190625"/>
            <a:chOff x="228" y="516"/>
            <a:chExt cx="5727" cy="750"/>
          </a:xfrm>
        </p:grpSpPr>
        <p:sp>
          <p:nvSpPr>
            <p:cNvPr id="63505" name="Text Box 5"/>
            <p:cNvSpPr txBox="1">
              <a:spLocks noChangeArrowheads="1"/>
            </p:cNvSpPr>
            <p:nvPr/>
          </p:nvSpPr>
          <p:spPr bwMode="auto">
            <a:xfrm>
              <a:off x="795" y="516"/>
              <a:ext cx="5160"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Moderne bürstenlose Motoren bringen die notwendige elektrische Leistung im Bereich 3 – 4 kW auf. Akkumulatoren in Lithium-Polymer-Technik sind inzwischen so leicht, dass die Energie für kürzere Flugstrecken ausreicht. </a:t>
              </a:r>
            </a:p>
            <a:p>
              <a:pPr eaLnBrk="1" hangingPunct="1"/>
              <a:endParaRPr lang="de-DE" altLang="de-DE" sz="1800" b="1">
                <a:solidFill>
                  <a:srgbClr val="000066"/>
                </a:solidFill>
              </a:endParaRPr>
            </a:p>
          </p:txBody>
        </p:sp>
        <p:sp>
          <p:nvSpPr>
            <p:cNvPr id="63506" name="AutoShape 6"/>
            <p:cNvSpPr>
              <a:spLocks noChangeArrowheads="1"/>
            </p:cNvSpPr>
            <p:nvPr/>
          </p:nvSpPr>
          <p:spPr bwMode="auto">
            <a:xfrm>
              <a:off x="228" y="572"/>
              <a:ext cx="381" cy="170"/>
            </a:xfrm>
            <a:prstGeom prst="chevron">
              <a:avLst>
                <a:gd name="adj" fmla="val 56029"/>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655370" name="Group 10"/>
          <p:cNvGrpSpPr>
            <a:grpSpLocks/>
          </p:cNvGrpSpPr>
          <p:nvPr/>
        </p:nvGrpSpPr>
        <p:grpSpPr bwMode="auto">
          <a:xfrm>
            <a:off x="542925" y="1989138"/>
            <a:ext cx="9091613" cy="641350"/>
            <a:chOff x="228" y="1706"/>
            <a:chExt cx="5727" cy="404"/>
          </a:xfrm>
        </p:grpSpPr>
        <p:sp>
          <p:nvSpPr>
            <p:cNvPr id="63501" name="Text Box 11"/>
            <p:cNvSpPr txBox="1">
              <a:spLocks noChangeArrowheads="1"/>
            </p:cNvSpPr>
            <p:nvPr/>
          </p:nvSpPr>
          <p:spPr bwMode="auto">
            <a:xfrm>
              <a:off x="795" y="1706"/>
              <a:ext cx="51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Die konstruktive Herausforderung liegt im Bau des Getriebes mit den ultraleichten, gelenkigen Tragflächen.</a:t>
              </a:r>
            </a:p>
          </p:txBody>
        </p:sp>
        <p:sp>
          <p:nvSpPr>
            <p:cNvPr id="63502" name="AutoShape 12"/>
            <p:cNvSpPr>
              <a:spLocks noChangeArrowheads="1"/>
            </p:cNvSpPr>
            <p:nvPr/>
          </p:nvSpPr>
          <p:spPr bwMode="auto">
            <a:xfrm>
              <a:off x="228" y="1762"/>
              <a:ext cx="381" cy="170"/>
            </a:xfrm>
            <a:prstGeom prst="chevron">
              <a:avLst>
                <a:gd name="adj" fmla="val 56029"/>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655373" name="Group 13"/>
          <p:cNvGrpSpPr>
            <a:grpSpLocks/>
          </p:cNvGrpSpPr>
          <p:nvPr/>
        </p:nvGrpSpPr>
        <p:grpSpPr bwMode="auto">
          <a:xfrm>
            <a:off x="542925" y="2798763"/>
            <a:ext cx="9091613" cy="641350"/>
            <a:chOff x="228" y="2273"/>
            <a:chExt cx="5727" cy="404"/>
          </a:xfrm>
        </p:grpSpPr>
        <p:sp>
          <p:nvSpPr>
            <p:cNvPr id="63499" name="Text Box 14"/>
            <p:cNvSpPr txBox="1">
              <a:spLocks noChangeArrowheads="1"/>
            </p:cNvSpPr>
            <p:nvPr/>
          </p:nvSpPr>
          <p:spPr bwMode="auto">
            <a:xfrm>
              <a:off x="795" y="2273"/>
              <a:ext cx="51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Viel Arbeit wird die Beherrschung des Wechselspiels zwischen Flugsteuerung und Sensorik verlangen. </a:t>
              </a:r>
            </a:p>
          </p:txBody>
        </p:sp>
        <p:sp>
          <p:nvSpPr>
            <p:cNvPr id="63500" name="AutoShape 15"/>
            <p:cNvSpPr>
              <a:spLocks noChangeArrowheads="1"/>
            </p:cNvSpPr>
            <p:nvPr/>
          </p:nvSpPr>
          <p:spPr bwMode="auto">
            <a:xfrm>
              <a:off x="228" y="2329"/>
              <a:ext cx="381" cy="170"/>
            </a:xfrm>
            <a:prstGeom prst="chevron">
              <a:avLst>
                <a:gd name="adj" fmla="val 56029"/>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655376" name="Group 16"/>
          <p:cNvGrpSpPr>
            <a:grpSpLocks/>
          </p:cNvGrpSpPr>
          <p:nvPr/>
        </p:nvGrpSpPr>
        <p:grpSpPr bwMode="auto">
          <a:xfrm>
            <a:off x="542925" y="4689475"/>
            <a:ext cx="9091613" cy="366713"/>
            <a:chOff x="228" y="2812"/>
            <a:chExt cx="5727" cy="231"/>
          </a:xfrm>
        </p:grpSpPr>
        <p:sp>
          <p:nvSpPr>
            <p:cNvPr id="63497" name="Text Box 17"/>
            <p:cNvSpPr txBox="1">
              <a:spLocks noChangeArrowheads="1"/>
            </p:cNvSpPr>
            <p:nvPr/>
          </p:nvSpPr>
          <p:spPr bwMode="auto">
            <a:xfrm>
              <a:off x="795" y="2812"/>
              <a:ext cx="51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FF0066"/>
                  </a:solidFill>
                </a:rPr>
                <a:t>Leonardo 2.0 ist also machbar. </a:t>
              </a:r>
            </a:p>
          </p:txBody>
        </p:sp>
        <p:sp>
          <p:nvSpPr>
            <p:cNvPr id="63498" name="AutoShape 18"/>
            <p:cNvSpPr>
              <a:spLocks noChangeArrowheads="1"/>
            </p:cNvSpPr>
            <p:nvPr/>
          </p:nvSpPr>
          <p:spPr bwMode="auto">
            <a:xfrm>
              <a:off x="228" y="2868"/>
              <a:ext cx="381" cy="170"/>
            </a:xfrm>
            <a:prstGeom prst="chevron">
              <a:avLst>
                <a:gd name="adj" fmla="val 56029"/>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2" name="Group 16"/>
          <p:cNvGrpSpPr>
            <a:grpSpLocks/>
          </p:cNvGrpSpPr>
          <p:nvPr/>
        </p:nvGrpSpPr>
        <p:grpSpPr bwMode="auto">
          <a:xfrm>
            <a:off x="542925" y="3563938"/>
            <a:ext cx="9091613" cy="915987"/>
            <a:chOff x="228" y="2812"/>
            <a:chExt cx="5727" cy="577"/>
          </a:xfrm>
        </p:grpSpPr>
        <p:sp>
          <p:nvSpPr>
            <p:cNvPr id="63511" name="Text Box 17"/>
            <p:cNvSpPr txBox="1">
              <a:spLocks noChangeArrowheads="1"/>
            </p:cNvSpPr>
            <p:nvPr/>
          </p:nvSpPr>
          <p:spPr bwMode="auto">
            <a:xfrm>
              <a:off x="795" y="2812"/>
              <a:ext cx="5160"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a:solidFill>
                    <a:srgbClr val="000066"/>
                  </a:solidFill>
                </a:rPr>
                <a:t>Der wichtige </a:t>
              </a:r>
              <a:r>
                <a:rPr lang="de-DE" altLang="de-DE" sz="1800" b="1">
                  <a:solidFill>
                    <a:srgbClr val="000066"/>
                  </a:solidFill>
                </a:rPr>
                <a:t>Zwischenschritt </a:t>
              </a:r>
              <a:r>
                <a:rPr lang="de-DE" altLang="de-DE" sz="1800">
                  <a:solidFill>
                    <a:srgbClr val="000066"/>
                  </a:solidFill>
                </a:rPr>
                <a:t> ist der „Große Vogel - BigBird“. Gewicht und Geschwindigkeit sind dabei nicht mehr ultraleicht, sondern </a:t>
              </a:r>
              <a:r>
                <a:rPr lang="de-DE" altLang="de-DE" sz="1800" b="1">
                  <a:solidFill>
                    <a:srgbClr val="000066"/>
                  </a:solidFill>
                </a:rPr>
                <a:t>BigBird</a:t>
              </a:r>
              <a:r>
                <a:rPr lang="de-DE" altLang="de-DE" sz="1800">
                  <a:solidFill>
                    <a:srgbClr val="000066"/>
                  </a:solidFill>
                </a:rPr>
                <a:t> fliegt wie ein „normaler“ Vogel.</a:t>
              </a:r>
            </a:p>
          </p:txBody>
        </p:sp>
        <p:sp>
          <p:nvSpPr>
            <p:cNvPr id="63512" name="AutoShape 18"/>
            <p:cNvSpPr>
              <a:spLocks noChangeArrowheads="1"/>
            </p:cNvSpPr>
            <p:nvPr/>
          </p:nvSpPr>
          <p:spPr bwMode="auto">
            <a:xfrm>
              <a:off x="228" y="2868"/>
              <a:ext cx="381" cy="170"/>
            </a:xfrm>
            <a:prstGeom prst="chevron">
              <a:avLst>
                <a:gd name="adj" fmla="val 56029"/>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
        <p:nvSpPr>
          <p:cNvPr id="63513" name="Text Box 25"/>
          <p:cNvSpPr txBox="1">
            <a:spLocks noChangeArrowheads="1"/>
          </p:cNvSpPr>
          <p:nvPr/>
        </p:nvSpPr>
        <p:spPr bwMode="auto">
          <a:xfrm>
            <a:off x="5538788" y="4373563"/>
            <a:ext cx="4005262" cy="915987"/>
          </a:xfrm>
          <a:prstGeom prst="rect">
            <a:avLst/>
          </a:prstGeom>
          <a:solidFill>
            <a:srgbClr val="FFFF99">
              <a:alpha val="6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1800">
                <a:solidFill>
                  <a:srgbClr val="000066"/>
                </a:solidFill>
              </a:rPr>
              <a:t>2012 habe ich kurze Zeit geglaubt, Leonardo 2.0 sei tatsächlich schon entwickelt worden . .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5370"/>
                                        </p:tgtEl>
                                        <p:attrNameLst>
                                          <p:attrName>style.visibility</p:attrName>
                                        </p:attrNameLst>
                                      </p:cBhvr>
                                      <p:to>
                                        <p:strVal val="visible"/>
                                      </p:to>
                                    </p:set>
                                    <p:animEffect transition="in" filter="fade">
                                      <p:cBhvr>
                                        <p:cTn id="7" dur="1000"/>
                                        <p:tgtEl>
                                          <p:spTgt spid="655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55373"/>
                                        </p:tgtEl>
                                        <p:attrNameLst>
                                          <p:attrName>style.visibility</p:attrName>
                                        </p:attrNameLst>
                                      </p:cBhvr>
                                      <p:to>
                                        <p:strVal val="visible"/>
                                      </p:to>
                                    </p:set>
                                    <p:animEffect transition="in" filter="fade">
                                      <p:cBhvr>
                                        <p:cTn id="12" dur="1000"/>
                                        <p:tgtEl>
                                          <p:spTgt spid="6553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55376"/>
                                        </p:tgtEl>
                                        <p:attrNameLst>
                                          <p:attrName>style.visibility</p:attrName>
                                        </p:attrNameLst>
                                      </p:cBhvr>
                                      <p:to>
                                        <p:strVal val="visible"/>
                                      </p:to>
                                    </p:set>
                                    <p:animEffect transition="in" filter="fade">
                                      <p:cBhvr>
                                        <p:cTn id="22" dur="1000"/>
                                        <p:tgtEl>
                                          <p:spTgt spid="6553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3513"/>
                                        </p:tgtEl>
                                        <p:attrNameLst>
                                          <p:attrName>style.visibility</p:attrName>
                                        </p:attrNameLst>
                                      </p:cBhvr>
                                      <p:to>
                                        <p:strVal val="visible"/>
                                      </p:to>
                                    </p:set>
                                    <p:anim calcmode="lin" valueType="num">
                                      <p:cBhvr additive="base">
                                        <p:cTn id="27" dur="500" fill="hold"/>
                                        <p:tgtEl>
                                          <p:spTgt spid="63513"/>
                                        </p:tgtEl>
                                        <p:attrNameLst>
                                          <p:attrName>ppt_x</p:attrName>
                                        </p:attrNameLst>
                                      </p:cBhvr>
                                      <p:tavLst>
                                        <p:tav tm="0">
                                          <p:val>
                                            <p:strVal val="1+#ppt_w/2"/>
                                          </p:val>
                                        </p:tav>
                                        <p:tav tm="100000">
                                          <p:val>
                                            <p:strVal val="#ppt_x"/>
                                          </p:val>
                                        </p:tav>
                                      </p:tavLst>
                                    </p:anim>
                                    <p:anim calcmode="lin" valueType="num">
                                      <p:cBhvr additive="base">
                                        <p:cTn id="28" dur="500" fill="hold"/>
                                        <p:tgtEl>
                                          <p:spTgt spid="635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96"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800" smtClean="0">
                <a:solidFill>
                  <a:schemeClr val="bg1"/>
                </a:solidFill>
              </a:rPr>
              <a:t>Projekt„Leonardo 2.0“</a:t>
            </a:r>
            <a:endParaRPr lang="en-GB" altLang="de-DE" sz="1800" smtClean="0">
              <a:solidFill>
                <a:schemeClr val="bg1"/>
              </a:solidFill>
            </a:endParaRPr>
          </a:p>
        </p:txBody>
      </p:sp>
      <p:pic>
        <p:nvPicPr>
          <p:cNvPr id="77218" name="Picture 418" descr="blogDuitseFinancialTimesHBW-e13318290803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503238"/>
            <a:ext cx="2867025" cy="38258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7220" name="Text Box 420"/>
          <p:cNvSpPr txBox="1">
            <a:spLocks noChangeArrowheads="1"/>
          </p:cNvSpPr>
          <p:nvPr/>
        </p:nvSpPr>
        <p:spPr bwMode="auto">
          <a:xfrm>
            <a:off x="92075" y="4373563"/>
            <a:ext cx="287972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b="1" i="1">
                <a:solidFill>
                  <a:srgbClr val="000066"/>
                </a:solidFill>
              </a:rPr>
              <a:t>Posted on March 15, 2012</a:t>
            </a:r>
          </a:p>
          <a:p>
            <a:pPr eaLnBrk="1" hangingPunct="1"/>
            <a:r>
              <a:rPr lang="de-DE" altLang="en-US" b="1">
                <a:solidFill>
                  <a:srgbClr val="000066"/>
                </a:solidFill>
              </a:rPr>
              <a:t>Ein sensationelles Ereignis von historischem Rang ging 2012 durch die Medien.</a:t>
            </a:r>
          </a:p>
          <a:p>
            <a:pPr eaLnBrk="1" hangingPunct="1"/>
            <a:r>
              <a:rPr lang="de-DE" altLang="en-US" b="1">
                <a:solidFill>
                  <a:srgbClr val="000066"/>
                </a:solidFill>
              </a:rPr>
              <a:t>„Leonardo 2.0“ existiert bereits.</a:t>
            </a:r>
          </a:p>
        </p:txBody>
      </p:sp>
      <p:sp>
        <p:nvSpPr>
          <p:cNvPr id="77224" name="Text Box 424"/>
          <p:cNvSpPr txBox="1">
            <a:spLocks noChangeArrowheads="1"/>
          </p:cNvSpPr>
          <p:nvPr/>
        </p:nvSpPr>
        <p:spPr bwMode="auto">
          <a:xfrm>
            <a:off x="3197225" y="4508500"/>
            <a:ext cx="62547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sz="1800" b="1"/>
              <a:t>‘Bird Man’ Hoaxster Comes Clean on Dutch Television</a:t>
            </a:r>
          </a:p>
          <a:p>
            <a:pPr eaLnBrk="1" hangingPunct="1"/>
            <a:r>
              <a:rPr lang="de-DE" altLang="en-US" b="1"/>
              <a:t>By </a:t>
            </a:r>
            <a:r>
              <a:rPr lang="de-DE" altLang="en-US" b="1">
                <a:hlinkClick r:id="rId4"/>
              </a:rPr>
              <a:t>Dave Mosher and Daniela Hernandez</a:t>
            </a:r>
            <a:r>
              <a:rPr lang="de-DE" altLang="en-US" b="1"/>
              <a:t> - 03.22.12 4:06 PM</a:t>
            </a:r>
          </a:p>
          <a:p>
            <a:pPr eaLnBrk="1" hangingPunct="1"/>
            <a:r>
              <a:rPr lang="de-DE" altLang="en-US" b="1">
                <a:hlinkClick r:id="rId5"/>
              </a:rPr>
              <a:t>http://www.wired.com/wiredscience/2012/03/birdman-admits-hoax/</a:t>
            </a:r>
            <a:endParaRPr lang="de-DE" altLang="en-US" b="1"/>
          </a:p>
        </p:txBody>
      </p:sp>
      <p:sp>
        <p:nvSpPr>
          <p:cNvPr id="77225" name="Text Box 425"/>
          <p:cNvSpPr txBox="1">
            <a:spLocks noChangeArrowheads="1"/>
          </p:cNvSpPr>
          <p:nvPr/>
        </p:nvSpPr>
        <p:spPr bwMode="auto">
          <a:xfrm>
            <a:off x="1577975" y="5859463"/>
            <a:ext cx="635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de-DE" altLang="en-US" sz="2400" b="1">
                <a:solidFill>
                  <a:srgbClr val="000066"/>
                </a:solidFill>
              </a:rPr>
              <a:t>Historischer Erstflug „Jarno Smeets“ 2012</a:t>
            </a:r>
            <a:endParaRPr lang="de-DE" altLang="en-US" sz="1600" b="1">
              <a:solidFill>
                <a:srgbClr val="000066"/>
              </a:solidFill>
            </a:endParaRPr>
          </a:p>
        </p:txBody>
      </p:sp>
      <p:grpSp>
        <p:nvGrpSpPr>
          <p:cNvPr id="77231" name="Group 431"/>
          <p:cNvGrpSpPr>
            <a:grpSpLocks/>
          </p:cNvGrpSpPr>
          <p:nvPr/>
        </p:nvGrpSpPr>
        <p:grpSpPr bwMode="auto">
          <a:xfrm>
            <a:off x="3287713" y="549275"/>
            <a:ext cx="6300787" cy="3789363"/>
            <a:chOff x="2071" y="346"/>
            <a:chExt cx="3969" cy="2387"/>
          </a:xfrm>
        </p:grpSpPr>
        <p:pic>
          <p:nvPicPr>
            <p:cNvPr id="77223" name="Picture 423" descr="Strap on Those Wings and 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 y="1224"/>
              <a:ext cx="3969" cy="150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7228" name="Picture 428" descr="HumanBirdFake_CAD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1" y="346"/>
              <a:ext cx="1177" cy="79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7229" name="Picture 429" descr="HumanBirdFake_CAD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0" y="346"/>
              <a:ext cx="1281" cy="79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7230" name="Picture 430" descr="HumanBirdFake_DriveTest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3" y="346"/>
              <a:ext cx="1410" cy="79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
        <p:nvSpPr>
          <p:cNvPr id="77233" name="Text Box 433"/>
          <p:cNvSpPr txBox="1">
            <a:spLocks noChangeArrowheads="1"/>
          </p:cNvSpPr>
          <p:nvPr/>
        </p:nvSpPr>
        <p:spPr bwMode="auto">
          <a:xfrm>
            <a:off x="4367213" y="5408613"/>
            <a:ext cx="5175250" cy="366712"/>
          </a:xfrm>
          <a:prstGeom prst="rect">
            <a:avLst/>
          </a:prstGeom>
          <a:solidFill>
            <a:srgbClr val="FFFF99">
              <a:alpha val="6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1800">
                <a:solidFill>
                  <a:srgbClr val="000066"/>
                </a:solidFill>
              </a:rPr>
              <a:t>. . . aber so ähnlich könnte es tatsächlich gehen.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231"/>
                                        </p:tgtEl>
                                        <p:attrNameLst>
                                          <p:attrName>style.visibility</p:attrName>
                                        </p:attrNameLst>
                                      </p:cBhvr>
                                      <p:to>
                                        <p:strVal val="visible"/>
                                      </p:to>
                                    </p:set>
                                    <p:animEffect transition="in" filter="fade">
                                      <p:cBhvr>
                                        <p:cTn id="7" dur="1000"/>
                                        <p:tgtEl>
                                          <p:spTgt spid="772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7224"/>
                                        </p:tgtEl>
                                        <p:attrNameLst>
                                          <p:attrName>style.visibility</p:attrName>
                                        </p:attrNameLst>
                                      </p:cBhvr>
                                      <p:to>
                                        <p:strVal val="visible"/>
                                      </p:to>
                                    </p:set>
                                    <p:anim calcmode="lin" valueType="num">
                                      <p:cBhvr additive="base">
                                        <p:cTn id="12" dur="500" fill="hold"/>
                                        <p:tgtEl>
                                          <p:spTgt spid="77224"/>
                                        </p:tgtEl>
                                        <p:attrNameLst>
                                          <p:attrName>ppt_x</p:attrName>
                                        </p:attrNameLst>
                                      </p:cBhvr>
                                      <p:tavLst>
                                        <p:tav tm="0">
                                          <p:val>
                                            <p:strVal val="1+#ppt_w/2"/>
                                          </p:val>
                                        </p:tav>
                                        <p:tav tm="100000">
                                          <p:val>
                                            <p:strVal val="#ppt_x"/>
                                          </p:val>
                                        </p:tav>
                                      </p:tavLst>
                                    </p:anim>
                                    <p:anim calcmode="lin" valueType="num">
                                      <p:cBhvr additive="base">
                                        <p:cTn id="13" dur="500" fill="hold"/>
                                        <p:tgtEl>
                                          <p:spTgt spid="7722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7233"/>
                                        </p:tgtEl>
                                        <p:attrNameLst>
                                          <p:attrName>style.visibility</p:attrName>
                                        </p:attrNameLst>
                                      </p:cBhvr>
                                      <p:to>
                                        <p:strVal val="visible"/>
                                      </p:to>
                                    </p:set>
                                    <p:anim calcmode="lin" valueType="num">
                                      <p:cBhvr additive="base">
                                        <p:cTn id="18" dur="500" fill="hold"/>
                                        <p:tgtEl>
                                          <p:spTgt spid="77233"/>
                                        </p:tgtEl>
                                        <p:attrNameLst>
                                          <p:attrName>ppt_x</p:attrName>
                                        </p:attrNameLst>
                                      </p:cBhvr>
                                      <p:tavLst>
                                        <p:tav tm="0">
                                          <p:val>
                                            <p:strVal val="1+#ppt_w/2"/>
                                          </p:val>
                                        </p:tav>
                                        <p:tav tm="100000">
                                          <p:val>
                                            <p:strVal val="#ppt_x"/>
                                          </p:val>
                                        </p:tav>
                                      </p:tavLst>
                                    </p:anim>
                                    <p:anim calcmode="lin" valueType="num">
                                      <p:cBhvr additive="base">
                                        <p:cTn id="19" dur="500" fill="hold"/>
                                        <p:tgtEl>
                                          <p:spTgt spid="77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24" grpId="0"/>
      <p:bldP spid="772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9" name="Text Box 623"/>
          <p:cNvSpPr txBox="1">
            <a:spLocks noChangeArrowheads="1"/>
          </p:cNvSpPr>
          <p:nvPr/>
        </p:nvSpPr>
        <p:spPr bwMode="auto">
          <a:xfrm>
            <a:off x="1666875" y="684213"/>
            <a:ext cx="5988050" cy="140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800" b="1">
                <a:solidFill>
                  <a:srgbClr val="000066"/>
                </a:solidFill>
              </a:rPr>
              <a:t>Der Traum bleibt, aber jetzt ist Durchatmen angesagt.</a:t>
            </a:r>
          </a:p>
          <a:p>
            <a:r>
              <a:rPr lang="de-DE" altLang="en-US" sz="1800" b="1">
                <a:solidFill>
                  <a:srgbClr val="000066"/>
                </a:solidFill>
              </a:rPr>
              <a:t>Vielen Dank Ihnen für Ihr Kommen</a:t>
            </a:r>
          </a:p>
          <a:p>
            <a:r>
              <a:rPr lang="de-DE" altLang="en-US" sz="1800" b="1">
                <a:solidFill>
                  <a:srgbClr val="000066"/>
                </a:solidFill>
              </a:rPr>
              <a:t>und für Ihre Aufmerksamkeit.</a:t>
            </a:r>
          </a:p>
          <a:p>
            <a:pPr>
              <a:spcBef>
                <a:spcPct val="30000"/>
              </a:spcBef>
            </a:pPr>
            <a:r>
              <a:rPr lang="de-DE" altLang="en-US" b="1">
                <a:solidFill>
                  <a:srgbClr val="000066"/>
                </a:solidFill>
              </a:rPr>
              <a:t>Und Dank auch meinen Teamkollegen</a:t>
            </a:r>
          </a:p>
          <a:p>
            <a:r>
              <a:rPr lang="de-DE" altLang="en-US" b="1">
                <a:solidFill>
                  <a:srgbClr val="000066"/>
                </a:solidFill>
              </a:rPr>
              <a:t>für die Flugakrobatik mit SmartBird.</a:t>
            </a:r>
            <a:r>
              <a:rPr lang="de-DE" altLang="en-US" b="1"/>
              <a:t> </a:t>
            </a:r>
          </a:p>
        </p:txBody>
      </p:sp>
      <p:grpSp>
        <p:nvGrpSpPr>
          <p:cNvPr id="66111" name="Group 575"/>
          <p:cNvGrpSpPr>
            <a:grpSpLocks/>
          </p:cNvGrpSpPr>
          <p:nvPr/>
        </p:nvGrpSpPr>
        <p:grpSpPr bwMode="auto">
          <a:xfrm>
            <a:off x="1352550" y="458788"/>
            <a:ext cx="7424738" cy="5051425"/>
            <a:chOff x="880" y="289"/>
            <a:chExt cx="4677" cy="3182"/>
          </a:xfrm>
        </p:grpSpPr>
        <p:sp>
          <p:nvSpPr>
            <p:cNvPr id="65560" name="AutoShape 24"/>
            <p:cNvSpPr>
              <a:spLocks noChangeAspect="1" noChangeArrowheads="1" noTextEdit="1"/>
            </p:cNvSpPr>
            <p:nvPr/>
          </p:nvSpPr>
          <p:spPr bwMode="auto">
            <a:xfrm>
              <a:off x="880" y="289"/>
              <a:ext cx="4677" cy="3182"/>
            </a:xfrm>
            <a:prstGeom prst="rect">
              <a:avLst/>
            </a:prstGeom>
            <a:noFill/>
            <a:ln w="1905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65762" name="Group 226"/>
            <p:cNvGrpSpPr>
              <a:grpSpLocks/>
            </p:cNvGrpSpPr>
            <p:nvPr/>
          </p:nvGrpSpPr>
          <p:grpSpPr bwMode="auto">
            <a:xfrm>
              <a:off x="880" y="289"/>
              <a:ext cx="4677" cy="3178"/>
              <a:chOff x="880" y="293"/>
              <a:chExt cx="4677" cy="3178"/>
            </a:xfrm>
          </p:grpSpPr>
          <p:sp>
            <p:nvSpPr>
              <p:cNvPr id="65562" name="Rectangle 26"/>
              <p:cNvSpPr>
                <a:spLocks noChangeArrowheads="1"/>
              </p:cNvSpPr>
              <p:nvPr/>
            </p:nvSpPr>
            <p:spPr bwMode="auto">
              <a:xfrm>
                <a:off x="880" y="293"/>
                <a:ext cx="4677" cy="317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563" name="Rectangle 27"/>
              <p:cNvSpPr>
                <a:spLocks noChangeArrowheads="1"/>
              </p:cNvSpPr>
              <p:nvPr/>
            </p:nvSpPr>
            <p:spPr bwMode="auto">
              <a:xfrm>
                <a:off x="880" y="293"/>
                <a:ext cx="4677" cy="3178"/>
              </a:xfrm>
              <a:prstGeom prst="rect">
                <a:avLst/>
              </a:prstGeom>
              <a:noFill/>
              <a:ln w="0">
                <a:solidFill>
                  <a:srgbClr val="CCCC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564" name="Freeform 28"/>
              <p:cNvSpPr>
                <a:spLocks/>
              </p:cNvSpPr>
              <p:nvPr/>
            </p:nvSpPr>
            <p:spPr bwMode="auto">
              <a:xfrm>
                <a:off x="2938" y="1290"/>
                <a:ext cx="636" cy="636"/>
              </a:xfrm>
              <a:custGeom>
                <a:avLst/>
                <a:gdLst>
                  <a:gd name="T0" fmla="*/ 350 w 636"/>
                  <a:gd name="T1" fmla="*/ 2 h 636"/>
                  <a:gd name="T2" fmla="*/ 412 w 636"/>
                  <a:gd name="T3" fmla="*/ 14 h 636"/>
                  <a:gd name="T4" fmla="*/ 469 w 636"/>
                  <a:gd name="T5" fmla="*/ 38 h 636"/>
                  <a:gd name="T6" fmla="*/ 521 w 636"/>
                  <a:gd name="T7" fmla="*/ 74 h 636"/>
                  <a:gd name="T8" fmla="*/ 563 w 636"/>
                  <a:gd name="T9" fmla="*/ 115 h 636"/>
                  <a:gd name="T10" fmla="*/ 598 w 636"/>
                  <a:gd name="T11" fmla="*/ 167 h 636"/>
                  <a:gd name="T12" fmla="*/ 622 w 636"/>
                  <a:gd name="T13" fmla="*/ 225 h 636"/>
                  <a:gd name="T14" fmla="*/ 634 w 636"/>
                  <a:gd name="T15" fmla="*/ 286 h 636"/>
                  <a:gd name="T16" fmla="*/ 634 w 636"/>
                  <a:gd name="T17" fmla="*/ 350 h 636"/>
                  <a:gd name="T18" fmla="*/ 622 w 636"/>
                  <a:gd name="T19" fmla="*/ 413 h 636"/>
                  <a:gd name="T20" fmla="*/ 598 w 636"/>
                  <a:gd name="T21" fmla="*/ 469 h 636"/>
                  <a:gd name="T22" fmla="*/ 563 w 636"/>
                  <a:gd name="T23" fmla="*/ 520 h 636"/>
                  <a:gd name="T24" fmla="*/ 521 w 636"/>
                  <a:gd name="T25" fmla="*/ 564 h 636"/>
                  <a:gd name="T26" fmla="*/ 469 w 636"/>
                  <a:gd name="T27" fmla="*/ 598 h 636"/>
                  <a:gd name="T28" fmla="*/ 412 w 636"/>
                  <a:gd name="T29" fmla="*/ 622 h 636"/>
                  <a:gd name="T30" fmla="*/ 350 w 636"/>
                  <a:gd name="T31" fmla="*/ 634 h 636"/>
                  <a:gd name="T32" fmla="*/ 284 w 636"/>
                  <a:gd name="T33" fmla="*/ 634 h 636"/>
                  <a:gd name="T34" fmla="*/ 223 w 636"/>
                  <a:gd name="T35" fmla="*/ 622 h 636"/>
                  <a:gd name="T36" fmla="*/ 165 w 636"/>
                  <a:gd name="T37" fmla="*/ 598 h 636"/>
                  <a:gd name="T38" fmla="*/ 116 w 636"/>
                  <a:gd name="T39" fmla="*/ 564 h 636"/>
                  <a:gd name="T40" fmla="*/ 72 w 636"/>
                  <a:gd name="T41" fmla="*/ 520 h 636"/>
                  <a:gd name="T42" fmla="*/ 38 w 636"/>
                  <a:gd name="T43" fmla="*/ 469 h 636"/>
                  <a:gd name="T44" fmla="*/ 14 w 636"/>
                  <a:gd name="T45" fmla="*/ 413 h 636"/>
                  <a:gd name="T46" fmla="*/ 0 w 636"/>
                  <a:gd name="T47" fmla="*/ 350 h 636"/>
                  <a:gd name="T48" fmla="*/ 0 w 636"/>
                  <a:gd name="T49" fmla="*/ 286 h 636"/>
                  <a:gd name="T50" fmla="*/ 14 w 636"/>
                  <a:gd name="T51" fmla="*/ 225 h 636"/>
                  <a:gd name="T52" fmla="*/ 38 w 636"/>
                  <a:gd name="T53" fmla="*/ 167 h 636"/>
                  <a:gd name="T54" fmla="*/ 72 w 636"/>
                  <a:gd name="T55" fmla="*/ 115 h 636"/>
                  <a:gd name="T56" fmla="*/ 116 w 636"/>
                  <a:gd name="T57" fmla="*/ 74 h 636"/>
                  <a:gd name="T58" fmla="*/ 165 w 636"/>
                  <a:gd name="T59" fmla="*/ 38 h 636"/>
                  <a:gd name="T60" fmla="*/ 223 w 636"/>
                  <a:gd name="T61" fmla="*/ 14 h 636"/>
                  <a:gd name="T62" fmla="*/ 284 w 636"/>
                  <a:gd name="T63" fmla="*/ 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6" h="636">
                    <a:moveTo>
                      <a:pt x="318" y="0"/>
                    </a:moveTo>
                    <a:lnTo>
                      <a:pt x="350" y="2"/>
                    </a:lnTo>
                    <a:lnTo>
                      <a:pt x="382" y="6"/>
                    </a:lnTo>
                    <a:lnTo>
                      <a:pt x="412" y="14"/>
                    </a:lnTo>
                    <a:lnTo>
                      <a:pt x="441" y="24"/>
                    </a:lnTo>
                    <a:lnTo>
                      <a:pt x="469" y="38"/>
                    </a:lnTo>
                    <a:lnTo>
                      <a:pt x="495" y="54"/>
                    </a:lnTo>
                    <a:lnTo>
                      <a:pt x="521" y="74"/>
                    </a:lnTo>
                    <a:lnTo>
                      <a:pt x="543" y="93"/>
                    </a:lnTo>
                    <a:lnTo>
                      <a:pt x="563" y="115"/>
                    </a:lnTo>
                    <a:lnTo>
                      <a:pt x="582" y="141"/>
                    </a:lnTo>
                    <a:lnTo>
                      <a:pt x="598" y="167"/>
                    </a:lnTo>
                    <a:lnTo>
                      <a:pt x="610" y="195"/>
                    </a:lnTo>
                    <a:lnTo>
                      <a:pt x="622" y="225"/>
                    </a:lnTo>
                    <a:lnTo>
                      <a:pt x="630" y="254"/>
                    </a:lnTo>
                    <a:lnTo>
                      <a:pt x="634" y="286"/>
                    </a:lnTo>
                    <a:lnTo>
                      <a:pt x="636" y="318"/>
                    </a:lnTo>
                    <a:lnTo>
                      <a:pt x="634" y="350"/>
                    </a:lnTo>
                    <a:lnTo>
                      <a:pt x="630" y="381"/>
                    </a:lnTo>
                    <a:lnTo>
                      <a:pt x="622" y="413"/>
                    </a:lnTo>
                    <a:lnTo>
                      <a:pt x="610" y="441"/>
                    </a:lnTo>
                    <a:lnTo>
                      <a:pt x="598" y="469"/>
                    </a:lnTo>
                    <a:lnTo>
                      <a:pt x="582" y="497"/>
                    </a:lnTo>
                    <a:lnTo>
                      <a:pt x="563" y="520"/>
                    </a:lnTo>
                    <a:lnTo>
                      <a:pt x="543" y="542"/>
                    </a:lnTo>
                    <a:lnTo>
                      <a:pt x="521" y="564"/>
                    </a:lnTo>
                    <a:lnTo>
                      <a:pt x="495" y="582"/>
                    </a:lnTo>
                    <a:lnTo>
                      <a:pt x="469" y="598"/>
                    </a:lnTo>
                    <a:lnTo>
                      <a:pt x="441" y="612"/>
                    </a:lnTo>
                    <a:lnTo>
                      <a:pt x="412" y="622"/>
                    </a:lnTo>
                    <a:lnTo>
                      <a:pt x="382" y="630"/>
                    </a:lnTo>
                    <a:lnTo>
                      <a:pt x="350" y="634"/>
                    </a:lnTo>
                    <a:lnTo>
                      <a:pt x="318" y="636"/>
                    </a:lnTo>
                    <a:lnTo>
                      <a:pt x="284" y="634"/>
                    </a:lnTo>
                    <a:lnTo>
                      <a:pt x="255" y="630"/>
                    </a:lnTo>
                    <a:lnTo>
                      <a:pt x="223" y="622"/>
                    </a:lnTo>
                    <a:lnTo>
                      <a:pt x="193" y="612"/>
                    </a:lnTo>
                    <a:lnTo>
                      <a:pt x="165" y="598"/>
                    </a:lnTo>
                    <a:lnTo>
                      <a:pt x="139" y="582"/>
                    </a:lnTo>
                    <a:lnTo>
                      <a:pt x="116" y="564"/>
                    </a:lnTo>
                    <a:lnTo>
                      <a:pt x="94" y="542"/>
                    </a:lnTo>
                    <a:lnTo>
                      <a:pt x="72" y="520"/>
                    </a:lnTo>
                    <a:lnTo>
                      <a:pt x="54" y="497"/>
                    </a:lnTo>
                    <a:lnTo>
                      <a:pt x="38" y="469"/>
                    </a:lnTo>
                    <a:lnTo>
                      <a:pt x="24" y="441"/>
                    </a:lnTo>
                    <a:lnTo>
                      <a:pt x="14" y="413"/>
                    </a:lnTo>
                    <a:lnTo>
                      <a:pt x="6" y="381"/>
                    </a:lnTo>
                    <a:lnTo>
                      <a:pt x="0" y="350"/>
                    </a:lnTo>
                    <a:lnTo>
                      <a:pt x="0" y="318"/>
                    </a:lnTo>
                    <a:lnTo>
                      <a:pt x="0" y="286"/>
                    </a:lnTo>
                    <a:lnTo>
                      <a:pt x="6" y="254"/>
                    </a:lnTo>
                    <a:lnTo>
                      <a:pt x="14" y="225"/>
                    </a:lnTo>
                    <a:lnTo>
                      <a:pt x="24" y="195"/>
                    </a:lnTo>
                    <a:lnTo>
                      <a:pt x="38" y="167"/>
                    </a:lnTo>
                    <a:lnTo>
                      <a:pt x="54" y="141"/>
                    </a:lnTo>
                    <a:lnTo>
                      <a:pt x="72" y="115"/>
                    </a:lnTo>
                    <a:lnTo>
                      <a:pt x="94" y="93"/>
                    </a:lnTo>
                    <a:lnTo>
                      <a:pt x="116" y="74"/>
                    </a:lnTo>
                    <a:lnTo>
                      <a:pt x="139" y="54"/>
                    </a:lnTo>
                    <a:lnTo>
                      <a:pt x="165" y="38"/>
                    </a:lnTo>
                    <a:lnTo>
                      <a:pt x="193" y="24"/>
                    </a:lnTo>
                    <a:lnTo>
                      <a:pt x="223" y="14"/>
                    </a:lnTo>
                    <a:lnTo>
                      <a:pt x="255" y="6"/>
                    </a:lnTo>
                    <a:lnTo>
                      <a:pt x="284" y="2"/>
                    </a:lnTo>
                    <a:lnTo>
                      <a:pt x="318"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565" name="Freeform 29"/>
              <p:cNvSpPr>
                <a:spLocks/>
              </p:cNvSpPr>
              <p:nvPr/>
            </p:nvSpPr>
            <p:spPr bwMode="auto">
              <a:xfrm>
                <a:off x="2938" y="1290"/>
                <a:ext cx="636" cy="636"/>
              </a:xfrm>
              <a:custGeom>
                <a:avLst/>
                <a:gdLst>
                  <a:gd name="T0" fmla="*/ 350 w 636"/>
                  <a:gd name="T1" fmla="*/ 2 h 636"/>
                  <a:gd name="T2" fmla="*/ 412 w 636"/>
                  <a:gd name="T3" fmla="*/ 14 h 636"/>
                  <a:gd name="T4" fmla="*/ 469 w 636"/>
                  <a:gd name="T5" fmla="*/ 38 h 636"/>
                  <a:gd name="T6" fmla="*/ 521 w 636"/>
                  <a:gd name="T7" fmla="*/ 74 h 636"/>
                  <a:gd name="T8" fmla="*/ 563 w 636"/>
                  <a:gd name="T9" fmla="*/ 115 h 636"/>
                  <a:gd name="T10" fmla="*/ 598 w 636"/>
                  <a:gd name="T11" fmla="*/ 167 h 636"/>
                  <a:gd name="T12" fmla="*/ 622 w 636"/>
                  <a:gd name="T13" fmla="*/ 225 h 636"/>
                  <a:gd name="T14" fmla="*/ 634 w 636"/>
                  <a:gd name="T15" fmla="*/ 286 h 636"/>
                  <a:gd name="T16" fmla="*/ 634 w 636"/>
                  <a:gd name="T17" fmla="*/ 350 h 636"/>
                  <a:gd name="T18" fmla="*/ 622 w 636"/>
                  <a:gd name="T19" fmla="*/ 413 h 636"/>
                  <a:gd name="T20" fmla="*/ 598 w 636"/>
                  <a:gd name="T21" fmla="*/ 469 h 636"/>
                  <a:gd name="T22" fmla="*/ 563 w 636"/>
                  <a:gd name="T23" fmla="*/ 520 h 636"/>
                  <a:gd name="T24" fmla="*/ 521 w 636"/>
                  <a:gd name="T25" fmla="*/ 564 h 636"/>
                  <a:gd name="T26" fmla="*/ 469 w 636"/>
                  <a:gd name="T27" fmla="*/ 598 h 636"/>
                  <a:gd name="T28" fmla="*/ 412 w 636"/>
                  <a:gd name="T29" fmla="*/ 622 h 636"/>
                  <a:gd name="T30" fmla="*/ 350 w 636"/>
                  <a:gd name="T31" fmla="*/ 634 h 636"/>
                  <a:gd name="T32" fmla="*/ 284 w 636"/>
                  <a:gd name="T33" fmla="*/ 634 h 636"/>
                  <a:gd name="T34" fmla="*/ 223 w 636"/>
                  <a:gd name="T35" fmla="*/ 622 h 636"/>
                  <a:gd name="T36" fmla="*/ 165 w 636"/>
                  <a:gd name="T37" fmla="*/ 598 h 636"/>
                  <a:gd name="T38" fmla="*/ 116 w 636"/>
                  <a:gd name="T39" fmla="*/ 564 h 636"/>
                  <a:gd name="T40" fmla="*/ 72 w 636"/>
                  <a:gd name="T41" fmla="*/ 520 h 636"/>
                  <a:gd name="T42" fmla="*/ 38 w 636"/>
                  <a:gd name="T43" fmla="*/ 469 h 636"/>
                  <a:gd name="T44" fmla="*/ 14 w 636"/>
                  <a:gd name="T45" fmla="*/ 413 h 636"/>
                  <a:gd name="T46" fmla="*/ 0 w 636"/>
                  <a:gd name="T47" fmla="*/ 350 h 636"/>
                  <a:gd name="T48" fmla="*/ 0 w 636"/>
                  <a:gd name="T49" fmla="*/ 286 h 636"/>
                  <a:gd name="T50" fmla="*/ 14 w 636"/>
                  <a:gd name="T51" fmla="*/ 225 h 636"/>
                  <a:gd name="T52" fmla="*/ 38 w 636"/>
                  <a:gd name="T53" fmla="*/ 167 h 636"/>
                  <a:gd name="T54" fmla="*/ 72 w 636"/>
                  <a:gd name="T55" fmla="*/ 115 h 636"/>
                  <a:gd name="T56" fmla="*/ 116 w 636"/>
                  <a:gd name="T57" fmla="*/ 74 h 636"/>
                  <a:gd name="T58" fmla="*/ 165 w 636"/>
                  <a:gd name="T59" fmla="*/ 38 h 636"/>
                  <a:gd name="T60" fmla="*/ 223 w 636"/>
                  <a:gd name="T61" fmla="*/ 14 h 636"/>
                  <a:gd name="T62" fmla="*/ 284 w 636"/>
                  <a:gd name="T63" fmla="*/ 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6" h="636">
                    <a:moveTo>
                      <a:pt x="318" y="0"/>
                    </a:moveTo>
                    <a:lnTo>
                      <a:pt x="350" y="2"/>
                    </a:lnTo>
                    <a:lnTo>
                      <a:pt x="382" y="6"/>
                    </a:lnTo>
                    <a:lnTo>
                      <a:pt x="412" y="14"/>
                    </a:lnTo>
                    <a:lnTo>
                      <a:pt x="441" y="24"/>
                    </a:lnTo>
                    <a:lnTo>
                      <a:pt x="469" y="38"/>
                    </a:lnTo>
                    <a:lnTo>
                      <a:pt x="495" y="54"/>
                    </a:lnTo>
                    <a:lnTo>
                      <a:pt x="521" y="74"/>
                    </a:lnTo>
                    <a:lnTo>
                      <a:pt x="543" y="93"/>
                    </a:lnTo>
                    <a:lnTo>
                      <a:pt x="563" y="115"/>
                    </a:lnTo>
                    <a:lnTo>
                      <a:pt x="582" y="141"/>
                    </a:lnTo>
                    <a:lnTo>
                      <a:pt x="598" y="167"/>
                    </a:lnTo>
                    <a:lnTo>
                      <a:pt x="610" y="195"/>
                    </a:lnTo>
                    <a:lnTo>
                      <a:pt x="622" y="225"/>
                    </a:lnTo>
                    <a:lnTo>
                      <a:pt x="630" y="254"/>
                    </a:lnTo>
                    <a:lnTo>
                      <a:pt x="634" y="286"/>
                    </a:lnTo>
                    <a:lnTo>
                      <a:pt x="636" y="318"/>
                    </a:lnTo>
                    <a:lnTo>
                      <a:pt x="634" y="350"/>
                    </a:lnTo>
                    <a:lnTo>
                      <a:pt x="630" y="381"/>
                    </a:lnTo>
                    <a:lnTo>
                      <a:pt x="622" y="413"/>
                    </a:lnTo>
                    <a:lnTo>
                      <a:pt x="610" y="441"/>
                    </a:lnTo>
                    <a:lnTo>
                      <a:pt x="598" y="469"/>
                    </a:lnTo>
                    <a:lnTo>
                      <a:pt x="582" y="497"/>
                    </a:lnTo>
                    <a:lnTo>
                      <a:pt x="563" y="520"/>
                    </a:lnTo>
                    <a:lnTo>
                      <a:pt x="543" y="542"/>
                    </a:lnTo>
                    <a:lnTo>
                      <a:pt x="521" y="564"/>
                    </a:lnTo>
                    <a:lnTo>
                      <a:pt x="495" y="582"/>
                    </a:lnTo>
                    <a:lnTo>
                      <a:pt x="469" y="598"/>
                    </a:lnTo>
                    <a:lnTo>
                      <a:pt x="441" y="612"/>
                    </a:lnTo>
                    <a:lnTo>
                      <a:pt x="412" y="622"/>
                    </a:lnTo>
                    <a:lnTo>
                      <a:pt x="382" y="630"/>
                    </a:lnTo>
                    <a:lnTo>
                      <a:pt x="350" y="634"/>
                    </a:lnTo>
                    <a:lnTo>
                      <a:pt x="318" y="636"/>
                    </a:lnTo>
                    <a:lnTo>
                      <a:pt x="284" y="634"/>
                    </a:lnTo>
                    <a:lnTo>
                      <a:pt x="255" y="630"/>
                    </a:lnTo>
                    <a:lnTo>
                      <a:pt x="223" y="622"/>
                    </a:lnTo>
                    <a:lnTo>
                      <a:pt x="193" y="612"/>
                    </a:lnTo>
                    <a:lnTo>
                      <a:pt x="165" y="598"/>
                    </a:lnTo>
                    <a:lnTo>
                      <a:pt x="139" y="582"/>
                    </a:lnTo>
                    <a:lnTo>
                      <a:pt x="116" y="564"/>
                    </a:lnTo>
                    <a:lnTo>
                      <a:pt x="94" y="542"/>
                    </a:lnTo>
                    <a:lnTo>
                      <a:pt x="72" y="520"/>
                    </a:lnTo>
                    <a:lnTo>
                      <a:pt x="54" y="497"/>
                    </a:lnTo>
                    <a:lnTo>
                      <a:pt x="38" y="469"/>
                    </a:lnTo>
                    <a:lnTo>
                      <a:pt x="24" y="441"/>
                    </a:lnTo>
                    <a:lnTo>
                      <a:pt x="14" y="413"/>
                    </a:lnTo>
                    <a:lnTo>
                      <a:pt x="6" y="381"/>
                    </a:lnTo>
                    <a:lnTo>
                      <a:pt x="0" y="350"/>
                    </a:lnTo>
                    <a:lnTo>
                      <a:pt x="0" y="318"/>
                    </a:lnTo>
                    <a:lnTo>
                      <a:pt x="0" y="286"/>
                    </a:lnTo>
                    <a:lnTo>
                      <a:pt x="6" y="254"/>
                    </a:lnTo>
                    <a:lnTo>
                      <a:pt x="14" y="225"/>
                    </a:lnTo>
                    <a:lnTo>
                      <a:pt x="24" y="195"/>
                    </a:lnTo>
                    <a:lnTo>
                      <a:pt x="38" y="167"/>
                    </a:lnTo>
                    <a:lnTo>
                      <a:pt x="54" y="141"/>
                    </a:lnTo>
                    <a:lnTo>
                      <a:pt x="72" y="115"/>
                    </a:lnTo>
                    <a:lnTo>
                      <a:pt x="94" y="93"/>
                    </a:lnTo>
                    <a:lnTo>
                      <a:pt x="116" y="74"/>
                    </a:lnTo>
                    <a:lnTo>
                      <a:pt x="139" y="54"/>
                    </a:lnTo>
                    <a:lnTo>
                      <a:pt x="165" y="38"/>
                    </a:lnTo>
                    <a:lnTo>
                      <a:pt x="193" y="24"/>
                    </a:lnTo>
                    <a:lnTo>
                      <a:pt x="223" y="14"/>
                    </a:lnTo>
                    <a:lnTo>
                      <a:pt x="255" y="6"/>
                    </a:lnTo>
                    <a:lnTo>
                      <a:pt x="284" y="2"/>
                    </a:lnTo>
                    <a:lnTo>
                      <a:pt x="3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566" name="Line 30"/>
              <p:cNvSpPr>
                <a:spLocks noChangeShapeType="1"/>
              </p:cNvSpPr>
              <p:nvPr/>
            </p:nvSpPr>
            <p:spPr bwMode="auto">
              <a:xfrm>
                <a:off x="1365" y="3048"/>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67" name="Line 31"/>
              <p:cNvSpPr>
                <a:spLocks noChangeShapeType="1"/>
              </p:cNvSpPr>
              <p:nvPr/>
            </p:nvSpPr>
            <p:spPr bwMode="auto">
              <a:xfrm>
                <a:off x="1365"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68" name="Line 32"/>
              <p:cNvSpPr>
                <a:spLocks noChangeShapeType="1"/>
              </p:cNvSpPr>
              <p:nvPr/>
            </p:nvSpPr>
            <p:spPr bwMode="auto">
              <a:xfrm>
                <a:off x="1840"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69" name="Line 33"/>
              <p:cNvSpPr>
                <a:spLocks noChangeShapeType="1"/>
              </p:cNvSpPr>
              <p:nvPr/>
            </p:nvSpPr>
            <p:spPr bwMode="auto">
              <a:xfrm>
                <a:off x="2316"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0" name="Line 34"/>
              <p:cNvSpPr>
                <a:spLocks noChangeShapeType="1"/>
              </p:cNvSpPr>
              <p:nvPr/>
            </p:nvSpPr>
            <p:spPr bwMode="auto">
              <a:xfrm>
                <a:off x="2791"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1" name="Line 35"/>
              <p:cNvSpPr>
                <a:spLocks noChangeShapeType="1"/>
              </p:cNvSpPr>
              <p:nvPr/>
            </p:nvSpPr>
            <p:spPr bwMode="auto">
              <a:xfrm>
                <a:off x="3268"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2" name="Line 36"/>
              <p:cNvSpPr>
                <a:spLocks noChangeShapeType="1"/>
              </p:cNvSpPr>
              <p:nvPr/>
            </p:nvSpPr>
            <p:spPr bwMode="auto">
              <a:xfrm>
                <a:off x="3743"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3" name="Line 37"/>
              <p:cNvSpPr>
                <a:spLocks noChangeShapeType="1"/>
              </p:cNvSpPr>
              <p:nvPr/>
            </p:nvSpPr>
            <p:spPr bwMode="auto">
              <a:xfrm>
                <a:off x="4220"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4" name="Line 38"/>
              <p:cNvSpPr>
                <a:spLocks noChangeShapeType="1"/>
              </p:cNvSpPr>
              <p:nvPr/>
            </p:nvSpPr>
            <p:spPr bwMode="auto">
              <a:xfrm>
                <a:off x="4695"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5" name="Line 39"/>
              <p:cNvSpPr>
                <a:spLocks noChangeShapeType="1"/>
              </p:cNvSpPr>
              <p:nvPr/>
            </p:nvSpPr>
            <p:spPr bwMode="auto">
              <a:xfrm>
                <a:off x="5170" y="2998"/>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6" name="Line 40"/>
              <p:cNvSpPr>
                <a:spLocks noChangeShapeType="1"/>
              </p:cNvSpPr>
              <p:nvPr/>
            </p:nvSpPr>
            <p:spPr bwMode="auto">
              <a:xfrm flipV="1">
                <a:off x="1365"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7" name="Line 41"/>
              <p:cNvSpPr>
                <a:spLocks noChangeShapeType="1"/>
              </p:cNvSpPr>
              <p:nvPr/>
            </p:nvSpPr>
            <p:spPr bwMode="auto">
              <a:xfrm flipV="1">
                <a:off x="1840"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8" name="Line 42"/>
              <p:cNvSpPr>
                <a:spLocks noChangeShapeType="1"/>
              </p:cNvSpPr>
              <p:nvPr/>
            </p:nvSpPr>
            <p:spPr bwMode="auto">
              <a:xfrm flipV="1">
                <a:off x="2316"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79" name="Line 43"/>
              <p:cNvSpPr>
                <a:spLocks noChangeShapeType="1"/>
              </p:cNvSpPr>
              <p:nvPr/>
            </p:nvSpPr>
            <p:spPr bwMode="auto">
              <a:xfrm flipV="1">
                <a:off x="2791"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0" name="Line 44"/>
              <p:cNvSpPr>
                <a:spLocks noChangeShapeType="1"/>
              </p:cNvSpPr>
              <p:nvPr/>
            </p:nvSpPr>
            <p:spPr bwMode="auto">
              <a:xfrm flipV="1">
                <a:off x="3268"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1" name="Line 45"/>
              <p:cNvSpPr>
                <a:spLocks noChangeShapeType="1"/>
              </p:cNvSpPr>
              <p:nvPr/>
            </p:nvSpPr>
            <p:spPr bwMode="auto">
              <a:xfrm flipV="1">
                <a:off x="3743"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2" name="Line 46"/>
              <p:cNvSpPr>
                <a:spLocks noChangeShapeType="1"/>
              </p:cNvSpPr>
              <p:nvPr/>
            </p:nvSpPr>
            <p:spPr bwMode="auto">
              <a:xfrm flipV="1">
                <a:off x="4220"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3" name="Line 47"/>
              <p:cNvSpPr>
                <a:spLocks noChangeShapeType="1"/>
              </p:cNvSpPr>
              <p:nvPr/>
            </p:nvSpPr>
            <p:spPr bwMode="auto">
              <a:xfrm flipV="1">
                <a:off x="4695"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4" name="Line 48"/>
              <p:cNvSpPr>
                <a:spLocks noChangeShapeType="1"/>
              </p:cNvSpPr>
              <p:nvPr/>
            </p:nvSpPr>
            <p:spPr bwMode="auto">
              <a:xfrm flipV="1">
                <a:off x="5170"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5" name="Line 49"/>
              <p:cNvSpPr>
                <a:spLocks noChangeShapeType="1"/>
              </p:cNvSpPr>
              <p:nvPr/>
            </p:nvSpPr>
            <p:spPr bwMode="auto">
              <a:xfrm>
                <a:off x="150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6" name="Line 50"/>
              <p:cNvSpPr>
                <a:spLocks noChangeShapeType="1"/>
              </p:cNvSpPr>
              <p:nvPr/>
            </p:nvSpPr>
            <p:spPr bwMode="auto">
              <a:xfrm>
                <a:off x="159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7" name="Line 51"/>
              <p:cNvSpPr>
                <a:spLocks noChangeShapeType="1"/>
              </p:cNvSpPr>
              <p:nvPr/>
            </p:nvSpPr>
            <p:spPr bwMode="auto">
              <a:xfrm>
                <a:off x="165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8" name="Line 52"/>
              <p:cNvSpPr>
                <a:spLocks noChangeShapeType="1"/>
              </p:cNvSpPr>
              <p:nvPr/>
            </p:nvSpPr>
            <p:spPr bwMode="auto">
              <a:xfrm>
                <a:off x="1699"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89" name="Line 53"/>
              <p:cNvSpPr>
                <a:spLocks noChangeShapeType="1"/>
              </p:cNvSpPr>
              <p:nvPr/>
            </p:nvSpPr>
            <p:spPr bwMode="auto">
              <a:xfrm>
                <a:off x="173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0" name="Line 54"/>
              <p:cNvSpPr>
                <a:spLocks noChangeShapeType="1"/>
              </p:cNvSpPr>
              <p:nvPr/>
            </p:nvSpPr>
            <p:spPr bwMode="auto">
              <a:xfrm>
                <a:off x="176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1" name="Line 55"/>
              <p:cNvSpPr>
                <a:spLocks noChangeShapeType="1"/>
              </p:cNvSpPr>
              <p:nvPr/>
            </p:nvSpPr>
            <p:spPr bwMode="auto">
              <a:xfrm>
                <a:off x="179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2" name="Line 56"/>
              <p:cNvSpPr>
                <a:spLocks noChangeShapeType="1"/>
              </p:cNvSpPr>
              <p:nvPr/>
            </p:nvSpPr>
            <p:spPr bwMode="auto">
              <a:xfrm>
                <a:off x="181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3" name="Line 57"/>
              <p:cNvSpPr>
                <a:spLocks noChangeShapeType="1"/>
              </p:cNvSpPr>
              <p:nvPr/>
            </p:nvSpPr>
            <p:spPr bwMode="auto">
              <a:xfrm>
                <a:off x="1985"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4" name="Line 58"/>
              <p:cNvSpPr>
                <a:spLocks noChangeShapeType="1"/>
              </p:cNvSpPr>
              <p:nvPr/>
            </p:nvSpPr>
            <p:spPr bwMode="auto">
              <a:xfrm>
                <a:off x="206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5" name="Line 59"/>
              <p:cNvSpPr>
                <a:spLocks noChangeShapeType="1"/>
              </p:cNvSpPr>
              <p:nvPr/>
            </p:nvSpPr>
            <p:spPr bwMode="auto">
              <a:xfrm>
                <a:off x="212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6" name="Line 60"/>
              <p:cNvSpPr>
                <a:spLocks noChangeShapeType="1"/>
              </p:cNvSpPr>
              <p:nvPr/>
            </p:nvSpPr>
            <p:spPr bwMode="auto">
              <a:xfrm>
                <a:off x="217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7" name="Line 61"/>
              <p:cNvSpPr>
                <a:spLocks noChangeShapeType="1"/>
              </p:cNvSpPr>
              <p:nvPr/>
            </p:nvSpPr>
            <p:spPr bwMode="auto">
              <a:xfrm>
                <a:off x="221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8" name="Line 62"/>
              <p:cNvSpPr>
                <a:spLocks noChangeShapeType="1"/>
              </p:cNvSpPr>
              <p:nvPr/>
            </p:nvSpPr>
            <p:spPr bwMode="auto">
              <a:xfrm>
                <a:off x="224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599" name="Line 63"/>
              <p:cNvSpPr>
                <a:spLocks noChangeShapeType="1"/>
              </p:cNvSpPr>
              <p:nvPr/>
            </p:nvSpPr>
            <p:spPr bwMode="auto">
              <a:xfrm>
                <a:off x="227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0" name="Line 64"/>
              <p:cNvSpPr>
                <a:spLocks noChangeShapeType="1"/>
              </p:cNvSpPr>
              <p:nvPr/>
            </p:nvSpPr>
            <p:spPr bwMode="auto">
              <a:xfrm>
                <a:off x="2295"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1" name="Line 65"/>
              <p:cNvSpPr>
                <a:spLocks noChangeShapeType="1"/>
              </p:cNvSpPr>
              <p:nvPr/>
            </p:nvSpPr>
            <p:spPr bwMode="auto">
              <a:xfrm>
                <a:off x="2460"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2" name="Line 66"/>
              <p:cNvSpPr>
                <a:spLocks noChangeShapeType="1"/>
              </p:cNvSpPr>
              <p:nvPr/>
            </p:nvSpPr>
            <p:spPr bwMode="auto">
              <a:xfrm>
                <a:off x="254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3" name="Line 67"/>
              <p:cNvSpPr>
                <a:spLocks noChangeShapeType="1"/>
              </p:cNvSpPr>
              <p:nvPr/>
            </p:nvSpPr>
            <p:spPr bwMode="auto">
              <a:xfrm>
                <a:off x="260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4" name="Line 68"/>
              <p:cNvSpPr>
                <a:spLocks noChangeShapeType="1"/>
              </p:cNvSpPr>
              <p:nvPr/>
            </p:nvSpPr>
            <p:spPr bwMode="auto">
              <a:xfrm>
                <a:off x="264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5" name="Line 69"/>
              <p:cNvSpPr>
                <a:spLocks noChangeShapeType="1"/>
              </p:cNvSpPr>
              <p:nvPr/>
            </p:nvSpPr>
            <p:spPr bwMode="auto">
              <a:xfrm>
                <a:off x="268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6" name="Line 70"/>
              <p:cNvSpPr>
                <a:spLocks noChangeShapeType="1"/>
              </p:cNvSpPr>
              <p:nvPr/>
            </p:nvSpPr>
            <p:spPr bwMode="auto">
              <a:xfrm>
                <a:off x="271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7" name="Line 71"/>
              <p:cNvSpPr>
                <a:spLocks noChangeShapeType="1"/>
              </p:cNvSpPr>
              <p:nvPr/>
            </p:nvSpPr>
            <p:spPr bwMode="auto">
              <a:xfrm>
                <a:off x="274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8" name="Line 72"/>
              <p:cNvSpPr>
                <a:spLocks noChangeShapeType="1"/>
              </p:cNvSpPr>
              <p:nvPr/>
            </p:nvSpPr>
            <p:spPr bwMode="auto">
              <a:xfrm>
                <a:off x="2769"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09" name="Line 73"/>
              <p:cNvSpPr>
                <a:spLocks noChangeShapeType="1"/>
              </p:cNvSpPr>
              <p:nvPr/>
            </p:nvSpPr>
            <p:spPr bwMode="auto">
              <a:xfrm>
                <a:off x="293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0" name="Line 74"/>
              <p:cNvSpPr>
                <a:spLocks noChangeShapeType="1"/>
              </p:cNvSpPr>
              <p:nvPr/>
            </p:nvSpPr>
            <p:spPr bwMode="auto">
              <a:xfrm>
                <a:off x="301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1" name="Line 75"/>
              <p:cNvSpPr>
                <a:spLocks noChangeShapeType="1"/>
              </p:cNvSpPr>
              <p:nvPr/>
            </p:nvSpPr>
            <p:spPr bwMode="auto">
              <a:xfrm>
                <a:off x="3077"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2" name="Line 76"/>
              <p:cNvSpPr>
                <a:spLocks noChangeShapeType="1"/>
              </p:cNvSpPr>
              <p:nvPr/>
            </p:nvSpPr>
            <p:spPr bwMode="auto">
              <a:xfrm>
                <a:off x="3125"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3" name="Line 77"/>
              <p:cNvSpPr>
                <a:spLocks noChangeShapeType="1"/>
              </p:cNvSpPr>
              <p:nvPr/>
            </p:nvSpPr>
            <p:spPr bwMode="auto">
              <a:xfrm>
                <a:off x="316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4" name="Line 78"/>
              <p:cNvSpPr>
                <a:spLocks noChangeShapeType="1"/>
              </p:cNvSpPr>
              <p:nvPr/>
            </p:nvSpPr>
            <p:spPr bwMode="auto">
              <a:xfrm>
                <a:off x="3195"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5" name="Line 79"/>
              <p:cNvSpPr>
                <a:spLocks noChangeShapeType="1"/>
              </p:cNvSpPr>
              <p:nvPr/>
            </p:nvSpPr>
            <p:spPr bwMode="auto">
              <a:xfrm>
                <a:off x="3222"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6" name="Line 80"/>
              <p:cNvSpPr>
                <a:spLocks noChangeShapeType="1"/>
              </p:cNvSpPr>
              <p:nvPr/>
            </p:nvSpPr>
            <p:spPr bwMode="auto">
              <a:xfrm>
                <a:off x="324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7" name="Line 81"/>
              <p:cNvSpPr>
                <a:spLocks noChangeShapeType="1"/>
              </p:cNvSpPr>
              <p:nvPr/>
            </p:nvSpPr>
            <p:spPr bwMode="auto">
              <a:xfrm>
                <a:off x="341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8" name="Line 82"/>
              <p:cNvSpPr>
                <a:spLocks noChangeShapeType="1"/>
              </p:cNvSpPr>
              <p:nvPr/>
            </p:nvSpPr>
            <p:spPr bwMode="auto">
              <a:xfrm>
                <a:off x="3495"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19" name="Line 83"/>
              <p:cNvSpPr>
                <a:spLocks noChangeShapeType="1"/>
              </p:cNvSpPr>
              <p:nvPr/>
            </p:nvSpPr>
            <p:spPr bwMode="auto">
              <a:xfrm>
                <a:off x="355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0" name="Line 84"/>
              <p:cNvSpPr>
                <a:spLocks noChangeShapeType="1"/>
              </p:cNvSpPr>
              <p:nvPr/>
            </p:nvSpPr>
            <p:spPr bwMode="auto">
              <a:xfrm>
                <a:off x="3600"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1" name="Line 85"/>
              <p:cNvSpPr>
                <a:spLocks noChangeShapeType="1"/>
              </p:cNvSpPr>
              <p:nvPr/>
            </p:nvSpPr>
            <p:spPr bwMode="auto">
              <a:xfrm>
                <a:off x="363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2" name="Line 86"/>
              <p:cNvSpPr>
                <a:spLocks noChangeShapeType="1"/>
              </p:cNvSpPr>
              <p:nvPr/>
            </p:nvSpPr>
            <p:spPr bwMode="auto">
              <a:xfrm>
                <a:off x="3670"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3" name="Line 87"/>
              <p:cNvSpPr>
                <a:spLocks noChangeShapeType="1"/>
              </p:cNvSpPr>
              <p:nvPr/>
            </p:nvSpPr>
            <p:spPr bwMode="auto">
              <a:xfrm>
                <a:off x="3697"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4" name="Line 88"/>
              <p:cNvSpPr>
                <a:spLocks noChangeShapeType="1"/>
              </p:cNvSpPr>
              <p:nvPr/>
            </p:nvSpPr>
            <p:spPr bwMode="auto">
              <a:xfrm>
                <a:off x="372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5" name="Line 89"/>
              <p:cNvSpPr>
                <a:spLocks noChangeShapeType="1"/>
              </p:cNvSpPr>
              <p:nvPr/>
            </p:nvSpPr>
            <p:spPr bwMode="auto">
              <a:xfrm>
                <a:off x="388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6" name="Line 90"/>
              <p:cNvSpPr>
                <a:spLocks noChangeShapeType="1"/>
              </p:cNvSpPr>
              <p:nvPr/>
            </p:nvSpPr>
            <p:spPr bwMode="auto">
              <a:xfrm>
                <a:off x="3970"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7" name="Line 91"/>
              <p:cNvSpPr>
                <a:spLocks noChangeShapeType="1"/>
              </p:cNvSpPr>
              <p:nvPr/>
            </p:nvSpPr>
            <p:spPr bwMode="auto">
              <a:xfrm>
                <a:off x="4029"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8" name="Line 92"/>
              <p:cNvSpPr>
                <a:spLocks noChangeShapeType="1"/>
              </p:cNvSpPr>
              <p:nvPr/>
            </p:nvSpPr>
            <p:spPr bwMode="auto">
              <a:xfrm>
                <a:off x="4075"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29" name="Line 93"/>
              <p:cNvSpPr>
                <a:spLocks noChangeShapeType="1"/>
              </p:cNvSpPr>
              <p:nvPr/>
            </p:nvSpPr>
            <p:spPr bwMode="auto">
              <a:xfrm>
                <a:off x="411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0" name="Line 94"/>
              <p:cNvSpPr>
                <a:spLocks noChangeShapeType="1"/>
              </p:cNvSpPr>
              <p:nvPr/>
            </p:nvSpPr>
            <p:spPr bwMode="auto">
              <a:xfrm>
                <a:off x="414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1" name="Line 95"/>
              <p:cNvSpPr>
                <a:spLocks noChangeShapeType="1"/>
              </p:cNvSpPr>
              <p:nvPr/>
            </p:nvSpPr>
            <p:spPr bwMode="auto">
              <a:xfrm>
                <a:off x="4172"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2" name="Line 96"/>
              <p:cNvSpPr>
                <a:spLocks noChangeShapeType="1"/>
              </p:cNvSpPr>
              <p:nvPr/>
            </p:nvSpPr>
            <p:spPr bwMode="auto">
              <a:xfrm>
                <a:off x="419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3" name="Line 97"/>
              <p:cNvSpPr>
                <a:spLocks noChangeShapeType="1"/>
              </p:cNvSpPr>
              <p:nvPr/>
            </p:nvSpPr>
            <p:spPr bwMode="auto">
              <a:xfrm>
                <a:off x="436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4" name="Line 98"/>
              <p:cNvSpPr>
                <a:spLocks noChangeShapeType="1"/>
              </p:cNvSpPr>
              <p:nvPr/>
            </p:nvSpPr>
            <p:spPr bwMode="auto">
              <a:xfrm>
                <a:off x="444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5" name="Line 99"/>
              <p:cNvSpPr>
                <a:spLocks noChangeShapeType="1"/>
              </p:cNvSpPr>
              <p:nvPr/>
            </p:nvSpPr>
            <p:spPr bwMode="auto">
              <a:xfrm>
                <a:off x="450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6" name="Line 100"/>
              <p:cNvSpPr>
                <a:spLocks noChangeShapeType="1"/>
              </p:cNvSpPr>
              <p:nvPr/>
            </p:nvSpPr>
            <p:spPr bwMode="auto">
              <a:xfrm>
                <a:off x="4552"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7" name="Line 101"/>
              <p:cNvSpPr>
                <a:spLocks noChangeShapeType="1"/>
              </p:cNvSpPr>
              <p:nvPr/>
            </p:nvSpPr>
            <p:spPr bwMode="auto">
              <a:xfrm>
                <a:off x="4589"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8" name="Line 102"/>
              <p:cNvSpPr>
                <a:spLocks noChangeShapeType="1"/>
              </p:cNvSpPr>
              <p:nvPr/>
            </p:nvSpPr>
            <p:spPr bwMode="auto">
              <a:xfrm>
                <a:off x="462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39" name="Line 103"/>
              <p:cNvSpPr>
                <a:spLocks noChangeShapeType="1"/>
              </p:cNvSpPr>
              <p:nvPr/>
            </p:nvSpPr>
            <p:spPr bwMode="auto">
              <a:xfrm>
                <a:off x="4649"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0" name="Line 104"/>
              <p:cNvSpPr>
                <a:spLocks noChangeShapeType="1"/>
              </p:cNvSpPr>
              <p:nvPr/>
            </p:nvSpPr>
            <p:spPr bwMode="auto">
              <a:xfrm>
                <a:off x="4673"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1" name="Line 105"/>
              <p:cNvSpPr>
                <a:spLocks noChangeShapeType="1"/>
              </p:cNvSpPr>
              <p:nvPr/>
            </p:nvSpPr>
            <p:spPr bwMode="auto">
              <a:xfrm>
                <a:off x="483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2" name="Line 106"/>
              <p:cNvSpPr>
                <a:spLocks noChangeShapeType="1"/>
              </p:cNvSpPr>
              <p:nvPr/>
            </p:nvSpPr>
            <p:spPr bwMode="auto">
              <a:xfrm>
                <a:off x="492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3" name="Line 107"/>
              <p:cNvSpPr>
                <a:spLocks noChangeShapeType="1"/>
              </p:cNvSpPr>
              <p:nvPr/>
            </p:nvSpPr>
            <p:spPr bwMode="auto">
              <a:xfrm>
                <a:off x="4981"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4" name="Line 108"/>
              <p:cNvSpPr>
                <a:spLocks noChangeShapeType="1"/>
              </p:cNvSpPr>
              <p:nvPr/>
            </p:nvSpPr>
            <p:spPr bwMode="auto">
              <a:xfrm>
                <a:off x="5027"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5" name="Line 109"/>
              <p:cNvSpPr>
                <a:spLocks noChangeShapeType="1"/>
              </p:cNvSpPr>
              <p:nvPr/>
            </p:nvSpPr>
            <p:spPr bwMode="auto">
              <a:xfrm>
                <a:off x="506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6" name="Line 110"/>
              <p:cNvSpPr>
                <a:spLocks noChangeShapeType="1"/>
              </p:cNvSpPr>
              <p:nvPr/>
            </p:nvSpPr>
            <p:spPr bwMode="auto">
              <a:xfrm>
                <a:off x="5096"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7" name="Line 111"/>
              <p:cNvSpPr>
                <a:spLocks noChangeShapeType="1"/>
              </p:cNvSpPr>
              <p:nvPr/>
            </p:nvSpPr>
            <p:spPr bwMode="auto">
              <a:xfrm>
                <a:off x="5124"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8" name="Line 112"/>
              <p:cNvSpPr>
                <a:spLocks noChangeShapeType="1"/>
              </p:cNvSpPr>
              <p:nvPr/>
            </p:nvSpPr>
            <p:spPr bwMode="auto">
              <a:xfrm>
                <a:off x="5148" y="3024"/>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649" name="Freeform 113"/>
              <p:cNvSpPr>
                <a:spLocks/>
              </p:cNvSpPr>
              <p:nvPr/>
            </p:nvSpPr>
            <p:spPr bwMode="auto">
              <a:xfrm>
                <a:off x="1277"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0" y="14"/>
                    </a:lnTo>
                    <a:lnTo>
                      <a:pt x="6" y="16"/>
                    </a:lnTo>
                    <a:lnTo>
                      <a:pt x="0" y="16"/>
                    </a:lnTo>
                    <a:lnTo>
                      <a:pt x="0" y="24"/>
                    </a:lnTo>
                    <a:lnTo>
                      <a:pt x="20" y="24"/>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50" name="Freeform 114"/>
              <p:cNvSpPr>
                <a:spLocks/>
              </p:cNvSpPr>
              <p:nvPr/>
            </p:nvSpPr>
            <p:spPr bwMode="auto">
              <a:xfrm>
                <a:off x="1277"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0" y="14"/>
                    </a:lnTo>
                    <a:lnTo>
                      <a:pt x="6" y="16"/>
                    </a:lnTo>
                    <a:lnTo>
                      <a:pt x="0" y="16"/>
                    </a:lnTo>
                    <a:lnTo>
                      <a:pt x="0" y="24"/>
                    </a:lnTo>
                    <a:lnTo>
                      <a:pt x="20" y="24"/>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51" name="Freeform 115"/>
              <p:cNvSpPr>
                <a:spLocks noEditPoints="1"/>
              </p:cNvSpPr>
              <p:nvPr/>
            </p:nvSpPr>
            <p:spPr bwMode="auto">
              <a:xfrm>
                <a:off x="1333" y="3078"/>
                <a:ext cx="56" cy="81"/>
              </a:xfrm>
              <a:custGeom>
                <a:avLst/>
                <a:gdLst>
                  <a:gd name="T0" fmla="*/ 22 w 56"/>
                  <a:gd name="T1" fmla="*/ 2 h 81"/>
                  <a:gd name="T2" fmla="*/ 12 w 56"/>
                  <a:gd name="T3" fmla="*/ 6 h 81"/>
                  <a:gd name="T4" fmla="*/ 6 w 56"/>
                  <a:gd name="T5" fmla="*/ 18 h 81"/>
                  <a:gd name="T6" fmla="*/ 2 w 56"/>
                  <a:gd name="T7" fmla="*/ 31 h 81"/>
                  <a:gd name="T8" fmla="*/ 2 w 56"/>
                  <a:gd name="T9" fmla="*/ 49 h 81"/>
                  <a:gd name="T10" fmla="*/ 6 w 56"/>
                  <a:gd name="T11" fmla="*/ 65 h 81"/>
                  <a:gd name="T12" fmla="*/ 12 w 56"/>
                  <a:gd name="T13" fmla="*/ 75 h 81"/>
                  <a:gd name="T14" fmla="*/ 22 w 56"/>
                  <a:gd name="T15" fmla="*/ 81 h 81"/>
                  <a:gd name="T16" fmla="*/ 34 w 56"/>
                  <a:gd name="T17" fmla="*/ 81 h 81"/>
                  <a:gd name="T18" fmla="*/ 44 w 56"/>
                  <a:gd name="T19" fmla="*/ 75 h 81"/>
                  <a:gd name="T20" fmla="*/ 52 w 56"/>
                  <a:gd name="T21" fmla="*/ 65 h 81"/>
                  <a:gd name="T22" fmla="*/ 56 w 56"/>
                  <a:gd name="T23" fmla="*/ 51 h 81"/>
                  <a:gd name="T24" fmla="*/ 56 w 56"/>
                  <a:gd name="T25" fmla="*/ 31 h 81"/>
                  <a:gd name="T26" fmla="*/ 52 w 56"/>
                  <a:gd name="T27" fmla="*/ 18 h 81"/>
                  <a:gd name="T28" fmla="*/ 44 w 56"/>
                  <a:gd name="T29" fmla="*/ 6 h 81"/>
                  <a:gd name="T30" fmla="*/ 34 w 56"/>
                  <a:gd name="T31" fmla="*/ 2 h 81"/>
                  <a:gd name="T32" fmla="*/ 12 w 56"/>
                  <a:gd name="T33" fmla="*/ 39 h 81"/>
                  <a:gd name="T34" fmla="*/ 14 w 56"/>
                  <a:gd name="T35" fmla="*/ 22 h 81"/>
                  <a:gd name="T36" fmla="*/ 18 w 56"/>
                  <a:gd name="T37" fmla="*/ 14 h 81"/>
                  <a:gd name="T38" fmla="*/ 24 w 56"/>
                  <a:gd name="T39" fmla="*/ 10 h 81"/>
                  <a:gd name="T40" fmla="*/ 32 w 56"/>
                  <a:gd name="T41" fmla="*/ 10 h 81"/>
                  <a:gd name="T42" fmla="*/ 38 w 56"/>
                  <a:gd name="T43" fmla="*/ 14 h 81"/>
                  <a:gd name="T44" fmla="*/ 42 w 56"/>
                  <a:gd name="T45" fmla="*/ 22 h 81"/>
                  <a:gd name="T46" fmla="*/ 44 w 56"/>
                  <a:gd name="T47" fmla="*/ 33 h 81"/>
                  <a:gd name="T48" fmla="*/ 44 w 56"/>
                  <a:gd name="T49" fmla="*/ 55 h 81"/>
                  <a:gd name="T50" fmla="*/ 40 w 56"/>
                  <a:gd name="T51" fmla="*/ 65 h 81"/>
                  <a:gd name="T52" fmla="*/ 36 w 56"/>
                  <a:gd name="T53" fmla="*/ 71 h 81"/>
                  <a:gd name="T54" fmla="*/ 28 w 56"/>
                  <a:gd name="T55" fmla="*/ 73 h 81"/>
                  <a:gd name="T56" fmla="*/ 22 w 56"/>
                  <a:gd name="T57" fmla="*/ 71 h 81"/>
                  <a:gd name="T58" fmla="*/ 16 w 56"/>
                  <a:gd name="T59" fmla="*/ 65 h 81"/>
                  <a:gd name="T60" fmla="*/ 12 w 56"/>
                  <a:gd name="T61" fmla="*/ 55 h 81"/>
                  <a:gd name="T62" fmla="*/ 12 w 56"/>
                  <a:gd name="T63"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81">
                    <a:moveTo>
                      <a:pt x="28" y="0"/>
                    </a:moveTo>
                    <a:lnTo>
                      <a:pt x="22" y="2"/>
                    </a:lnTo>
                    <a:lnTo>
                      <a:pt x="16" y="4"/>
                    </a:lnTo>
                    <a:lnTo>
                      <a:pt x="12" y="6"/>
                    </a:lnTo>
                    <a:lnTo>
                      <a:pt x="8" y="12"/>
                    </a:lnTo>
                    <a:lnTo>
                      <a:pt x="6" y="18"/>
                    </a:lnTo>
                    <a:lnTo>
                      <a:pt x="2" y="24"/>
                    </a:lnTo>
                    <a:lnTo>
                      <a:pt x="2" y="31"/>
                    </a:lnTo>
                    <a:lnTo>
                      <a:pt x="0" y="41"/>
                    </a:lnTo>
                    <a:lnTo>
                      <a:pt x="2" y="49"/>
                    </a:lnTo>
                    <a:lnTo>
                      <a:pt x="2" y="59"/>
                    </a:lnTo>
                    <a:lnTo>
                      <a:pt x="6" y="65"/>
                    </a:lnTo>
                    <a:lnTo>
                      <a:pt x="8" y="71"/>
                    </a:lnTo>
                    <a:lnTo>
                      <a:pt x="12" y="75"/>
                    </a:lnTo>
                    <a:lnTo>
                      <a:pt x="16" y="79"/>
                    </a:lnTo>
                    <a:lnTo>
                      <a:pt x="22" y="81"/>
                    </a:lnTo>
                    <a:lnTo>
                      <a:pt x="28" y="81"/>
                    </a:lnTo>
                    <a:lnTo>
                      <a:pt x="34" y="81"/>
                    </a:lnTo>
                    <a:lnTo>
                      <a:pt x="40" y="79"/>
                    </a:lnTo>
                    <a:lnTo>
                      <a:pt x="44" y="75"/>
                    </a:lnTo>
                    <a:lnTo>
                      <a:pt x="48" y="71"/>
                    </a:lnTo>
                    <a:lnTo>
                      <a:pt x="52" y="65"/>
                    </a:lnTo>
                    <a:lnTo>
                      <a:pt x="54" y="59"/>
                    </a:lnTo>
                    <a:lnTo>
                      <a:pt x="56" y="51"/>
                    </a:lnTo>
                    <a:lnTo>
                      <a:pt x="56" y="41"/>
                    </a:lnTo>
                    <a:lnTo>
                      <a:pt x="56" y="31"/>
                    </a:lnTo>
                    <a:lnTo>
                      <a:pt x="54" y="24"/>
                    </a:lnTo>
                    <a:lnTo>
                      <a:pt x="52" y="18"/>
                    </a:lnTo>
                    <a:lnTo>
                      <a:pt x="48" y="12"/>
                    </a:lnTo>
                    <a:lnTo>
                      <a:pt x="44" y="6"/>
                    </a:lnTo>
                    <a:lnTo>
                      <a:pt x="40" y="4"/>
                    </a:lnTo>
                    <a:lnTo>
                      <a:pt x="34" y="2"/>
                    </a:lnTo>
                    <a:lnTo>
                      <a:pt x="28" y="0"/>
                    </a:lnTo>
                    <a:close/>
                    <a:moveTo>
                      <a:pt x="12" y="39"/>
                    </a:moveTo>
                    <a:lnTo>
                      <a:pt x="14" y="26"/>
                    </a:lnTo>
                    <a:lnTo>
                      <a:pt x="14" y="22"/>
                    </a:lnTo>
                    <a:lnTo>
                      <a:pt x="16" y="18"/>
                    </a:lnTo>
                    <a:lnTo>
                      <a:pt x="18" y="14"/>
                    </a:lnTo>
                    <a:lnTo>
                      <a:pt x="22" y="12"/>
                    </a:lnTo>
                    <a:lnTo>
                      <a:pt x="24" y="10"/>
                    </a:lnTo>
                    <a:lnTo>
                      <a:pt x="28" y="10"/>
                    </a:lnTo>
                    <a:lnTo>
                      <a:pt x="32" y="10"/>
                    </a:lnTo>
                    <a:lnTo>
                      <a:pt x="36" y="12"/>
                    </a:lnTo>
                    <a:lnTo>
                      <a:pt x="38" y="14"/>
                    </a:lnTo>
                    <a:lnTo>
                      <a:pt x="40" y="18"/>
                    </a:lnTo>
                    <a:lnTo>
                      <a:pt x="42" y="22"/>
                    </a:lnTo>
                    <a:lnTo>
                      <a:pt x="44" y="28"/>
                    </a:lnTo>
                    <a:lnTo>
                      <a:pt x="44" y="33"/>
                    </a:lnTo>
                    <a:lnTo>
                      <a:pt x="44" y="41"/>
                    </a:lnTo>
                    <a:lnTo>
                      <a:pt x="44" y="55"/>
                    </a:lnTo>
                    <a:lnTo>
                      <a:pt x="42" y="61"/>
                    </a:lnTo>
                    <a:lnTo>
                      <a:pt x="40" y="65"/>
                    </a:lnTo>
                    <a:lnTo>
                      <a:pt x="38" y="69"/>
                    </a:lnTo>
                    <a:lnTo>
                      <a:pt x="36" y="71"/>
                    </a:lnTo>
                    <a:lnTo>
                      <a:pt x="32" y="73"/>
                    </a:lnTo>
                    <a:lnTo>
                      <a:pt x="28" y="73"/>
                    </a:lnTo>
                    <a:lnTo>
                      <a:pt x="24" y="73"/>
                    </a:lnTo>
                    <a:lnTo>
                      <a:pt x="22" y="71"/>
                    </a:lnTo>
                    <a:lnTo>
                      <a:pt x="18" y="69"/>
                    </a:lnTo>
                    <a:lnTo>
                      <a:pt x="16" y="65"/>
                    </a:lnTo>
                    <a:lnTo>
                      <a:pt x="14" y="61"/>
                    </a:lnTo>
                    <a:lnTo>
                      <a:pt x="12" y="55"/>
                    </a:lnTo>
                    <a:lnTo>
                      <a:pt x="12" y="49"/>
                    </a:lnTo>
                    <a:lnTo>
                      <a:pt x="12" y="41"/>
                    </a:lnTo>
                    <a:lnTo>
                      <a:pt x="1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52" name="Freeform 116"/>
              <p:cNvSpPr>
                <a:spLocks/>
              </p:cNvSpPr>
              <p:nvPr/>
            </p:nvSpPr>
            <p:spPr bwMode="auto">
              <a:xfrm>
                <a:off x="1333" y="3078"/>
                <a:ext cx="56" cy="81"/>
              </a:xfrm>
              <a:custGeom>
                <a:avLst/>
                <a:gdLst>
                  <a:gd name="T0" fmla="*/ 28 w 56"/>
                  <a:gd name="T1" fmla="*/ 0 h 81"/>
                  <a:gd name="T2" fmla="*/ 22 w 56"/>
                  <a:gd name="T3" fmla="*/ 2 h 81"/>
                  <a:gd name="T4" fmla="*/ 16 w 56"/>
                  <a:gd name="T5" fmla="*/ 4 h 81"/>
                  <a:gd name="T6" fmla="*/ 12 w 56"/>
                  <a:gd name="T7" fmla="*/ 6 h 81"/>
                  <a:gd name="T8" fmla="*/ 8 w 56"/>
                  <a:gd name="T9" fmla="*/ 12 h 81"/>
                  <a:gd name="T10" fmla="*/ 6 w 56"/>
                  <a:gd name="T11" fmla="*/ 18 h 81"/>
                  <a:gd name="T12" fmla="*/ 2 w 56"/>
                  <a:gd name="T13" fmla="*/ 24 h 81"/>
                  <a:gd name="T14" fmla="*/ 2 w 56"/>
                  <a:gd name="T15" fmla="*/ 31 h 81"/>
                  <a:gd name="T16" fmla="*/ 0 w 56"/>
                  <a:gd name="T17" fmla="*/ 41 h 81"/>
                  <a:gd name="T18" fmla="*/ 2 w 56"/>
                  <a:gd name="T19" fmla="*/ 49 h 81"/>
                  <a:gd name="T20" fmla="*/ 2 w 56"/>
                  <a:gd name="T21" fmla="*/ 59 h 81"/>
                  <a:gd name="T22" fmla="*/ 6 w 56"/>
                  <a:gd name="T23" fmla="*/ 65 h 81"/>
                  <a:gd name="T24" fmla="*/ 8 w 56"/>
                  <a:gd name="T25" fmla="*/ 71 h 81"/>
                  <a:gd name="T26" fmla="*/ 12 w 56"/>
                  <a:gd name="T27" fmla="*/ 75 h 81"/>
                  <a:gd name="T28" fmla="*/ 16 w 56"/>
                  <a:gd name="T29" fmla="*/ 79 h 81"/>
                  <a:gd name="T30" fmla="*/ 22 w 56"/>
                  <a:gd name="T31" fmla="*/ 81 h 81"/>
                  <a:gd name="T32" fmla="*/ 28 w 56"/>
                  <a:gd name="T33" fmla="*/ 81 h 81"/>
                  <a:gd name="T34" fmla="*/ 34 w 56"/>
                  <a:gd name="T35" fmla="*/ 81 h 81"/>
                  <a:gd name="T36" fmla="*/ 40 w 56"/>
                  <a:gd name="T37" fmla="*/ 79 h 81"/>
                  <a:gd name="T38" fmla="*/ 44 w 56"/>
                  <a:gd name="T39" fmla="*/ 75 h 81"/>
                  <a:gd name="T40" fmla="*/ 48 w 56"/>
                  <a:gd name="T41" fmla="*/ 71 h 81"/>
                  <a:gd name="T42" fmla="*/ 52 w 56"/>
                  <a:gd name="T43" fmla="*/ 65 h 81"/>
                  <a:gd name="T44" fmla="*/ 54 w 56"/>
                  <a:gd name="T45" fmla="*/ 59 h 81"/>
                  <a:gd name="T46" fmla="*/ 56 w 56"/>
                  <a:gd name="T47" fmla="*/ 51 h 81"/>
                  <a:gd name="T48" fmla="*/ 56 w 56"/>
                  <a:gd name="T49" fmla="*/ 41 h 81"/>
                  <a:gd name="T50" fmla="*/ 56 w 56"/>
                  <a:gd name="T51" fmla="*/ 31 h 81"/>
                  <a:gd name="T52" fmla="*/ 54 w 56"/>
                  <a:gd name="T53" fmla="*/ 24 h 81"/>
                  <a:gd name="T54" fmla="*/ 52 w 56"/>
                  <a:gd name="T55" fmla="*/ 18 h 81"/>
                  <a:gd name="T56" fmla="*/ 48 w 56"/>
                  <a:gd name="T57" fmla="*/ 12 h 81"/>
                  <a:gd name="T58" fmla="*/ 44 w 56"/>
                  <a:gd name="T59" fmla="*/ 6 h 81"/>
                  <a:gd name="T60" fmla="*/ 40 w 56"/>
                  <a:gd name="T61" fmla="*/ 4 h 81"/>
                  <a:gd name="T62" fmla="*/ 34 w 56"/>
                  <a:gd name="T63" fmla="*/ 2 h 81"/>
                  <a:gd name="T64" fmla="*/ 28 w 56"/>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81">
                    <a:moveTo>
                      <a:pt x="28" y="0"/>
                    </a:moveTo>
                    <a:lnTo>
                      <a:pt x="22" y="2"/>
                    </a:lnTo>
                    <a:lnTo>
                      <a:pt x="16" y="4"/>
                    </a:lnTo>
                    <a:lnTo>
                      <a:pt x="12" y="6"/>
                    </a:lnTo>
                    <a:lnTo>
                      <a:pt x="8" y="12"/>
                    </a:lnTo>
                    <a:lnTo>
                      <a:pt x="6" y="18"/>
                    </a:lnTo>
                    <a:lnTo>
                      <a:pt x="2" y="24"/>
                    </a:lnTo>
                    <a:lnTo>
                      <a:pt x="2" y="31"/>
                    </a:lnTo>
                    <a:lnTo>
                      <a:pt x="0" y="41"/>
                    </a:lnTo>
                    <a:lnTo>
                      <a:pt x="2" y="49"/>
                    </a:lnTo>
                    <a:lnTo>
                      <a:pt x="2" y="59"/>
                    </a:lnTo>
                    <a:lnTo>
                      <a:pt x="6" y="65"/>
                    </a:lnTo>
                    <a:lnTo>
                      <a:pt x="8" y="71"/>
                    </a:lnTo>
                    <a:lnTo>
                      <a:pt x="12" y="75"/>
                    </a:lnTo>
                    <a:lnTo>
                      <a:pt x="16" y="79"/>
                    </a:lnTo>
                    <a:lnTo>
                      <a:pt x="22" y="81"/>
                    </a:lnTo>
                    <a:lnTo>
                      <a:pt x="28" y="81"/>
                    </a:lnTo>
                    <a:lnTo>
                      <a:pt x="34" y="81"/>
                    </a:lnTo>
                    <a:lnTo>
                      <a:pt x="40" y="79"/>
                    </a:lnTo>
                    <a:lnTo>
                      <a:pt x="44" y="75"/>
                    </a:lnTo>
                    <a:lnTo>
                      <a:pt x="48" y="71"/>
                    </a:lnTo>
                    <a:lnTo>
                      <a:pt x="52" y="65"/>
                    </a:lnTo>
                    <a:lnTo>
                      <a:pt x="54" y="59"/>
                    </a:lnTo>
                    <a:lnTo>
                      <a:pt x="56" y="51"/>
                    </a:lnTo>
                    <a:lnTo>
                      <a:pt x="56" y="41"/>
                    </a:lnTo>
                    <a:lnTo>
                      <a:pt x="56" y="31"/>
                    </a:lnTo>
                    <a:lnTo>
                      <a:pt x="54" y="24"/>
                    </a:lnTo>
                    <a:lnTo>
                      <a:pt x="52" y="18"/>
                    </a:lnTo>
                    <a:lnTo>
                      <a:pt x="48" y="12"/>
                    </a:lnTo>
                    <a:lnTo>
                      <a:pt x="44" y="6"/>
                    </a:lnTo>
                    <a:lnTo>
                      <a:pt x="40" y="4"/>
                    </a:lnTo>
                    <a:lnTo>
                      <a:pt x="34" y="2"/>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53" name="Freeform 117"/>
              <p:cNvSpPr>
                <a:spLocks/>
              </p:cNvSpPr>
              <p:nvPr/>
            </p:nvSpPr>
            <p:spPr bwMode="auto">
              <a:xfrm>
                <a:off x="1345" y="3088"/>
                <a:ext cx="32" cy="63"/>
              </a:xfrm>
              <a:custGeom>
                <a:avLst/>
                <a:gdLst>
                  <a:gd name="T0" fmla="*/ 0 w 32"/>
                  <a:gd name="T1" fmla="*/ 29 h 63"/>
                  <a:gd name="T2" fmla="*/ 2 w 32"/>
                  <a:gd name="T3" fmla="*/ 16 h 63"/>
                  <a:gd name="T4" fmla="*/ 2 w 32"/>
                  <a:gd name="T5" fmla="*/ 12 h 63"/>
                  <a:gd name="T6" fmla="*/ 4 w 32"/>
                  <a:gd name="T7" fmla="*/ 8 h 63"/>
                  <a:gd name="T8" fmla="*/ 6 w 32"/>
                  <a:gd name="T9" fmla="*/ 4 h 63"/>
                  <a:gd name="T10" fmla="*/ 10 w 32"/>
                  <a:gd name="T11" fmla="*/ 2 h 63"/>
                  <a:gd name="T12" fmla="*/ 12 w 32"/>
                  <a:gd name="T13" fmla="*/ 0 h 63"/>
                  <a:gd name="T14" fmla="*/ 16 w 32"/>
                  <a:gd name="T15" fmla="*/ 0 h 63"/>
                  <a:gd name="T16" fmla="*/ 20 w 32"/>
                  <a:gd name="T17" fmla="*/ 0 h 63"/>
                  <a:gd name="T18" fmla="*/ 24 w 32"/>
                  <a:gd name="T19" fmla="*/ 2 h 63"/>
                  <a:gd name="T20" fmla="*/ 26 w 32"/>
                  <a:gd name="T21" fmla="*/ 4 h 63"/>
                  <a:gd name="T22" fmla="*/ 28 w 32"/>
                  <a:gd name="T23" fmla="*/ 8 h 63"/>
                  <a:gd name="T24" fmla="*/ 30 w 32"/>
                  <a:gd name="T25" fmla="*/ 12 h 63"/>
                  <a:gd name="T26" fmla="*/ 32 w 32"/>
                  <a:gd name="T27" fmla="*/ 18 h 63"/>
                  <a:gd name="T28" fmla="*/ 32 w 32"/>
                  <a:gd name="T29" fmla="*/ 23 h 63"/>
                  <a:gd name="T30" fmla="*/ 32 w 32"/>
                  <a:gd name="T31" fmla="*/ 31 h 63"/>
                  <a:gd name="T32" fmla="*/ 32 w 32"/>
                  <a:gd name="T33" fmla="*/ 45 h 63"/>
                  <a:gd name="T34" fmla="*/ 30 w 32"/>
                  <a:gd name="T35" fmla="*/ 51 h 63"/>
                  <a:gd name="T36" fmla="*/ 28 w 32"/>
                  <a:gd name="T37" fmla="*/ 55 h 63"/>
                  <a:gd name="T38" fmla="*/ 26 w 32"/>
                  <a:gd name="T39" fmla="*/ 59 h 63"/>
                  <a:gd name="T40" fmla="*/ 24 w 32"/>
                  <a:gd name="T41" fmla="*/ 61 h 63"/>
                  <a:gd name="T42" fmla="*/ 20 w 32"/>
                  <a:gd name="T43" fmla="*/ 63 h 63"/>
                  <a:gd name="T44" fmla="*/ 16 w 32"/>
                  <a:gd name="T45" fmla="*/ 63 h 63"/>
                  <a:gd name="T46" fmla="*/ 12 w 32"/>
                  <a:gd name="T47" fmla="*/ 63 h 63"/>
                  <a:gd name="T48" fmla="*/ 10 w 32"/>
                  <a:gd name="T49" fmla="*/ 61 h 63"/>
                  <a:gd name="T50" fmla="*/ 6 w 32"/>
                  <a:gd name="T51" fmla="*/ 59 h 63"/>
                  <a:gd name="T52" fmla="*/ 4 w 32"/>
                  <a:gd name="T53" fmla="*/ 55 h 63"/>
                  <a:gd name="T54" fmla="*/ 2 w 32"/>
                  <a:gd name="T55" fmla="*/ 51 h 63"/>
                  <a:gd name="T56" fmla="*/ 0 w 32"/>
                  <a:gd name="T57" fmla="*/ 45 h 63"/>
                  <a:gd name="T58" fmla="*/ 0 w 32"/>
                  <a:gd name="T59" fmla="*/ 39 h 63"/>
                  <a:gd name="T60" fmla="*/ 0 w 32"/>
                  <a:gd name="T61" fmla="*/ 31 h 63"/>
                  <a:gd name="T62" fmla="*/ 0 w 32"/>
                  <a:gd name="T63"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63">
                    <a:moveTo>
                      <a:pt x="0" y="29"/>
                    </a:moveTo>
                    <a:lnTo>
                      <a:pt x="2" y="16"/>
                    </a:lnTo>
                    <a:lnTo>
                      <a:pt x="2" y="12"/>
                    </a:lnTo>
                    <a:lnTo>
                      <a:pt x="4" y="8"/>
                    </a:lnTo>
                    <a:lnTo>
                      <a:pt x="6" y="4"/>
                    </a:lnTo>
                    <a:lnTo>
                      <a:pt x="10" y="2"/>
                    </a:lnTo>
                    <a:lnTo>
                      <a:pt x="12" y="0"/>
                    </a:lnTo>
                    <a:lnTo>
                      <a:pt x="16" y="0"/>
                    </a:lnTo>
                    <a:lnTo>
                      <a:pt x="20" y="0"/>
                    </a:lnTo>
                    <a:lnTo>
                      <a:pt x="24" y="2"/>
                    </a:lnTo>
                    <a:lnTo>
                      <a:pt x="26" y="4"/>
                    </a:lnTo>
                    <a:lnTo>
                      <a:pt x="28" y="8"/>
                    </a:lnTo>
                    <a:lnTo>
                      <a:pt x="30" y="12"/>
                    </a:lnTo>
                    <a:lnTo>
                      <a:pt x="32" y="18"/>
                    </a:lnTo>
                    <a:lnTo>
                      <a:pt x="32" y="23"/>
                    </a:lnTo>
                    <a:lnTo>
                      <a:pt x="32" y="31"/>
                    </a:lnTo>
                    <a:lnTo>
                      <a:pt x="32" y="45"/>
                    </a:lnTo>
                    <a:lnTo>
                      <a:pt x="30" y="51"/>
                    </a:lnTo>
                    <a:lnTo>
                      <a:pt x="28" y="55"/>
                    </a:lnTo>
                    <a:lnTo>
                      <a:pt x="26" y="59"/>
                    </a:lnTo>
                    <a:lnTo>
                      <a:pt x="24" y="61"/>
                    </a:lnTo>
                    <a:lnTo>
                      <a:pt x="20" y="63"/>
                    </a:lnTo>
                    <a:lnTo>
                      <a:pt x="16" y="63"/>
                    </a:lnTo>
                    <a:lnTo>
                      <a:pt x="12" y="63"/>
                    </a:lnTo>
                    <a:lnTo>
                      <a:pt x="10" y="61"/>
                    </a:lnTo>
                    <a:lnTo>
                      <a:pt x="6" y="59"/>
                    </a:lnTo>
                    <a:lnTo>
                      <a:pt x="4" y="55"/>
                    </a:lnTo>
                    <a:lnTo>
                      <a:pt x="2" y="51"/>
                    </a:lnTo>
                    <a:lnTo>
                      <a:pt x="0"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54" name="Rectangle 118"/>
              <p:cNvSpPr>
                <a:spLocks noChangeArrowheads="1"/>
              </p:cNvSpPr>
              <p:nvPr/>
            </p:nvSpPr>
            <p:spPr bwMode="auto">
              <a:xfrm>
                <a:off x="1397" y="3096"/>
                <a:ext cx="1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655" name="Rectangle 119"/>
              <p:cNvSpPr>
                <a:spLocks noChangeArrowheads="1"/>
              </p:cNvSpPr>
              <p:nvPr/>
            </p:nvSpPr>
            <p:spPr bwMode="auto">
              <a:xfrm>
                <a:off x="1397" y="3096"/>
                <a:ext cx="19" cy="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56" name="Freeform 120"/>
              <p:cNvSpPr>
                <a:spLocks/>
              </p:cNvSpPr>
              <p:nvPr/>
            </p:nvSpPr>
            <p:spPr bwMode="auto">
              <a:xfrm>
                <a:off x="1426" y="3064"/>
                <a:ext cx="22" cy="55"/>
              </a:xfrm>
              <a:custGeom>
                <a:avLst/>
                <a:gdLst>
                  <a:gd name="T0" fmla="*/ 22 w 22"/>
                  <a:gd name="T1" fmla="*/ 0 h 55"/>
                  <a:gd name="T2" fmla="*/ 16 w 22"/>
                  <a:gd name="T3" fmla="*/ 0 h 55"/>
                  <a:gd name="T4" fmla="*/ 14 w 22"/>
                  <a:gd name="T5" fmla="*/ 6 h 55"/>
                  <a:gd name="T6" fmla="*/ 12 w 22"/>
                  <a:gd name="T7" fmla="*/ 8 h 55"/>
                  <a:gd name="T8" fmla="*/ 10 w 22"/>
                  <a:gd name="T9" fmla="*/ 10 h 55"/>
                  <a:gd name="T10" fmla="*/ 8 w 22"/>
                  <a:gd name="T11" fmla="*/ 10 h 55"/>
                  <a:gd name="T12" fmla="*/ 0 w 22"/>
                  <a:gd name="T13" fmla="*/ 12 h 55"/>
                  <a:gd name="T14" fmla="*/ 0 w 22"/>
                  <a:gd name="T15" fmla="*/ 18 h 55"/>
                  <a:gd name="T16" fmla="*/ 14 w 22"/>
                  <a:gd name="T17" fmla="*/ 18 h 55"/>
                  <a:gd name="T18" fmla="*/ 14 w 22"/>
                  <a:gd name="T19" fmla="*/ 55 h 55"/>
                  <a:gd name="T20" fmla="*/ 22 w 22"/>
                  <a:gd name="T21" fmla="*/ 55 h 55"/>
                  <a:gd name="T22" fmla="*/ 22 w 22"/>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5">
                    <a:moveTo>
                      <a:pt x="22" y="0"/>
                    </a:moveTo>
                    <a:lnTo>
                      <a:pt x="16" y="0"/>
                    </a:lnTo>
                    <a:lnTo>
                      <a:pt x="14" y="6"/>
                    </a:lnTo>
                    <a:lnTo>
                      <a:pt x="12" y="8"/>
                    </a:lnTo>
                    <a:lnTo>
                      <a:pt x="10" y="10"/>
                    </a:lnTo>
                    <a:lnTo>
                      <a:pt x="8" y="10"/>
                    </a:lnTo>
                    <a:lnTo>
                      <a:pt x="0" y="12"/>
                    </a:lnTo>
                    <a:lnTo>
                      <a:pt x="0" y="18"/>
                    </a:lnTo>
                    <a:lnTo>
                      <a:pt x="14" y="18"/>
                    </a:lnTo>
                    <a:lnTo>
                      <a:pt x="14" y="55"/>
                    </a:lnTo>
                    <a:lnTo>
                      <a:pt x="22" y="55"/>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57" name="Freeform 121"/>
              <p:cNvSpPr>
                <a:spLocks/>
              </p:cNvSpPr>
              <p:nvPr/>
            </p:nvSpPr>
            <p:spPr bwMode="auto">
              <a:xfrm>
                <a:off x="1426" y="3064"/>
                <a:ext cx="22" cy="55"/>
              </a:xfrm>
              <a:custGeom>
                <a:avLst/>
                <a:gdLst>
                  <a:gd name="T0" fmla="*/ 22 w 22"/>
                  <a:gd name="T1" fmla="*/ 0 h 55"/>
                  <a:gd name="T2" fmla="*/ 16 w 22"/>
                  <a:gd name="T3" fmla="*/ 0 h 55"/>
                  <a:gd name="T4" fmla="*/ 14 w 22"/>
                  <a:gd name="T5" fmla="*/ 6 h 55"/>
                  <a:gd name="T6" fmla="*/ 12 w 22"/>
                  <a:gd name="T7" fmla="*/ 8 h 55"/>
                  <a:gd name="T8" fmla="*/ 10 w 22"/>
                  <a:gd name="T9" fmla="*/ 10 h 55"/>
                  <a:gd name="T10" fmla="*/ 8 w 22"/>
                  <a:gd name="T11" fmla="*/ 10 h 55"/>
                  <a:gd name="T12" fmla="*/ 0 w 22"/>
                  <a:gd name="T13" fmla="*/ 12 h 55"/>
                  <a:gd name="T14" fmla="*/ 0 w 22"/>
                  <a:gd name="T15" fmla="*/ 18 h 55"/>
                  <a:gd name="T16" fmla="*/ 14 w 22"/>
                  <a:gd name="T17" fmla="*/ 18 h 55"/>
                  <a:gd name="T18" fmla="*/ 14 w 22"/>
                  <a:gd name="T19" fmla="*/ 55 h 55"/>
                  <a:gd name="T20" fmla="*/ 22 w 22"/>
                  <a:gd name="T21" fmla="*/ 55 h 55"/>
                  <a:gd name="T22" fmla="*/ 22 w 22"/>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5">
                    <a:moveTo>
                      <a:pt x="22" y="0"/>
                    </a:moveTo>
                    <a:lnTo>
                      <a:pt x="16" y="0"/>
                    </a:lnTo>
                    <a:lnTo>
                      <a:pt x="14" y="6"/>
                    </a:lnTo>
                    <a:lnTo>
                      <a:pt x="12" y="8"/>
                    </a:lnTo>
                    <a:lnTo>
                      <a:pt x="10" y="10"/>
                    </a:lnTo>
                    <a:lnTo>
                      <a:pt x="8" y="10"/>
                    </a:lnTo>
                    <a:lnTo>
                      <a:pt x="0" y="12"/>
                    </a:lnTo>
                    <a:lnTo>
                      <a:pt x="0" y="18"/>
                    </a:lnTo>
                    <a:lnTo>
                      <a:pt x="14" y="18"/>
                    </a:lnTo>
                    <a:lnTo>
                      <a:pt x="14" y="55"/>
                    </a:lnTo>
                    <a:lnTo>
                      <a:pt x="22" y="55"/>
                    </a:lnTo>
                    <a:lnTo>
                      <a:pt x="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58" name="Freeform 122"/>
              <p:cNvSpPr>
                <a:spLocks/>
              </p:cNvSpPr>
              <p:nvPr/>
            </p:nvSpPr>
            <p:spPr bwMode="auto">
              <a:xfrm>
                <a:off x="1768" y="3078"/>
                <a:ext cx="28" cy="79"/>
              </a:xfrm>
              <a:custGeom>
                <a:avLst/>
                <a:gdLst>
                  <a:gd name="T0" fmla="*/ 28 w 28"/>
                  <a:gd name="T1" fmla="*/ 0 h 79"/>
                  <a:gd name="T2" fmla="*/ 20 w 28"/>
                  <a:gd name="T3" fmla="*/ 0 h 79"/>
                  <a:gd name="T4" fmla="*/ 18 w 28"/>
                  <a:gd name="T5" fmla="*/ 6 h 79"/>
                  <a:gd name="T6" fmla="*/ 16 w 28"/>
                  <a:gd name="T7" fmla="*/ 12 h 79"/>
                  <a:gd name="T8" fmla="*/ 12 w 28"/>
                  <a:gd name="T9" fmla="*/ 14 h 79"/>
                  <a:gd name="T10" fmla="*/ 10 w 28"/>
                  <a:gd name="T11" fmla="*/ 14 h 79"/>
                  <a:gd name="T12" fmla="*/ 4 w 28"/>
                  <a:gd name="T13" fmla="*/ 16 h 79"/>
                  <a:gd name="T14" fmla="*/ 0 w 28"/>
                  <a:gd name="T15" fmla="*/ 16 h 79"/>
                  <a:gd name="T16" fmla="*/ 0 w 28"/>
                  <a:gd name="T17" fmla="*/ 24 h 79"/>
                  <a:gd name="T18" fmla="*/ 18 w 28"/>
                  <a:gd name="T19" fmla="*/ 24 h 79"/>
                  <a:gd name="T20" fmla="*/ 18 w 28"/>
                  <a:gd name="T21" fmla="*/ 79 h 79"/>
                  <a:gd name="T22" fmla="*/ 28 w 28"/>
                  <a:gd name="T23" fmla="*/ 79 h 79"/>
                  <a:gd name="T24" fmla="*/ 28 w 28"/>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9">
                    <a:moveTo>
                      <a:pt x="28" y="0"/>
                    </a:moveTo>
                    <a:lnTo>
                      <a:pt x="20" y="0"/>
                    </a:lnTo>
                    <a:lnTo>
                      <a:pt x="18" y="6"/>
                    </a:lnTo>
                    <a:lnTo>
                      <a:pt x="16" y="12"/>
                    </a:lnTo>
                    <a:lnTo>
                      <a:pt x="12" y="14"/>
                    </a:lnTo>
                    <a:lnTo>
                      <a:pt x="10" y="14"/>
                    </a:lnTo>
                    <a:lnTo>
                      <a:pt x="4" y="16"/>
                    </a:lnTo>
                    <a:lnTo>
                      <a:pt x="0" y="16"/>
                    </a:lnTo>
                    <a:lnTo>
                      <a:pt x="0" y="24"/>
                    </a:lnTo>
                    <a:lnTo>
                      <a:pt x="18" y="24"/>
                    </a:lnTo>
                    <a:lnTo>
                      <a:pt x="18" y="79"/>
                    </a:lnTo>
                    <a:lnTo>
                      <a:pt x="28" y="79"/>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59" name="Freeform 123"/>
              <p:cNvSpPr>
                <a:spLocks/>
              </p:cNvSpPr>
              <p:nvPr/>
            </p:nvSpPr>
            <p:spPr bwMode="auto">
              <a:xfrm>
                <a:off x="1768" y="3078"/>
                <a:ext cx="28" cy="79"/>
              </a:xfrm>
              <a:custGeom>
                <a:avLst/>
                <a:gdLst>
                  <a:gd name="T0" fmla="*/ 28 w 28"/>
                  <a:gd name="T1" fmla="*/ 0 h 79"/>
                  <a:gd name="T2" fmla="*/ 20 w 28"/>
                  <a:gd name="T3" fmla="*/ 0 h 79"/>
                  <a:gd name="T4" fmla="*/ 18 w 28"/>
                  <a:gd name="T5" fmla="*/ 6 h 79"/>
                  <a:gd name="T6" fmla="*/ 16 w 28"/>
                  <a:gd name="T7" fmla="*/ 12 h 79"/>
                  <a:gd name="T8" fmla="*/ 12 w 28"/>
                  <a:gd name="T9" fmla="*/ 14 h 79"/>
                  <a:gd name="T10" fmla="*/ 10 w 28"/>
                  <a:gd name="T11" fmla="*/ 14 h 79"/>
                  <a:gd name="T12" fmla="*/ 4 w 28"/>
                  <a:gd name="T13" fmla="*/ 16 h 79"/>
                  <a:gd name="T14" fmla="*/ 0 w 28"/>
                  <a:gd name="T15" fmla="*/ 16 h 79"/>
                  <a:gd name="T16" fmla="*/ 0 w 28"/>
                  <a:gd name="T17" fmla="*/ 24 h 79"/>
                  <a:gd name="T18" fmla="*/ 18 w 28"/>
                  <a:gd name="T19" fmla="*/ 24 h 79"/>
                  <a:gd name="T20" fmla="*/ 18 w 28"/>
                  <a:gd name="T21" fmla="*/ 79 h 79"/>
                  <a:gd name="T22" fmla="*/ 28 w 28"/>
                  <a:gd name="T23" fmla="*/ 79 h 79"/>
                  <a:gd name="T24" fmla="*/ 28 w 28"/>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9">
                    <a:moveTo>
                      <a:pt x="28" y="0"/>
                    </a:moveTo>
                    <a:lnTo>
                      <a:pt x="20" y="0"/>
                    </a:lnTo>
                    <a:lnTo>
                      <a:pt x="18" y="6"/>
                    </a:lnTo>
                    <a:lnTo>
                      <a:pt x="16" y="12"/>
                    </a:lnTo>
                    <a:lnTo>
                      <a:pt x="12" y="14"/>
                    </a:lnTo>
                    <a:lnTo>
                      <a:pt x="10" y="14"/>
                    </a:lnTo>
                    <a:lnTo>
                      <a:pt x="4" y="16"/>
                    </a:lnTo>
                    <a:lnTo>
                      <a:pt x="0" y="16"/>
                    </a:lnTo>
                    <a:lnTo>
                      <a:pt x="0" y="24"/>
                    </a:lnTo>
                    <a:lnTo>
                      <a:pt x="18" y="24"/>
                    </a:lnTo>
                    <a:lnTo>
                      <a:pt x="18" y="79"/>
                    </a:lnTo>
                    <a:lnTo>
                      <a:pt x="28" y="79"/>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60" name="Freeform 124"/>
              <p:cNvSpPr>
                <a:spLocks noEditPoints="1"/>
              </p:cNvSpPr>
              <p:nvPr/>
            </p:nvSpPr>
            <p:spPr bwMode="auto">
              <a:xfrm>
                <a:off x="1824" y="3078"/>
                <a:ext cx="53" cy="81"/>
              </a:xfrm>
              <a:custGeom>
                <a:avLst/>
                <a:gdLst>
                  <a:gd name="T0" fmla="*/ 20 w 53"/>
                  <a:gd name="T1" fmla="*/ 2 h 81"/>
                  <a:gd name="T2" fmla="*/ 10 w 53"/>
                  <a:gd name="T3" fmla="*/ 6 h 81"/>
                  <a:gd name="T4" fmla="*/ 2 w 53"/>
                  <a:gd name="T5" fmla="*/ 18 h 81"/>
                  <a:gd name="T6" fmla="*/ 0 w 53"/>
                  <a:gd name="T7" fmla="*/ 31 h 81"/>
                  <a:gd name="T8" fmla="*/ 0 w 53"/>
                  <a:gd name="T9" fmla="*/ 49 h 81"/>
                  <a:gd name="T10" fmla="*/ 2 w 53"/>
                  <a:gd name="T11" fmla="*/ 65 h 81"/>
                  <a:gd name="T12" fmla="*/ 10 w 53"/>
                  <a:gd name="T13" fmla="*/ 75 h 81"/>
                  <a:gd name="T14" fmla="*/ 20 w 53"/>
                  <a:gd name="T15" fmla="*/ 81 h 81"/>
                  <a:gd name="T16" fmla="*/ 32 w 53"/>
                  <a:gd name="T17" fmla="*/ 81 h 81"/>
                  <a:gd name="T18" fmla="*/ 41 w 53"/>
                  <a:gd name="T19" fmla="*/ 75 h 81"/>
                  <a:gd name="T20" fmla="*/ 49 w 53"/>
                  <a:gd name="T21" fmla="*/ 65 h 81"/>
                  <a:gd name="T22" fmla="*/ 53 w 53"/>
                  <a:gd name="T23" fmla="*/ 51 h 81"/>
                  <a:gd name="T24" fmla="*/ 53 w 53"/>
                  <a:gd name="T25" fmla="*/ 31 h 81"/>
                  <a:gd name="T26" fmla="*/ 49 w 53"/>
                  <a:gd name="T27" fmla="*/ 18 h 81"/>
                  <a:gd name="T28" fmla="*/ 41 w 53"/>
                  <a:gd name="T29" fmla="*/ 6 h 81"/>
                  <a:gd name="T30" fmla="*/ 32 w 53"/>
                  <a:gd name="T31" fmla="*/ 2 h 81"/>
                  <a:gd name="T32" fmla="*/ 10 w 53"/>
                  <a:gd name="T33" fmla="*/ 39 h 81"/>
                  <a:gd name="T34" fmla="*/ 12 w 53"/>
                  <a:gd name="T35" fmla="*/ 22 h 81"/>
                  <a:gd name="T36" fmla="*/ 16 w 53"/>
                  <a:gd name="T37" fmla="*/ 14 h 81"/>
                  <a:gd name="T38" fmla="*/ 22 w 53"/>
                  <a:gd name="T39" fmla="*/ 10 h 81"/>
                  <a:gd name="T40" fmla="*/ 30 w 53"/>
                  <a:gd name="T41" fmla="*/ 10 h 81"/>
                  <a:gd name="T42" fmla="*/ 36 w 53"/>
                  <a:gd name="T43" fmla="*/ 14 h 81"/>
                  <a:gd name="T44" fmla="*/ 39 w 53"/>
                  <a:gd name="T45" fmla="*/ 22 h 81"/>
                  <a:gd name="T46" fmla="*/ 41 w 53"/>
                  <a:gd name="T47" fmla="*/ 33 h 81"/>
                  <a:gd name="T48" fmla="*/ 41 w 53"/>
                  <a:gd name="T49" fmla="*/ 49 h 81"/>
                  <a:gd name="T50" fmla="*/ 39 w 53"/>
                  <a:gd name="T51" fmla="*/ 61 h 81"/>
                  <a:gd name="T52" fmla="*/ 36 w 53"/>
                  <a:gd name="T53" fmla="*/ 69 h 81"/>
                  <a:gd name="T54" fmla="*/ 30 w 53"/>
                  <a:gd name="T55" fmla="*/ 73 h 81"/>
                  <a:gd name="T56" fmla="*/ 22 w 53"/>
                  <a:gd name="T57" fmla="*/ 73 h 81"/>
                  <a:gd name="T58" fmla="*/ 16 w 53"/>
                  <a:gd name="T59" fmla="*/ 69 h 81"/>
                  <a:gd name="T60" fmla="*/ 12 w 53"/>
                  <a:gd name="T61" fmla="*/ 61 h 81"/>
                  <a:gd name="T62" fmla="*/ 10 w 53"/>
                  <a:gd name="T63" fmla="*/ 49 h 81"/>
                  <a:gd name="T64" fmla="*/ 10 w 53"/>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81">
                    <a:moveTo>
                      <a:pt x="26" y="0"/>
                    </a:moveTo>
                    <a:lnTo>
                      <a:pt x="20" y="2"/>
                    </a:lnTo>
                    <a:lnTo>
                      <a:pt x="14" y="4"/>
                    </a:lnTo>
                    <a:lnTo>
                      <a:pt x="10" y="6"/>
                    </a:lnTo>
                    <a:lnTo>
                      <a:pt x="6" y="12"/>
                    </a:lnTo>
                    <a:lnTo>
                      <a:pt x="2" y="18"/>
                    </a:lnTo>
                    <a:lnTo>
                      <a:pt x="0" y="24"/>
                    </a:lnTo>
                    <a:lnTo>
                      <a:pt x="0" y="31"/>
                    </a:lnTo>
                    <a:lnTo>
                      <a:pt x="0" y="41"/>
                    </a:lnTo>
                    <a:lnTo>
                      <a:pt x="0" y="49"/>
                    </a:lnTo>
                    <a:lnTo>
                      <a:pt x="0" y="59"/>
                    </a:lnTo>
                    <a:lnTo>
                      <a:pt x="2" y="65"/>
                    </a:lnTo>
                    <a:lnTo>
                      <a:pt x="6" y="71"/>
                    </a:lnTo>
                    <a:lnTo>
                      <a:pt x="10" y="75"/>
                    </a:lnTo>
                    <a:lnTo>
                      <a:pt x="14" y="79"/>
                    </a:lnTo>
                    <a:lnTo>
                      <a:pt x="20" y="81"/>
                    </a:lnTo>
                    <a:lnTo>
                      <a:pt x="26" y="81"/>
                    </a:lnTo>
                    <a:lnTo>
                      <a:pt x="32" y="81"/>
                    </a:lnTo>
                    <a:lnTo>
                      <a:pt x="37" y="79"/>
                    </a:lnTo>
                    <a:lnTo>
                      <a:pt x="41" y="75"/>
                    </a:lnTo>
                    <a:lnTo>
                      <a:pt x="45" y="71"/>
                    </a:lnTo>
                    <a:lnTo>
                      <a:pt x="49" y="65"/>
                    </a:lnTo>
                    <a:lnTo>
                      <a:pt x="51" y="59"/>
                    </a:lnTo>
                    <a:lnTo>
                      <a:pt x="53" y="51"/>
                    </a:lnTo>
                    <a:lnTo>
                      <a:pt x="53" y="41"/>
                    </a:lnTo>
                    <a:lnTo>
                      <a:pt x="53" y="31"/>
                    </a:lnTo>
                    <a:lnTo>
                      <a:pt x="51" y="24"/>
                    </a:lnTo>
                    <a:lnTo>
                      <a:pt x="49" y="18"/>
                    </a:lnTo>
                    <a:lnTo>
                      <a:pt x="45" y="12"/>
                    </a:lnTo>
                    <a:lnTo>
                      <a:pt x="41" y="6"/>
                    </a:lnTo>
                    <a:lnTo>
                      <a:pt x="37" y="4"/>
                    </a:lnTo>
                    <a:lnTo>
                      <a:pt x="32" y="2"/>
                    </a:lnTo>
                    <a:lnTo>
                      <a:pt x="26" y="0"/>
                    </a:lnTo>
                    <a:close/>
                    <a:moveTo>
                      <a:pt x="10" y="39"/>
                    </a:moveTo>
                    <a:lnTo>
                      <a:pt x="12" y="26"/>
                    </a:lnTo>
                    <a:lnTo>
                      <a:pt x="12" y="22"/>
                    </a:lnTo>
                    <a:lnTo>
                      <a:pt x="14" y="18"/>
                    </a:lnTo>
                    <a:lnTo>
                      <a:pt x="16" y="14"/>
                    </a:lnTo>
                    <a:lnTo>
                      <a:pt x="20" y="12"/>
                    </a:lnTo>
                    <a:lnTo>
                      <a:pt x="22" y="10"/>
                    </a:lnTo>
                    <a:lnTo>
                      <a:pt x="26" y="10"/>
                    </a:lnTo>
                    <a:lnTo>
                      <a:pt x="30" y="10"/>
                    </a:lnTo>
                    <a:lnTo>
                      <a:pt x="34" y="12"/>
                    </a:lnTo>
                    <a:lnTo>
                      <a:pt x="36" y="14"/>
                    </a:lnTo>
                    <a:lnTo>
                      <a:pt x="39" y="18"/>
                    </a:lnTo>
                    <a:lnTo>
                      <a:pt x="39" y="22"/>
                    </a:lnTo>
                    <a:lnTo>
                      <a:pt x="41" y="28"/>
                    </a:lnTo>
                    <a:lnTo>
                      <a:pt x="41" y="33"/>
                    </a:lnTo>
                    <a:lnTo>
                      <a:pt x="43" y="41"/>
                    </a:lnTo>
                    <a:lnTo>
                      <a:pt x="41" y="49"/>
                    </a:lnTo>
                    <a:lnTo>
                      <a:pt x="41" y="55"/>
                    </a:lnTo>
                    <a:lnTo>
                      <a:pt x="39" y="61"/>
                    </a:lnTo>
                    <a:lnTo>
                      <a:pt x="37" y="65"/>
                    </a:lnTo>
                    <a:lnTo>
                      <a:pt x="36" y="69"/>
                    </a:lnTo>
                    <a:lnTo>
                      <a:pt x="34" y="71"/>
                    </a:lnTo>
                    <a:lnTo>
                      <a:pt x="30" y="73"/>
                    </a:lnTo>
                    <a:lnTo>
                      <a:pt x="26" y="73"/>
                    </a:lnTo>
                    <a:lnTo>
                      <a:pt x="22" y="73"/>
                    </a:lnTo>
                    <a:lnTo>
                      <a:pt x="20" y="71"/>
                    </a:lnTo>
                    <a:lnTo>
                      <a:pt x="16" y="69"/>
                    </a:lnTo>
                    <a:lnTo>
                      <a:pt x="14" y="65"/>
                    </a:lnTo>
                    <a:lnTo>
                      <a:pt x="12" y="61"/>
                    </a:lnTo>
                    <a:lnTo>
                      <a:pt x="12" y="55"/>
                    </a:lnTo>
                    <a:lnTo>
                      <a:pt x="10" y="49"/>
                    </a:lnTo>
                    <a:lnTo>
                      <a:pt x="10"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61" name="Freeform 125"/>
              <p:cNvSpPr>
                <a:spLocks/>
              </p:cNvSpPr>
              <p:nvPr/>
            </p:nvSpPr>
            <p:spPr bwMode="auto">
              <a:xfrm>
                <a:off x="1824" y="3078"/>
                <a:ext cx="53" cy="81"/>
              </a:xfrm>
              <a:custGeom>
                <a:avLst/>
                <a:gdLst>
                  <a:gd name="T0" fmla="*/ 26 w 53"/>
                  <a:gd name="T1" fmla="*/ 0 h 81"/>
                  <a:gd name="T2" fmla="*/ 20 w 53"/>
                  <a:gd name="T3" fmla="*/ 2 h 81"/>
                  <a:gd name="T4" fmla="*/ 14 w 53"/>
                  <a:gd name="T5" fmla="*/ 4 h 81"/>
                  <a:gd name="T6" fmla="*/ 10 w 53"/>
                  <a:gd name="T7" fmla="*/ 6 h 81"/>
                  <a:gd name="T8" fmla="*/ 6 w 53"/>
                  <a:gd name="T9" fmla="*/ 12 h 81"/>
                  <a:gd name="T10" fmla="*/ 2 w 53"/>
                  <a:gd name="T11" fmla="*/ 18 h 81"/>
                  <a:gd name="T12" fmla="*/ 0 w 53"/>
                  <a:gd name="T13" fmla="*/ 24 h 81"/>
                  <a:gd name="T14" fmla="*/ 0 w 53"/>
                  <a:gd name="T15" fmla="*/ 31 h 81"/>
                  <a:gd name="T16" fmla="*/ 0 w 53"/>
                  <a:gd name="T17" fmla="*/ 41 h 81"/>
                  <a:gd name="T18" fmla="*/ 0 w 53"/>
                  <a:gd name="T19" fmla="*/ 49 h 81"/>
                  <a:gd name="T20" fmla="*/ 0 w 53"/>
                  <a:gd name="T21" fmla="*/ 59 h 81"/>
                  <a:gd name="T22" fmla="*/ 2 w 53"/>
                  <a:gd name="T23" fmla="*/ 65 h 81"/>
                  <a:gd name="T24" fmla="*/ 6 w 53"/>
                  <a:gd name="T25" fmla="*/ 71 h 81"/>
                  <a:gd name="T26" fmla="*/ 10 w 53"/>
                  <a:gd name="T27" fmla="*/ 75 h 81"/>
                  <a:gd name="T28" fmla="*/ 14 w 53"/>
                  <a:gd name="T29" fmla="*/ 79 h 81"/>
                  <a:gd name="T30" fmla="*/ 20 w 53"/>
                  <a:gd name="T31" fmla="*/ 81 h 81"/>
                  <a:gd name="T32" fmla="*/ 26 w 53"/>
                  <a:gd name="T33" fmla="*/ 81 h 81"/>
                  <a:gd name="T34" fmla="*/ 32 w 53"/>
                  <a:gd name="T35" fmla="*/ 81 h 81"/>
                  <a:gd name="T36" fmla="*/ 37 w 53"/>
                  <a:gd name="T37" fmla="*/ 79 h 81"/>
                  <a:gd name="T38" fmla="*/ 41 w 53"/>
                  <a:gd name="T39" fmla="*/ 75 h 81"/>
                  <a:gd name="T40" fmla="*/ 45 w 53"/>
                  <a:gd name="T41" fmla="*/ 71 h 81"/>
                  <a:gd name="T42" fmla="*/ 49 w 53"/>
                  <a:gd name="T43" fmla="*/ 65 h 81"/>
                  <a:gd name="T44" fmla="*/ 51 w 53"/>
                  <a:gd name="T45" fmla="*/ 59 h 81"/>
                  <a:gd name="T46" fmla="*/ 53 w 53"/>
                  <a:gd name="T47" fmla="*/ 51 h 81"/>
                  <a:gd name="T48" fmla="*/ 53 w 53"/>
                  <a:gd name="T49" fmla="*/ 41 h 81"/>
                  <a:gd name="T50" fmla="*/ 53 w 53"/>
                  <a:gd name="T51" fmla="*/ 31 h 81"/>
                  <a:gd name="T52" fmla="*/ 51 w 53"/>
                  <a:gd name="T53" fmla="*/ 24 h 81"/>
                  <a:gd name="T54" fmla="*/ 49 w 53"/>
                  <a:gd name="T55" fmla="*/ 18 h 81"/>
                  <a:gd name="T56" fmla="*/ 45 w 53"/>
                  <a:gd name="T57" fmla="*/ 12 h 81"/>
                  <a:gd name="T58" fmla="*/ 41 w 53"/>
                  <a:gd name="T59" fmla="*/ 6 h 81"/>
                  <a:gd name="T60" fmla="*/ 37 w 53"/>
                  <a:gd name="T61" fmla="*/ 4 h 81"/>
                  <a:gd name="T62" fmla="*/ 32 w 53"/>
                  <a:gd name="T63" fmla="*/ 2 h 81"/>
                  <a:gd name="T64" fmla="*/ 26 w 53"/>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81">
                    <a:moveTo>
                      <a:pt x="26" y="0"/>
                    </a:moveTo>
                    <a:lnTo>
                      <a:pt x="20" y="2"/>
                    </a:lnTo>
                    <a:lnTo>
                      <a:pt x="14" y="4"/>
                    </a:lnTo>
                    <a:lnTo>
                      <a:pt x="10" y="6"/>
                    </a:lnTo>
                    <a:lnTo>
                      <a:pt x="6" y="12"/>
                    </a:lnTo>
                    <a:lnTo>
                      <a:pt x="2" y="18"/>
                    </a:lnTo>
                    <a:lnTo>
                      <a:pt x="0" y="24"/>
                    </a:lnTo>
                    <a:lnTo>
                      <a:pt x="0" y="31"/>
                    </a:lnTo>
                    <a:lnTo>
                      <a:pt x="0" y="41"/>
                    </a:lnTo>
                    <a:lnTo>
                      <a:pt x="0" y="49"/>
                    </a:lnTo>
                    <a:lnTo>
                      <a:pt x="0" y="59"/>
                    </a:lnTo>
                    <a:lnTo>
                      <a:pt x="2" y="65"/>
                    </a:lnTo>
                    <a:lnTo>
                      <a:pt x="6" y="71"/>
                    </a:lnTo>
                    <a:lnTo>
                      <a:pt x="10" y="75"/>
                    </a:lnTo>
                    <a:lnTo>
                      <a:pt x="14" y="79"/>
                    </a:lnTo>
                    <a:lnTo>
                      <a:pt x="20" y="81"/>
                    </a:lnTo>
                    <a:lnTo>
                      <a:pt x="26" y="81"/>
                    </a:lnTo>
                    <a:lnTo>
                      <a:pt x="32" y="81"/>
                    </a:lnTo>
                    <a:lnTo>
                      <a:pt x="37" y="79"/>
                    </a:lnTo>
                    <a:lnTo>
                      <a:pt x="41" y="75"/>
                    </a:lnTo>
                    <a:lnTo>
                      <a:pt x="45" y="71"/>
                    </a:lnTo>
                    <a:lnTo>
                      <a:pt x="49" y="65"/>
                    </a:lnTo>
                    <a:lnTo>
                      <a:pt x="51" y="59"/>
                    </a:lnTo>
                    <a:lnTo>
                      <a:pt x="53" y="51"/>
                    </a:lnTo>
                    <a:lnTo>
                      <a:pt x="53" y="41"/>
                    </a:lnTo>
                    <a:lnTo>
                      <a:pt x="53" y="31"/>
                    </a:lnTo>
                    <a:lnTo>
                      <a:pt x="51" y="24"/>
                    </a:lnTo>
                    <a:lnTo>
                      <a:pt x="49" y="18"/>
                    </a:lnTo>
                    <a:lnTo>
                      <a:pt x="45" y="12"/>
                    </a:lnTo>
                    <a:lnTo>
                      <a:pt x="41" y="6"/>
                    </a:lnTo>
                    <a:lnTo>
                      <a:pt x="37" y="4"/>
                    </a:lnTo>
                    <a:lnTo>
                      <a:pt x="32" y="2"/>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62" name="Freeform 126"/>
              <p:cNvSpPr>
                <a:spLocks/>
              </p:cNvSpPr>
              <p:nvPr/>
            </p:nvSpPr>
            <p:spPr bwMode="auto">
              <a:xfrm>
                <a:off x="1834" y="3088"/>
                <a:ext cx="33" cy="63"/>
              </a:xfrm>
              <a:custGeom>
                <a:avLst/>
                <a:gdLst>
                  <a:gd name="T0" fmla="*/ 0 w 33"/>
                  <a:gd name="T1" fmla="*/ 29 h 63"/>
                  <a:gd name="T2" fmla="*/ 2 w 33"/>
                  <a:gd name="T3" fmla="*/ 16 h 63"/>
                  <a:gd name="T4" fmla="*/ 2 w 33"/>
                  <a:gd name="T5" fmla="*/ 12 h 63"/>
                  <a:gd name="T6" fmla="*/ 4 w 33"/>
                  <a:gd name="T7" fmla="*/ 8 h 63"/>
                  <a:gd name="T8" fmla="*/ 6 w 33"/>
                  <a:gd name="T9" fmla="*/ 4 h 63"/>
                  <a:gd name="T10" fmla="*/ 10 w 33"/>
                  <a:gd name="T11" fmla="*/ 2 h 63"/>
                  <a:gd name="T12" fmla="*/ 12 w 33"/>
                  <a:gd name="T13" fmla="*/ 0 h 63"/>
                  <a:gd name="T14" fmla="*/ 16 w 33"/>
                  <a:gd name="T15" fmla="*/ 0 h 63"/>
                  <a:gd name="T16" fmla="*/ 20 w 33"/>
                  <a:gd name="T17" fmla="*/ 0 h 63"/>
                  <a:gd name="T18" fmla="*/ 24 w 33"/>
                  <a:gd name="T19" fmla="*/ 2 h 63"/>
                  <a:gd name="T20" fmla="*/ 26 w 33"/>
                  <a:gd name="T21" fmla="*/ 4 h 63"/>
                  <a:gd name="T22" fmla="*/ 29 w 33"/>
                  <a:gd name="T23" fmla="*/ 8 h 63"/>
                  <a:gd name="T24" fmla="*/ 29 w 33"/>
                  <a:gd name="T25" fmla="*/ 12 h 63"/>
                  <a:gd name="T26" fmla="*/ 31 w 33"/>
                  <a:gd name="T27" fmla="*/ 18 h 63"/>
                  <a:gd name="T28" fmla="*/ 31 w 33"/>
                  <a:gd name="T29" fmla="*/ 23 h 63"/>
                  <a:gd name="T30" fmla="*/ 33 w 33"/>
                  <a:gd name="T31" fmla="*/ 31 h 63"/>
                  <a:gd name="T32" fmla="*/ 31 w 33"/>
                  <a:gd name="T33" fmla="*/ 39 h 63"/>
                  <a:gd name="T34" fmla="*/ 31 w 33"/>
                  <a:gd name="T35" fmla="*/ 45 h 63"/>
                  <a:gd name="T36" fmla="*/ 29 w 33"/>
                  <a:gd name="T37" fmla="*/ 51 h 63"/>
                  <a:gd name="T38" fmla="*/ 27 w 33"/>
                  <a:gd name="T39" fmla="*/ 55 h 63"/>
                  <a:gd name="T40" fmla="*/ 26 w 33"/>
                  <a:gd name="T41" fmla="*/ 59 h 63"/>
                  <a:gd name="T42" fmla="*/ 24 w 33"/>
                  <a:gd name="T43" fmla="*/ 61 h 63"/>
                  <a:gd name="T44" fmla="*/ 20 w 33"/>
                  <a:gd name="T45" fmla="*/ 63 h 63"/>
                  <a:gd name="T46" fmla="*/ 16 w 33"/>
                  <a:gd name="T47" fmla="*/ 63 h 63"/>
                  <a:gd name="T48" fmla="*/ 12 w 33"/>
                  <a:gd name="T49" fmla="*/ 63 h 63"/>
                  <a:gd name="T50" fmla="*/ 10 w 33"/>
                  <a:gd name="T51" fmla="*/ 61 h 63"/>
                  <a:gd name="T52" fmla="*/ 6 w 33"/>
                  <a:gd name="T53" fmla="*/ 59 h 63"/>
                  <a:gd name="T54" fmla="*/ 4 w 33"/>
                  <a:gd name="T55" fmla="*/ 55 h 63"/>
                  <a:gd name="T56" fmla="*/ 2 w 33"/>
                  <a:gd name="T57" fmla="*/ 51 h 63"/>
                  <a:gd name="T58" fmla="*/ 2 w 33"/>
                  <a:gd name="T59" fmla="*/ 45 h 63"/>
                  <a:gd name="T60" fmla="*/ 0 w 33"/>
                  <a:gd name="T61" fmla="*/ 39 h 63"/>
                  <a:gd name="T62" fmla="*/ 0 w 33"/>
                  <a:gd name="T63" fmla="*/ 31 h 63"/>
                  <a:gd name="T64" fmla="*/ 0 w 33"/>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63">
                    <a:moveTo>
                      <a:pt x="0" y="29"/>
                    </a:moveTo>
                    <a:lnTo>
                      <a:pt x="2" y="16"/>
                    </a:lnTo>
                    <a:lnTo>
                      <a:pt x="2" y="12"/>
                    </a:lnTo>
                    <a:lnTo>
                      <a:pt x="4" y="8"/>
                    </a:lnTo>
                    <a:lnTo>
                      <a:pt x="6" y="4"/>
                    </a:lnTo>
                    <a:lnTo>
                      <a:pt x="10" y="2"/>
                    </a:lnTo>
                    <a:lnTo>
                      <a:pt x="12" y="0"/>
                    </a:lnTo>
                    <a:lnTo>
                      <a:pt x="16" y="0"/>
                    </a:lnTo>
                    <a:lnTo>
                      <a:pt x="20" y="0"/>
                    </a:lnTo>
                    <a:lnTo>
                      <a:pt x="24" y="2"/>
                    </a:lnTo>
                    <a:lnTo>
                      <a:pt x="26" y="4"/>
                    </a:lnTo>
                    <a:lnTo>
                      <a:pt x="29" y="8"/>
                    </a:lnTo>
                    <a:lnTo>
                      <a:pt x="29" y="12"/>
                    </a:lnTo>
                    <a:lnTo>
                      <a:pt x="31" y="18"/>
                    </a:lnTo>
                    <a:lnTo>
                      <a:pt x="31" y="23"/>
                    </a:lnTo>
                    <a:lnTo>
                      <a:pt x="33" y="31"/>
                    </a:lnTo>
                    <a:lnTo>
                      <a:pt x="31" y="39"/>
                    </a:lnTo>
                    <a:lnTo>
                      <a:pt x="31" y="45"/>
                    </a:lnTo>
                    <a:lnTo>
                      <a:pt x="29" y="51"/>
                    </a:lnTo>
                    <a:lnTo>
                      <a:pt x="27" y="55"/>
                    </a:lnTo>
                    <a:lnTo>
                      <a:pt x="26" y="59"/>
                    </a:lnTo>
                    <a:lnTo>
                      <a:pt x="24" y="61"/>
                    </a:lnTo>
                    <a:lnTo>
                      <a:pt x="20" y="63"/>
                    </a:lnTo>
                    <a:lnTo>
                      <a:pt x="16" y="63"/>
                    </a:lnTo>
                    <a:lnTo>
                      <a:pt x="12" y="63"/>
                    </a:lnTo>
                    <a:lnTo>
                      <a:pt x="10" y="61"/>
                    </a:lnTo>
                    <a:lnTo>
                      <a:pt x="6" y="59"/>
                    </a:lnTo>
                    <a:lnTo>
                      <a:pt x="4" y="55"/>
                    </a:lnTo>
                    <a:lnTo>
                      <a:pt x="2" y="51"/>
                    </a:lnTo>
                    <a:lnTo>
                      <a:pt x="2"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63" name="Freeform 127"/>
              <p:cNvSpPr>
                <a:spLocks noEditPoints="1"/>
              </p:cNvSpPr>
              <p:nvPr/>
            </p:nvSpPr>
            <p:spPr bwMode="auto">
              <a:xfrm>
                <a:off x="1885" y="3064"/>
                <a:ext cx="38" cy="57"/>
              </a:xfrm>
              <a:custGeom>
                <a:avLst/>
                <a:gdLst>
                  <a:gd name="T0" fmla="*/ 18 w 38"/>
                  <a:gd name="T1" fmla="*/ 0 h 57"/>
                  <a:gd name="T2" fmla="*/ 14 w 38"/>
                  <a:gd name="T3" fmla="*/ 2 h 57"/>
                  <a:gd name="T4" fmla="*/ 10 w 38"/>
                  <a:gd name="T5" fmla="*/ 2 h 57"/>
                  <a:gd name="T6" fmla="*/ 6 w 38"/>
                  <a:gd name="T7" fmla="*/ 6 h 57"/>
                  <a:gd name="T8" fmla="*/ 4 w 38"/>
                  <a:gd name="T9" fmla="*/ 8 h 57"/>
                  <a:gd name="T10" fmla="*/ 2 w 38"/>
                  <a:gd name="T11" fmla="*/ 12 h 57"/>
                  <a:gd name="T12" fmla="*/ 0 w 38"/>
                  <a:gd name="T13" fmla="*/ 18 h 57"/>
                  <a:gd name="T14" fmla="*/ 0 w 38"/>
                  <a:gd name="T15" fmla="*/ 24 h 57"/>
                  <a:gd name="T16" fmla="*/ 0 w 38"/>
                  <a:gd name="T17" fmla="*/ 30 h 57"/>
                  <a:gd name="T18" fmla="*/ 0 w 38"/>
                  <a:gd name="T19" fmla="*/ 36 h 57"/>
                  <a:gd name="T20" fmla="*/ 0 w 38"/>
                  <a:gd name="T21" fmla="*/ 42 h 57"/>
                  <a:gd name="T22" fmla="*/ 2 w 38"/>
                  <a:gd name="T23" fmla="*/ 45 h 57"/>
                  <a:gd name="T24" fmla="*/ 4 w 38"/>
                  <a:gd name="T25" fmla="*/ 51 h 57"/>
                  <a:gd name="T26" fmla="*/ 6 w 38"/>
                  <a:gd name="T27" fmla="*/ 53 h 57"/>
                  <a:gd name="T28" fmla="*/ 10 w 38"/>
                  <a:gd name="T29" fmla="*/ 55 h 57"/>
                  <a:gd name="T30" fmla="*/ 14 w 38"/>
                  <a:gd name="T31" fmla="*/ 57 h 57"/>
                  <a:gd name="T32" fmla="*/ 18 w 38"/>
                  <a:gd name="T33" fmla="*/ 57 h 57"/>
                  <a:gd name="T34" fmla="*/ 22 w 38"/>
                  <a:gd name="T35" fmla="*/ 57 h 57"/>
                  <a:gd name="T36" fmla="*/ 26 w 38"/>
                  <a:gd name="T37" fmla="*/ 55 h 57"/>
                  <a:gd name="T38" fmla="*/ 30 w 38"/>
                  <a:gd name="T39" fmla="*/ 53 h 57"/>
                  <a:gd name="T40" fmla="*/ 32 w 38"/>
                  <a:gd name="T41" fmla="*/ 51 h 57"/>
                  <a:gd name="T42" fmla="*/ 34 w 38"/>
                  <a:gd name="T43" fmla="*/ 45 h 57"/>
                  <a:gd name="T44" fmla="*/ 36 w 38"/>
                  <a:gd name="T45" fmla="*/ 42 h 57"/>
                  <a:gd name="T46" fmla="*/ 38 w 38"/>
                  <a:gd name="T47" fmla="*/ 36 h 57"/>
                  <a:gd name="T48" fmla="*/ 38 w 38"/>
                  <a:gd name="T49" fmla="*/ 30 h 57"/>
                  <a:gd name="T50" fmla="*/ 38 w 38"/>
                  <a:gd name="T51" fmla="*/ 24 h 57"/>
                  <a:gd name="T52" fmla="*/ 36 w 38"/>
                  <a:gd name="T53" fmla="*/ 18 h 57"/>
                  <a:gd name="T54" fmla="*/ 34 w 38"/>
                  <a:gd name="T55" fmla="*/ 12 h 57"/>
                  <a:gd name="T56" fmla="*/ 32 w 38"/>
                  <a:gd name="T57" fmla="*/ 8 h 57"/>
                  <a:gd name="T58" fmla="*/ 30 w 38"/>
                  <a:gd name="T59" fmla="*/ 6 h 57"/>
                  <a:gd name="T60" fmla="*/ 26 w 38"/>
                  <a:gd name="T61" fmla="*/ 2 h 57"/>
                  <a:gd name="T62" fmla="*/ 22 w 38"/>
                  <a:gd name="T63" fmla="*/ 2 h 57"/>
                  <a:gd name="T64" fmla="*/ 18 w 38"/>
                  <a:gd name="T65" fmla="*/ 0 h 57"/>
                  <a:gd name="T66" fmla="*/ 6 w 38"/>
                  <a:gd name="T67" fmla="*/ 28 h 57"/>
                  <a:gd name="T68" fmla="*/ 8 w 38"/>
                  <a:gd name="T69" fmla="*/ 18 h 57"/>
                  <a:gd name="T70" fmla="*/ 10 w 38"/>
                  <a:gd name="T71" fmla="*/ 12 h 57"/>
                  <a:gd name="T72" fmla="*/ 12 w 38"/>
                  <a:gd name="T73" fmla="*/ 10 h 57"/>
                  <a:gd name="T74" fmla="*/ 14 w 38"/>
                  <a:gd name="T75" fmla="*/ 8 h 57"/>
                  <a:gd name="T76" fmla="*/ 16 w 38"/>
                  <a:gd name="T77" fmla="*/ 8 h 57"/>
                  <a:gd name="T78" fmla="*/ 18 w 38"/>
                  <a:gd name="T79" fmla="*/ 8 h 57"/>
                  <a:gd name="T80" fmla="*/ 22 w 38"/>
                  <a:gd name="T81" fmla="*/ 8 h 57"/>
                  <a:gd name="T82" fmla="*/ 24 w 38"/>
                  <a:gd name="T83" fmla="*/ 8 h 57"/>
                  <a:gd name="T84" fmla="*/ 26 w 38"/>
                  <a:gd name="T85" fmla="*/ 10 h 57"/>
                  <a:gd name="T86" fmla="*/ 28 w 38"/>
                  <a:gd name="T87" fmla="*/ 12 h 57"/>
                  <a:gd name="T88" fmla="*/ 30 w 38"/>
                  <a:gd name="T89" fmla="*/ 20 h 57"/>
                  <a:gd name="T90" fmla="*/ 30 w 38"/>
                  <a:gd name="T91" fmla="*/ 30 h 57"/>
                  <a:gd name="T92" fmla="*/ 30 w 38"/>
                  <a:gd name="T93" fmla="*/ 40 h 57"/>
                  <a:gd name="T94" fmla="*/ 28 w 38"/>
                  <a:gd name="T95" fmla="*/ 45 h 57"/>
                  <a:gd name="T96" fmla="*/ 26 w 38"/>
                  <a:gd name="T97" fmla="*/ 47 h 57"/>
                  <a:gd name="T98" fmla="*/ 24 w 38"/>
                  <a:gd name="T99" fmla="*/ 49 h 57"/>
                  <a:gd name="T100" fmla="*/ 22 w 38"/>
                  <a:gd name="T101" fmla="*/ 51 h 57"/>
                  <a:gd name="T102" fmla="*/ 18 w 38"/>
                  <a:gd name="T103" fmla="*/ 51 h 57"/>
                  <a:gd name="T104" fmla="*/ 16 w 38"/>
                  <a:gd name="T105" fmla="*/ 51 h 57"/>
                  <a:gd name="T106" fmla="*/ 14 w 38"/>
                  <a:gd name="T107" fmla="*/ 49 h 57"/>
                  <a:gd name="T108" fmla="*/ 12 w 38"/>
                  <a:gd name="T109" fmla="*/ 47 h 57"/>
                  <a:gd name="T110" fmla="*/ 10 w 38"/>
                  <a:gd name="T111" fmla="*/ 45 h 57"/>
                  <a:gd name="T112" fmla="*/ 8 w 38"/>
                  <a:gd name="T113" fmla="*/ 40 h 57"/>
                  <a:gd name="T114" fmla="*/ 6 w 38"/>
                  <a:gd name="T115" fmla="*/ 30 h 57"/>
                  <a:gd name="T116" fmla="*/ 6 w 38"/>
                  <a:gd name="T117"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 h="57">
                    <a:moveTo>
                      <a:pt x="18" y="0"/>
                    </a:moveTo>
                    <a:lnTo>
                      <a:pt x="14" y="2"/>
                    </a:lnTo>
                    <a:lnTo>
                      <a:pt x="10" y="2"/>
                    </a:lnTo>
                    <a:lnTo>
                      <a:pt x="6" y="6"/>
                    </a:lnTo>
                    <a:lnTo>
                      <a:pt x="4" y="8"/>
                    </a:lnTo>
                    <a:lnTo>
                      <a:pt x="2" y="12"/>
                    </a:lnTo>
                    <a:lnTo>
                      <a:pt x="0" y="18"/>
                    </a:lnTo>
                    <a:lnTo>
                      <a:pt x="0" y="24"/>
                    </a:lnTo>
                    <a:lnTo>
                      <a:pt x="0" y="30"/>
                    </a:lnTo>
                    <a:lnTo>
                      <a:pt x="0" y="36"/>
                    </a:lnTo>
                    <a:lnTo>
                      <a:pt x="0" y="42"/>
                    </a:lnTo>
                    <a:lnTo>
                      <a:pt x="2" y="45"/>
                    </a:lnTo>
                    <a:lnTo>
                      <a:pt x="4" y="51"/>
                    </a:lnTo>
                    <a:lnTo>
                      <a:pt x="6" y="53"/>
                    </a:lnTo>
                    <a:lnTo>
                      <a:pt x="10" y="55"/>
                    </a:lnTo>
                    <a:lnTo>
                      <a:pt x="14" y="57"/>
                    </a:lnTo>
                    <a:lnTo>
                      <a:pt x="18" y="57"/>
                    </a:lnTo>
                    <a:lnTo>
                      <a:pt x="22" y="57"/>
                    </a:lnTo>
                    <a:lnTo>
                      <a:pt x="26" y="55"/>
                    </a:lnTo>
                    <a:lnTo>
                      <a:pt x="30" y="53"/>
                    </a:lnTo>
                    <a:lnTo>
                      <a:pt x="32" y="51"/>
                    </a:lnTo>
                    <a:lnTo>
                      <a:pt x="34" y="45"/>
                    </a:lnTo>
                    <a:lnTo>
                      <a:pt x="36" y="42"/>
                    </a:lnTo>
                    <a:lnTo>
                      <a:pt x="38" y="36"/>
                    </a:lnTo>
                    <a:lnTo>
                      <a:pt x="38" y="30"/>
                    </a:lnTo>
                    <a:lnTo>
                      <a:pt x="38" y="24"/>
                    </a:lnTo>
                    <a:lnTo>
                      <a:pt x="36" y="18"/>
                    </a:lnTo>
                    <a:lnTo>
                      <a:pt x="34" y="12"/>
                    </a:lnTo>
                    <a:lnTo>
                      <a:pt x="32" y="8"/>
                    </a:lnTo>
                    <a:lnTo>
                      <a:pt x="30" y="6"/>
                    </a:lnTo>
                    <a:lnTo>
                      <a:pt x="26" y="2"/>
                    </a:lnTo>
                    <a:lnTo>
                      <a:pt x="22" y="2"/>
                    </a:lnTo>
                    <a:lnTo>
                      <a:pt x="18" y="0"/>
                    </a:lnTo>
                    <a:close/>
                    <a:moveTo>
                      <a:pt x="6" y="28"/>
                    </a:moveTo>
                    <a:lnTo>
                      <a:pt x="8" y="18"/>
                    </a:lnTo>
                    <a:lnTo>
                      <a:pt x="10" y="12"/>
                    </a:lnTo>
                    <a:lnTo>
                      <a:pt x="12" y="10"/>
                    </a:lnTo>
                    <a:lnTo>
                      <a:pt x="14" y="8"/>
                    </a:lnTo>
                    <a:lnTo>
                      <a:pt x="16" y="8"/>
                    </a:lnTo>
                    <a:lnTo>
                      <a:pt x="18" y="8"/>
                    </a:lnTo>
                    <a:lnTo>
                      <a:pt x="22" y="8"/>
                    </a:lnTo>
                    <a:lnTo>
                      <a:pt x="24" y="8"/>
                    </a:lnTo>
                    <a:lnTo>
                      <a:pt x="26" y="10"/>
                    </a:lnTo>
                    <a:lnTo>
                      <a:pt x="28" y="12"/>
                    </a:lnTo>
                    <a:lnTo>
                      <a:pt x="30" y="20"/>
                    </a:lnTo>
                    <a:lnTo>
                      <a:pt x="30" y="30"/>
                    </a:lnTo>
                    <a:lnTo>
                      <a:pt x="30" y="40"/>
                    </a:lnTo>
                    <a:lnTo>
                      <a:pt x="28" y="45"/>
                    </a:lnTo>
                    <a:lnTo>
                      <a:pt x="26" y="47"/>
                    </a:lnTo>
                    <a:lnTo>
                      <a:pt x="24" y="49"/>
                    </a:lnTo>
                    <a:lnTo>
                      <a:pt x="22" y="51"/>
                    </a:lnTo>
                    <a:lnTo>
                      <a:pt x="18" y="51"/>
                    </a:lnTo>
                    <a:lnTo>
                      <a:pt x="16" y="51"/>
                    </a:lnTo>
                    <a:lnTo>
                      <a:pt x="14" y="49"/>
                    </a:lnTo>
                    <a:lnTo>
                      <a:pt x="12" y="47"/>
                    </a:lnTo>
                    <a:lnTo>
                      <a:pt x="10" y="45"/>
                    </a:lnTo>
                    <a:lnTo>
                      <a:pt x="8" y="40"/>
                    </a:lnTo>
                    <a:lnTo>
                      <a:pt x="6" y="30"/>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64" name="Freeform 128"/>
              <p:cNvSpPr>
                <a:spLocks/>
              </p:cNvSpPr>
              <p:nvPr/>
            </p:nvSpPr>
            <p:spPr bwMode="auto">
              <a:xfrm>
                <a:off x="1885" y="3064"/>
                <a:ext cx="38" cy="57"/>
              </a:xfrm>
              <a:custGeom>
                <a:avLst/>
                <a:gdLst>
                  <a:gd name="T0" fmla="*/ 18 w 38"/>
                  <a:gd name="T1" fmla="*/ 0 h 57"/>
                  <a:gd name="T2" fmla="*/ 14 w 38"/>
                  <a:gd name="T3" fmla="*/ 2 h 57"/>
                  <a:gd name="T4" fmla="*/ 10 w 38"/>
                  <a:gd name="T5" fmla="*/ 2 h 57"/>
                  <a:gd name="T6" fmla="*/ 6 w 38"/>
                  <a:gd name="T7" fmla="*/ 6 h 57"/>
                  <a:gd name="T8" fmla="*/ 4 w 38"/>
                  <a:gd name="T9" fmla="*/ 8 h 57"/>
                  <a:gd name="T10" fmla="*/ 2 w 38"/>
                  <a:gd name="T11" fmla="*/ 12 h 57"/>
                  <a:gd name="T12" fmla="*/ 0 w 38"/>
                  <a:gd name="T13" fmla="*/ 18 h 57"/>
                  <a:gd name="T14" fmla="*/ 0 w 38"/>
                  <a:gd name="T15" fmla="*/ 24 h 57"/>
                  <a:gd name="T16" fmla="*/ 0 w 38"/>
                  <a:gd name="T17" fmla="*/ 30 h 57"/>
                  <a:gd name="T18" fmla="*/ 0 w 38"/>
                  <a:gd name="T19" fmla="*/ 36 h 57"/>
                  <a:gd name="T20" fmla="*/ 0 w 38"/>
                  <a:gd name="T21" fmla="*/ 42 h 57"/>
                  <a:gd name="T22" fmla="*/ 2 w 38"/>
                  <a:gd name="T23" fmla="*/ 45 h 57"/>
                  <a:gd name="T24" fmla="*/ 4 w 38"/>
                  <a:gd name="T25" fmla="*/ 51 h 57"/>
                  <a:gd name="T26" fmla="*/ 6 w 38"/>
                  <a:gd name="T27" fmla="*/ 53 h 57"/>
                  <a:gd name="T28" fmla="*/ 10 w 38"/>
                  <a:gd name="T29" fmla="*/ 55 h 57"/>
                  <a:gd name="T30" fmla="*/ 14 w 38"/>
                  <a:gd name="T31" fmla="*/ 57 h 57"/>
                  <a:gd name="T32" fmla="*/ 18 w 38"/>
                  <a:gd name="T33" fmla="*/ 57 h 57"/>
                  <a:gd name="T34" fmla="*/ 22 w 38"/>
                  <a:gd name="T35" fmla="*/ 57 h 57"/>
                  <a:gd name="T36" fmla="*/ 26 w 38"/>
                  <a:gd name="T37" fmla="*/ 55 h 57"/>
                  <a:gd name="T38" fmla="*/ 30 w 38"/>
                  <a:gd name="T39" fmla="*/ 53 h 57"/>
                  <a:gd name="T40" fmla="*/ 32 w 38"/>
                  <a:gd name="T41" fmla="*/ 51 h 57"/>
                  <a:gd name="T42" fmla="*/ 34 w 38"/>
                  <a:gd name="T43" fmla="*/ 45 h 57"/>
                  <a:gd name="T44" fmla="*/ 36 w 38"/>
                  <a:gd name="T45" fmla="*/ 42 h 57"/>
                  <a:gd name="T46" fmla="*/ 38 w 38"/>
                  <a:gd name="T47" fmla="*/ 36 h 57"/>
                  <a:gd name="T48" fmla="*/ 38 w 38"/>
                  <a:gd name="T49" fmla="*/ 30 h 57"/>
                  <a:gd name="T50" fmla="*/ 38 w 38"/>
                  <a:gd name="T51" fmla="*/ 24 h 57"/>
                  <a:gd name="T52" fmla="*/ 36 w 38"/>
                  <a:gd name="T53" fmla="*/ 18 h 57"/>
                  <a:gd name="T54" fmla="*/ 34 w 38"/>
                  <a:gd name="T55" fmla="*/ 12 h 57"/>
                  <a:gd name="T56" fmla="*/ 32 w 38"/>
                  <a:gd name="T57" fmla="*/ 8 h 57"/>
                  <a:gd name="T58" fmla="*/ 30 w 38"/>
                  <a:gd name="T59" fmla="*/ 6 h 57"/>
                  <a:gd name="T60" fmla="*/ 26 w 38"/>
                  <a:gd name="T61" fmla="*/ 2 h 57"/>
                  <a:gd name="T62" fmla="*/ 22 w 38"/>
                  <a:gd name="T63" fmla="*/ 2 h 57"/>
                  <a:gd name="T64" fmla="*/ 18 w 38"/>
                  <a:gd name="T6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57">
                    <a:moveTo>
                      <a:pt x="18" y="0"/>
                    </a:moveTo>
                    <a:lnTo>
                      <a:pt x="14" y="2"/>
                    </a:lnTo>
                    <a:lnTo>
                      <a:pt x="10" y="2"/>
                    </a:lnTo>
                    <a:lnTo>
                      <a:pt x="6" y="6"/>
                    </a:lnTo>
                    <a:lnTo>
                      <a:pt x="4" y="8"/>
                    </a:lnTo>
                    <a:lnTo>
                      <a:pt x="2" y="12"/>
                    </a:lnTo>
                    <a:lnTo>
                      <a:pt x="0" y="18"/>
                    </a:lnTo>
                    <a:lnTo>
                      <a:pt x="0" y="24"/>
                    </a:lnTo>
                    <a:lnTo>
                      <a:pt x="0" y="30"/>
                    </a:lnTo>
                    <a:lnTo>
                      <a:pt x="0" y="36"/>
                    </a:lnTo>
                    <a:lnTo>
                      <a:pt x="0" y="42"/>
                    </a:lnTo>
                    <a:lnTo>
                      <a:pt x="2" y="45"/>
                    </a:lnTo>
                    <a:lnTo>
                      <a:pt x="4" y="51"/>
                    </a:lnTo>
                    <a:lnTo>
                      <a:pt x="6" y="53"/>
                    </a:lnTo>
                    <a:lnTo>
                      <a:pt x="10" y="55"/>
                    </a:lnTo>
                    <a:lnTo>
                      <a:pt x="14" y="57"/>
                    </a:lnTo>
                    <a:lnTo>
                      <a:pt x="18" y="57"/>
                    </a:lnTo>
                    <a:lnTo>
                      <a:pt x="22" y="57"/>
                    </a:lnTo>
                    <a:lnTo>
                      <a:pt x="26" y="55"/>
                    </a:lnTo>
                    <a:lnTo>
                      <a:pt x="30" y="53"/>
                    </a:lnTo>
                    <a:lnTo>
                      <a:pt x="32" y="51"/>
                    </a:lnTo>
                    <a:lnTo>
                      <a:pt x="34" y="45"/>
                    </a:lnTo>
                    <a:lnTo>
                      <a:pt x="36" y="42"/>
                    </a:lnTo>
                    <a:lnTo>
                      <a:pt x="38" y="36"/>
                    </a:lnTo>
                    <a:lnTo>
                      <a:pt x="38" y="30"/>
                    </a:lnTo>
                    <a:lnTo>
                      <a:pt x="38" y="24"/>
                    </a:lnTo>
                    <a:lnTo>
                      <a:pt x="36" y="18"/>
                    </a:lnTo>
                    <a:lnTo>
                      <a:pt x="34" y="12"/>
                    </a:lnTo>
                    <a:lnTo>
                      <a:pt x="32" y="8"/>
                    </a:lnTo>
                    <a:lnTo>
                      <a:pt x="30" y="6"/>
                    </a:lnTo>
                    <a:lnTo>
                      <a:pt x="26" y="2"/>
                    </a:lnTo>
                    <a:lnTo>
                      <a:pt x="22" y="2"/>
                    </a:lnTo>
                    <a:lnTo>
                      <a:pt x="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65" name="Freeform 129"/>
              <p:cNvSpPr>
                <a:spLocks/>
              </p:cNvSpPr>
              <p:nvPr/>
            </p:nvSpPr>
            <p:spPr bwMode="auto">
              <a:xfrm>
                <a:off x="1891" y="3072"/>
                <a:ext cx="24" cy="43"/>
              </a:xfrm>
              <a:custGeom>
                <a:avLst/>
                <a:gdLst>
                  <a:gd name="T0" fmla="*/ 0 w 24"/>
                  <a:gd name="T1" fmla="*/ 20 h 43"/>
                  <a:gd name="T2" fmla="*/ 2 w 24"/>
                  <a:gd name="T3" fmla="*/ 10 h 43"/>
                  <a:gd name="T4" fmla="*/ 4 w 24"/>
                  <a:gd name="T5" fmla="*/ 4 h 43"/>
                  <a:gd name="T6" fmla="*/ 6 w 24"/>
                  <a:gd name="T7" fmla="*/ 2 h 43"/>
                  <a:gd name="T8" fmla="*/ 8 w 24"/>
                  <a:gd name="T9" fmla="*/ 0 h 43"/>
                  <a:gd name="T10" fmla="*/ 10 w 24"/>
                  <a:gd name="T11" fmla="*/ 0 h 43"/>
                  <a:gd name="T12" fmla="*/ 12 w 24"/>
                  <a:gd name="T13" fmla="*/ 0 h 43"/>
                  <a:gd name="T14" fmla="*/ 16 w 24"/>
                  <a:gd name="T15" fmla="*/ 0 h 43"/>
                  <a:gd name="T16" fmla="*/ 18 w 24"/>
                  <a:gd name="T17" fmla="*/ 0 h 43"/>
                  <a:gd name="T18" fmla="*/ 20 w 24"/>
                  <a:gd name="T19" fmla="*/ 2 h 43"/>
                  <a:gd name="T20" fmla="*/ 22 w 24"/>
                  <a:gd name="T21" fmla="*/ 4 h 43"/>
                  <a:gd name="T22" fmla="*/ 24 w 24"/>
                  <a:gd name="T23" fmla="*/ 12 h 43"/>
                  <a:gd name="T24" fmla="*/ 24 w 24"/>
                  <a:gd name="T25" fmla="*/ 22 h 43"/>
                  <a:gd name="T26" fmla="*/ 24 w 24"/>
                  <a:gd name="T27" fmla="*/ 32 h 43"/>
                  <a:gd name="T28" fmla="*/ 22 w 24"/>
                  <a:gd name="T29" fmla="*/ 37 h 43"/>
                  <a:gd name="T30" fmla="*/ 20 w 24"/>
                  <a:gd name="T31" fmla="*/ 39 h 43"/>
                  <a:gd name="T32" fmla="*/ 18 w 24"/>
                  <a:gd name="T33" fmla="*/ 41 h 43"/>
                  <a:gd name="T34" fmla="*/ 16 w 24"/>
                  <a:gd name="T35" fmla="*/ 43 h 43"/>
                  <a:gd name="T36" fmla="*/ 12 w 24"/>
                  <a:gd name="T37" fmla="*/ 43 h 43"/>
                  <a:gd name="T38" fmla="*/ 10 w 24"/>
                  <a:gd name="T39" fmla="*/ 43 h 43"/>
                  <a:gd name="T40" fmla="*/ 8 w 24"/>
                  <a:gd name="T41" fmla="*/ 41 h 43"/>
                  <a:gd name="T42" fmla="*/ 6 w 24"/>
                  <a:gd name="T43" fmla="*/ 39 h 43"/>
                  <a:gd name="T44" fmla="*/ 4 w 24"/>
                  <a:gd name="T45" fmla="*/ 37 h 43"/>
                  <a:gd name="T46" fmla="*/ 2 w 24"/>
                  <a:gd name="T47" fmla="*/ 32 h 43"/>
                  <a:gd name="T48" fmla="*/ 0 w 24"/>
                  <a:gd name="T49" fmla="*/ 22 h 43"/>
                  <a:gd name="T50" fmla="*/ 0 w 24"/>
                  <a:gd name="T51"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43">
                    <a:moveTo>
                      <a:pt x="0" y="20"/>
                    </a:moveTo>
                    <a:lnTo>
                      <a:pt x="2" y="10"/>
                    </a:lnTo>
                    <a:lnTo>
                      <a:pt x="4" y="4"/>
                    </a:lnTo>
                    <a:lnTo>
                      <a:pt x="6" y="2"/>
                    </a:lnTo>
                    <a:lnTo>
                      <a:pt x="8" y="0"/>
                    </a:lnTo>
                    <a:lnTo>
                      <a:pt x="10" y="0"/>
                    </a:lnTo>
                    <a:lnTo>
                      <a:pt x="12" y="0"/>
                    </a:lnTo>
                    <a:lnTo>
                      <a:pt x="16" y="0"/>
                    </a:lnTo>
                    <a:lnTo>
                      <a:pt x="18" y="0"/>
                    </a:lnTo>
                    <a:lnTo>
                      <a:pt x="20" y="2"/>
                    </a:lnTo>
                    <a:lnTo>
                      <a:pt x="22" y="4"/>
                    </a:lnTo>
                    <a:lnTo>
                      <a:pt x="24" y="12"/>
                    </a:lnTo>
                    <a:lnTo>
                      <a:pt x="24" y="22"/>
                    </a:lnTo>
                    <a:lnTo>
                      <a:pt x="24" y="32"/>
                    </a:lnTo>
                    <a:lnTo>
                      <a:pt x="22" y="37"/>
                    </a:lnTo>
                    <a:lnTo>
                      <a:pt x="20" y="39"/>
                    </a:lnTo>
                    <a:lnTo>
                      <a:pt x="18" y="41"/>
                    </a:lnTo>
                    <a:lnTo>
                      <a:pt x="16" y="43"/>
                    </a:lnTo>
                    <a:lnTo>
                      <a:pt x="12" y="43"/>
                    </a:lnTo>
                    <a:lnTo>
                      <a:pt x="10" y="43"/>
                    </a:lnTo>
                    <a:lnTo>
                      <a:pt x="8" y="41"/>
                    </a:lnTo>
                    <a:lnTo>
                      <a:pt x="6" y="39"/>
                    </a:lnTo>
                    <a:lnTo>
                      <a:pt x="4" y="37"/>
                    </a:lnTo>
                    <a:lnTo>
                      <a:pt x="2" y="32"/>
                    </a:lnTo>
                    <a:lnTo>
                      <a:pt x="0" y="22"/>
                    </a:lnTo>
                    <a:lnTo>
                      <a:pt x="0"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66" name="Freeform 130"/>
              <p:cNvSpPr>
                <a:spLocks/>
              </p:cNvSpPr>
              <p:nvPr/>
            </p:nvSpPr>
            <p:spPr bwMode="auto">
              <a:xfrm>
                <a:off x="2243" y="3078"/>
                <a:ext cx="30" cy="79"/>
              </a:xfrm>
              <a:custGeom>
                <a:avLst/>
                <a:gdLst>
                  <a:gd name="T0" fmla="*/ 30 w 30"/>
                  <a:gd name="T1" fmla="*/ 0 h 79"/>
                  <a:gd name="T2" fmla="*/ 22 w 30"/>
                  <a:gd name="T3" fmla="*/ 0 h 79"/>
                  <a:gd name="T4" fmla="*/ 18 w 30"/>
                  <a:gd name="T5" fmla="*/ 6 h 79"/>
                  <a:gd name="T6" fmla="*/ 16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18 w 30"/>
                  <a:gd name="T19" fmla="*/ 24 h 79"/>
                  <a:gd name="T20" fmla="*/ 18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18" y="6"/>
                    </a:lnTo>
                    <a:lnTo>
                      <a:pt x="16" y="12"/>
                    </a:lnTo>
                    <a:lnTo>
                      <a:pt x="14" y="14"/>
                    </a:lnTo>
                    <a:lnTo>
                      <a:pt x="10" y="14"/>
                    </a:lnTo>
                    <a:lnTo>
                      <a:pt x="6" y="16"/>
                    </a:lnTo>
                    <a:lnTo>
                      <a:pt x="0" y="16"/>
                    </a:lnTo>
                    <a:lnTo>
                      <a:pt x="0" y="24"/>
                    </a:lnTo>
                    <a:lnTo>
                      <a:pt x="18" y="24"/>
                    </a:lnTo>
                    <a:lnTo>
                      <a:pt x="18"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67" name="Freeform 131"/>
              <p:cNvSpPr>
                <a:spLocks/>
              </p:cNvSpPr>
              <p:nvPr/>
            </p:nvSpPr>
            <p:spPr bwMode="auto">
              <a:xfrm>
                <a:off x="2243" y="3078"/>
                <a:ext cx="30" cy="79"/>
              </a:xfrm>
              <a:custGeom>
                <a:avLst/>
                <a:gdLst>
                  <a:gd name="T0" fmla="*/ 30 w 30"/>
                  <a:gd name="T1" fmla="*/ 0 h 79"/>
                  <a:gd name="T2" fmla="*/ 22 w 30"/>
                  <a:gd name="T3" fmla="*/ 0 h 79"/>
                  <a:gd name="T4" fmla="*/ 18 w 30"/>
                  <a:gd name="T5" fmla="*/ 6 h 79"/>
                  <a:gd name="T6" fmla="*/ 16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18 w 30"/>
                  <a:gd name="T19" fmla="*/ 24 h 79"/>
                  <a:gd name="T20" fmla="*/ 18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18" y="6"/>
                    </a:lnTo>
                    <a:lnTo>
                      <a:pt x="16" y="12"/>
                    </a:lnTo>
                    <a:lnTo>
                      <a:pt x="14" y="14"/>
                    </a:lnTo>
                    <a:lnTo>
                      <a:pt x="10" y="14"/>
                    </a:lnTo>
                    <a:lnTo>
                      <a:pt x="6" y="16"/>
                    </a:lnTo>
                    <a:lnTo>
                      <a:pt x="0" y="16"/>
                    </a:lnTo>
                    <a:lnTo>
                      <a:pt x="0" y="24"/>
                    </a:lnTo>
                    <a:lnTo>
                      <a:pt x="18" y="24"/>
                    </a:lnTo>
                    <a:lnTo>
                      <a:pt x="18"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68" name="Freeform 132"/>
              <p:cNvSpPr>
                <a:spLocks noEditPoints="1"/>
              </p:cNvSpPr>
              <p:nvPr/>
            </p:nvSpPr>
            <p:spPr bwMode="auto">
              <a:xfrm>
                <a:off x="2299" y="3078"/>
                <a:ext cx="53" cy="81"/>
              </a:xfrm>
              <a:custGeom>
                <a:avLst/>
                <a:gdLst>
                  <a:gd name="T0" fmla="*/ 21 w 53"/>
                  <a:gd name="T1" fmla="*/ 2 h 81"/>
                  <a:gd name="T2" fmla="*/ 10 w 53"/>
                  <a:gd name="T3" fmla="*/ 6 h 81"/>
                  <a:gd name="T4" fmla="*/ 4 w 53"/>
                  <a:gd name="T5" fmla="*/ 18 h 81"/>
                  <a:gd name="T6" fmla="*/ 0 w 53"/>
                  <a:gd name="T7" fmla="*/ 31 h 81"/>
                  <a:gd name="T8" fmla="*/ 0 w 53"/>
                  <a:gd name="T9" fmla="*/ 49 h 81"/>
                  <a:gd name="T10" fmla="*/ 4 w 53"/>
                  <a:gd name="T11" fmla="*/ 65 h 81"/>
                  <a:gd name="T12" fmla="*/ 10 w 53"/>
                  <a:gd name="T13" fmla="*/ 75 h 81"/>
                  <a:gd name="T14" fmla="*/ 21 w 53"/>
                  <a:gd name="T15" fmla="*/ 81 h 81"/>
                  <a:gd name="T16" fmla="*/ 33 w 53"/>
                  <a:gd name="T17" fmla="*/ 81 h 81"/>
                  <a:gd name="T18" fmla="*/ 43 w 53"/>
                  <a:gd name="T19" fmla="*/ 75 h 81"/>
                  <a:gd name="T20" fmla="*/ 49 w 53"/>
                  <a:gd name="T21" fmla="*/ 65 h 81"/>
                  <a:gd name="T22" fmla="*/ 53 w 53"/>
                  <a:gd name="T23" fmla="*/ 51 h 81"/>
                  <a:gd name="T24" fmla="*/ 53 w 53"/>
                  <a:gd name="T25" fmla="*/ 31 h 81"/>
                  <a:gd name="T26" fmla="*/ 49 w 53"/>
                  <a:gd name="T27" fmla="*/ 18 h 81"/>
                  <a:gd name="T28" fmla="*/ 43 w 53"/>
                  <a:gd name="T29" fmla="*/ 6 h 81"/>
                  <a:gd name="T30" fmla="*/ 33 w 53"/>
                  <a:gd name="T31" fmla="*/ 2 h 81"/>
                  <a:gd name="T32" fmla="*/ 10 w 53"/>
                  <a:gd name="T33" fmla="*/ 39 h 81"/>
                  <a:gd name="T34" fmla="*/ 14 w 53"/>
                  <a:gd name="T35" fmla="*/ 22 h 81"/>
                  <a:gd name="T36" fmla="*/ 17 w 53"/>
                  <a:gd name="T37" fmla="*/ 14 h 81"/>
                  <a:gd name="T38" fmla="*/ 23 w 53"/>
                  <a:gd name="T39" fmla="*/ 10 h 81"/>
                  <a:gd name="T40" fmla="*/ 31 w 53"/>
                  <a:gd name="T41" fmla="*/ 10 h 81"/>
                  <a:gd name="T42" fmla="*/ 37 w 53"/>
                  <a:gd name="T43" fmla="*/ 14 h 81"/>
                  <a:gd name="T44" fmla="*/ 41 w 53"/>
                  <a:gd name="T45" fmla="*/ 22 h 81"/>
                  <a:gd name="T46" fmla="*/ 43 w 53"/>
                  <a:gd name="T47" fmla="*/ 33 h 81"/>
                  <a:gd name="T48" fmla="*/ 43 w 53"/>
                  <a:gd name="T49" fmla="*/ 49 h 81"/>
                  <a:gd name="T50" fmla="*/ 41 w 53"/>
                  <a:gd name="T51" fmla="*/ 61 h 81"/>
                  <a:gd name="T52" fmla="*/ 37 w 53"/>
                  <a:gd name="T53" fmla="*/ 69 h 81"/>
                  <a:gd name="T54" fmla="*/ 29 w 53"/>
                  <a:gd name="T55" fmla="*/ 73 h 81"/>
                  <a:gd name="T56" fmla="*/ 23 w 53"/>
                  <a:gd name="T57" fmla="*/ 73 h 81"/>
                  <a:gd name="T58" fmla="*/ 17 w 53"/>
                  <a:gd name="T59" fmla="*/ 69 h 81"/>
                  <a:gd name="T60" fmla="*/ 14 w 53"/>
                  <a:gd name="T61" fmla="*/ 61 h 81"/>
                  <a:gd name="T62" fmla="*/ 10 w 53"/>
                  <a:gd name="T63" fmla="*/ 49 h 81"/>
                  <a:gd name="T64" fmla="*/ 10 w 53"/>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81">
                    <a:moveTo>
                      <a:pt x="27" y="0"/>
                    </a:moveTo>
                    <a:lnTo>
                      <a:pt x="21" y="2"/>
                    </a:lnTo>
                    <a:lnTo>
                      <a:pt x="15" y="4"/>
                    </a:lnTo>
                    <a:lnTo>
                      <a:pt x="10" y="6"/>
                    </a:lnTo>
                    <a:lnTo>
                      <a:pt x="8" y="12"/>
                    </a:lnTo>
                    <a:lnTo>
                      <a:pt x="4" y="18"/>
                    </a:lnTo>
                    <a:lnTo>
                      <a:pt x="2" y="24"/>
                    </a:lnTo>
                    <a:lnTo>
                      <a:pt x="0" y="31"/>
                    </a:lnTo>
                    <a:lnTo>
                      <a:pt x="0" y="41"/>
                    </a:lnTo>
                    <a:lnTo>
                      <a:pt x="0" y="49"/>
                    </a:lnTo>
                    <a:lnTo>
                      <a:pt x="2" y="59"/>
                    </a:lnTo>
                    <a:lnTo>
                      <a:pt x="4" y="65"/>
                    </a:lnTo>
                    <a:lnTo>
                      <a:pt x="6" y="71"/>
                    </a:lnTo>
                    <a:lnTo>
                      <a:pt x="10" y="75"/>
                    </a:lnTo>
                    <a:lnTo>
                      <a:pt x="15" y="79"/>
                    </a:lnTo>
                    <a:lnTo>
                      <a:pt x="21" y="81"/>
                    </a:lnTo>
                    <a:lnTo>
                      <a:pt x="27" y="81"/>
                    </a:lnTo>
                    <a:lnTo>
                      <a:pt x="33" y="81"/>
                    </a:lnTo>
                    <a:lnTo>
                      <a:pt x="37" y="79"/>
                    </a:lnTo>
                    <a:lnTo>
                      <a:pt x="43" y="75"/>
                    </a:lnTo>
                    <a:lnTo>
                      <a:pt x="47" y="71"/>
                    </a:lnTo>
                    <a:lnTo>
                      <a:pt x="49" y="65"/>
                    </a:lnTo>
                    <a:lnTo>
                      <a:pt x="51" y="59"/>
                    </a:lnTo>
                    <a:lnTo>
                      <a:pt x="53" y="51"/>
                    </a:lnTo>
                    <a:lnTo>
                      <a:pt x="53" y="41"/>
                    </a:lnTo>
                    <a:lnTo>
                      <a:pt x="53" y="31"/>
                    </a:lnTo>
                    <a:lnTo>
                      <a:pt x="51" y="24"/>
                    </a:lnTo>
                    <a:lnTo>
                      <a:pt x="49" y="18"/>
                    </a:lnTo>
                    <a:lnTo>
                      <a:pt x="47" y="12"/>
                    </a:lnTo>
                    <a:lnTo>
                      <a:pt x="43" y="6"/>
                    </a:lnTo>
                    <a:lnTo>
                      <a:pt x="37" y="4"/>
                    </a:lnTo>
                    <a:lnTo>
                      <a:pt x="33" y="2"/>
                    </a:lnTo>
                    <a:lnTo>
                      <a:pt x="27" y="0"/>
                    </a:lnTo>
                    <a:close/>
                    <a:moveTo>
                      <a:pt x="10" y="39"/>
                    </a:moveTo>
                    <a:lnTo>
                      <a:pt x="12" y="26"/>
                    </a:lnTo>
                    <a:lnTo>
                      <a:pt x="14" y="22"/>
                    </a:lnTo>
                    <a:lnTo>
                      <a:pt x="15" y="18"/>
                    </a:lnTo>
                    <a:lnTo>
                      <a:pt x="17" y="14"/>
                    </a:lnTo>
                    <a:lnTo>
                      <a:pt x="19" y="12"/>
                    </a:lnTo>
                    <a:lnTo>
                      <a:pt x="23" y="10"/>
                    </a:lnTo>
                    <a:lnTo>
                      <a:pt x="27" y="10"/>
                    </a:lnTo>
                    <a:lnTo>
                      <a:pt x="31" y="10"/>
                    </a:lnTo>
                    <a:lnTo>
                      <a:pt x="33" y="12"/>
                    </a:lnTo>
                    <a:lnTo>
                      <a:pt x="37" y="14"/>
                    </a:lnTo>
                    <a:lnTo>
                      <a:pt x="39" y="18"/>
                    </a:lnTo>
                    <a:lnTo>
                      <a:pt x="41" y="22"/>
                    </a:lnTo>
                    <a:lnTo>
                      <a:pt x="41" y="28"/>
                    </a:lnTo>
                    <a:lnTo>
                      <a:pt x="43" y="33"/>
                    </a:lnTo>
                    <a:lnTo>
                      <a:pt x="43" y="41"/>
                    </a:lnTo>
                    <a:lnTo>
                      <a:pt x="43" y="49"/>
                    </a:lnTo>
                    <a:lnTo>
                      <a:pt x="41" y="55"/>
                    </a:lnTo>
                    <a:lnTo>
                      <a:pt x="41" y="61"/>
                    </a:lnTo>
                    <a:lnTo>
                      <a:pt x="39" y="65"/>
                    </a:lnTo>
                    <a:lnTo>
                      <a:pt x="37" y="69"/>
                    </a:lnTo>
                    <a:lnTo>
                      <a:pt x="33" y="71"/>
                    </a:lnTo>
                    <a:lnTo>
                      <a:pt x="29" y="73"/>
                    </a:lnTo>
                    <a:lnTo>
                      <a:pt x="27" y="73"/>
                    </a:lnTo>
                    <a:lnTo>
                      <a:pt x="23" y="73"/>
                    </a:lnTo>
                    <a:lnTo>
                      <a:pt x="19" y="71"/>
                    </a:lnTo>
                    <a:lnTo>
                      <a:pt x="17" y="69"/>
                    </a:lnTo>
                    <a:lnTo>
                      <a:pt x="14" y="65"/>
                    </a:lnTo>
                    <a:lnTo>
                      <a:pt x="14" y="61"/>
                    </a:lnTo>
                    <a:lnTo>
                      <a:pt x="12" y="55"/>
                    </a:lnTo>
                    <a:lnTo>
                      <a:pt x="10" y="49"/>
                    </a:lnTo>
                    <a:lnTo>
                      <a:pt x="10"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69" name="Freeform 133"/>
              <p:cNvSpPr>
                <a:spLocks/>
              </p:cNvSpPr>
              <p:nvPr/>
            </p:nvSpPr>
            <p:spPr bwMode="auto">
              <a:xfrm>
                <a:off x="2299" y="3078"/>
                <a:ext cx="53" cy="81"/>
              </a:xfrm>
              <a:custGeom>
                <a:avLst/>
                <a:gdLst>
                  <a:gd name="T0" fmla="*/ 27 w 53"/>
                  <a:gd name="T1" fmla="*/ 0 h 81"/>
                  <a:gd name="T2" fmla="*/ 21 w 53"/>
                  <a:gd name="T3" fmla="*/ 2 h 81"/>
                  <a:gd name="T4" fmla="*/ 15 w 53"/>
                  <a:gd name="T5" fmla="*/ 4 h 81"/>
                  <a:gd name="T6" fmla="*/ 10 w 53"/>
                  <a:gd name="T7" fmla="*/ 6 h 81"/>
                  <a:gd name="T8" fmla="*/ 8 w 53"/>
                  <a:gd name="T9" fmla="*/ 12 h 81"/>
                  <a:gd name="T10" fmla="*/ 4 w 53"/>
                  <a:gd name="T11" fmla="*/ 18 h 81"/>
                  <a:gd name="T12" fmla="*/ 2 w 53"/>
                  <a:gd name="T13" fmla="*/ 24 h 81"/>
                  <a:gd name="T14" fmla="*/ 0 w 53"/>
                  <a:gd name="T15" fmla="*/ 31 h 81"/>
                  <a:gd name="T16" fmla="*/ 0 w 53"/>
                  <a:gd name="T17" fmla="*/ 41 h 81"/>
                  <a:gd name="T18" fmla="*/ 0 w 53"/>
                  <a:gd name="T19" fmla="*/ 49 h 81"/>
                  <a:gd name="T20" fmla="*/ 2 w 53"/>
                  <a:gd name="T21" fmla="*/ 59 h 81"/>
                  <a:gd name="T22" fmla="*/ 4 w 53"/>
                  <a:gd name="T23" fmla="*/ 65 h 81"/>
                  <a:gd name="T24" fmla="*/ 6 w 53"/>
                  <a:gd name="T25" fmla="*/ 71 h 81"/>
                  <a:gd name="T26" fmla="*/ 10 w 53"/>
                  <a:gd name="T27" fmla="*/ 75 h 81"/>
                  <a:gd name="T28" fmla="*/ 15 w 53"/>
                  <a:gd name="T29" fmla="*/ 79 h 81"/>
                  <a:gd name="T30" fmla="*/ 21 w 53"/>
                  <a:gd name="T31" fmla="*/ 81 h 81"/>
                  <a:gd name="T32" fmla="*/ 27 w 53"/>
                  <a:gd name="T33" fmla="*/ 81 h 81"/>
                  <a:gd name="T34" fmla="*/ 33 w 53"/>
                  <a:gd name="T35" fmla="*/ 81 h 81"/>
                  <a:gd name="T36" fmla="*/ 37 w 53"/>
                  <a:gd name="T37" fmla="*/ 79 h 81"/>
                  <a:gd name="T38" fmla="*/ 43 w 53"/>
                  <a:gd name="T39" fmla="*/ 75 h 81"/>
                  <a:gd name="T40" fmla="*/ 47 w 53"/>
                  <a:gd name="T41" fmla="*/ 71 h 81"/>
                  <a:gd name="T42" fmla="*/ 49 w 53"/>
                  <a:gd name="T43" fmla="*/ 65 h 81"/>
                  <a:gd name="T44" fmla="*/ 51 w 53"/>
                  <a:gd name="T45" fmla="*/ 59 h 81"/>
                  <a:gd name="T46" fmla="*/ 53 w 53"/>
                  <a:gd name="T47" fmla="*/ 51 h 81"/>
                  <a:gd name="T48" fmla="*/ 53 w 53"/>
                  <a:gd name="T49" fmla="*/ 41 h 81"/>
                  <a:gd name="T50" fmla="*/ 53 w 53"/>
                  <a:gd name="T51" fmla="*/ 31 h 81"/>
                  <a:gd name="T52" fmla="*/ 51 w 53"/>
                  <a:gd name="T53" fmla="*/ 24 h 81"/>
                  <a:gd name="T54" fmla="*/ 49 w 53"/>
                  <a:gd name="T55" fmla="*/ 18 h 81"/>
                  <a:gd name="T56" fmla="*/ 47 w 53"/>
                  <a:gd name="T57" fmla="*/ 12 h 81"/>
                  <a:gd name="T58" fmla="*/ 43 w 53"/>
                  <a:gd name="T59" fmla="*/ 6 h 81"/>
                  <a:gd name="T60" fmla="*/ 37 w 53"/>
                  <a:gd name="T61" fmla="*/ 4 h 81"/>
                  <a:gd name="T62" fmla="*/ 33 w 53"/>
                  <a:gd name="T63" fmla="*/ 2 h 81"/>
                  <a:gd name="T64" fmla="*/ 27 w 53"/>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81">
                    <a:moveTo>
                      <a:pt x="27" y="0"/>
                    </a:moveTo>
                    <a:lnTo>
                      <a:pt x="21" y="2"/>
                    </a:lnTo>
                    <a:lnTo>
                      <a:pt x="15" y="4"/>
                    </a:lnTo>
                    <a:lnTo>
                      <a:pt x="10" y="6"/>
                    </a:lnTo>
                    <a:lnTo>
                      <a:pt x="8" y="12"/>
                    </a:lnTo>
                    <a:lnTo>
                      <a:pt x="4" y="18"/>
                    </a:lnTo>
                    <a:lnTo>
                      <a:pt x="2" y="24"/>
                    </a:lnTo>
                    <a:lnTo>
                      <a:pt x="0" y="31"/>
                    </a:lnTo>
                    <a:lnTo>
                      <a:pt x="0" y="41"/>
                    </a:lnTo>
                    <a:lnTo>
                      <a:pt x="0" y="49"/>
                    </a:lnTo>
                    <a:lnTo>
                      <a:pt x="2" y="59"/>
                    </a:lnTo>
                    <a:lnTo>
                      <a:pt x="4" y="65"/>
                    </a:lnTo>
                    <a:lnTo>
                      <a:pt x="6" y="71"/>
                    </a:lnTo>
                    <a:lnTo>
                      <a:pt x="10" y="75"/>
                    </a:lnTo>
                    <a:lnTo>
                      <a:pt x="15" y="79"/>
                    </a:lnTo>
                    <a:lnTo>
                      <a:pt x="21" y="81"/>
                    </a:lnTo>
                    <a:lnTo>
                      <a:pt x="27" y="81"/>
                    </a:lnTo>
                    <a:lnTo>
                      <a:pt x="33" y="81"/>
                    </a:lnTo>
                    <a:lnTo>
                      <a:pt x="37" y="79"/>
                    </a:lnTo>
                    <a:lnTo>
                      <a:pt x="43" y="75"/>
                    </a:lnTo>
                    <a:lnTo>
                      <a:pt x="47" y="71"/>
                    </a:lnTo>
                    <a:lnTo>
                      <a:pt x="49" y="65"/>
                    </a:lnTo>
                    <a:lnTo>
                      <a:pt x="51" y="59"/>
                    </a:lnTo>
                    <a:lnTo>
                      <a:pt x="53" y="51"/>
                    </a:lnTo>
                    <a:lnTo>
                      <a:pt x="53" y="41"/>
                    </a:lnTo>
                    <a:lnTo>
                      <a:pt x="53" y="31"/>
                    </a:lnTo>
                    <a:lnTo>
                      <a:pt x="51" y="24"/>
                    </a:lnTo>
                    <a:lnTo>
                      <a:pt x="49" y="18"/>
                    </a:lnTo>
                    <a:lnTo>
                      <a:pt x="47" y="12"/>
                    </a:lnTo>
                    <a:lnTo>
                      <a:pt x="43" y="6"/>
                    </a:lnTo>
                    <a:lnTo>
                      <a:pt x="37" y="4"/>
                    </a:lnTo>
                    <a:lnTo>
                      <a:pt x="33" y="2"/>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70" name="Freeform 134"/>
              <p:cNvSpPr>
                <a:spLocks/>
              </p:cNvSpPr>
              <p:nvPr/>
            </p:nvSpPr>
            <p:spPr bwMode="auto">
              <a:xfrm>
                <a:off x="2309" y="3088"/>
                <a:ext cx="33" cy="63"/>
              </a:xfrm>
              <a:custGeom>
                <a:avLst/>
                <a:gdLst>
                  <a:gd name="T0" fmla="*/ 0 w 33"/>
                  <a:gd name="T1" fmla="*/ 29 h 63"/>
                  <a:gd name="T2" fmla="*/ 2 w 33"/>
                  <a:gd name="T3" fmla="*/ 16 h 63"/>
                  <a:gd name="T4" fmla="*/ 4 w 33"/>
                  <a:gd name="T5" fmla="*/ 12 h 63"/>
                  <a:gd name="T6" fmla="*/ 5 w 33"/>
                  <a:gd name="T7" fmla="*/ 8 h 63"/>
                  <a:gd name="T8" fmla="*/ 7 w 33"/>
                  <a:gd name="T9" fmla="*/ 4 h 63"/>
                  <a:gd name="T10" fmla="*/ 9 w 33"/>
                  <a:gd name="T11" fmla="*/ 2 h 63"/>
                  <a:gd name="T12" fmla="*/ 13 w 33"/>
                  <a:gd name="T13" fmla="*/ 0 h 63"/>
                  <a:gd name="T14" fmla="*/ 17 w 33"/>
                  <a:gd name="T15" fmla="*/ 0 h 63"/>
                  <a:gd name="T16" fmla="*/ 21 w 33"/>
                  <a:gd name="T17" fmla="*/ 0 h 63"/>
                  <a:gd name="T18" fmla="*/ 23 w 33"/>
                  <a:gd name="T19" fmla="*/ 2 h 63"/>
                  <a:gd name="T20" fmla="*/ 27 w 33"/>
                  <a:gd name="T21" fmla="*/ 4 h 63"/>
                  <a:gd name="T22" fmla="*/ 29 w 33"/>
                  <a:gd name="T23" fmla="*/ 8 h 63"/>
                  <a:gd name="T24" fmla="*/ 31 w 33"/>
                  <a:gd name="T25" fmla="*/ 12 h 63"/>
                  <a:gd name="T26" fmla="*/ 31 w 33"/>
                  <a:gd name="T27" fmla="*/ 18 h 63"/>
                  <a:gd name="T28" fmla="*/ 33 w 33"/>
                  <a:gd name="T29" fmla="*/ 23 h 63"/>
                  <a:gd name="T30" fmla="*/ 33 w 33"/>
                  <a:gd name="T31" fmla="*/ 31 h 63"/>
                  <a:gd name="T32" fmla="*/ 33 w 33"/>
                  <a:gd name="T33" fmla="*/ 39 h 63"/>
                  <a:gd name="T34" fmla="*/ 31 w 33"/>
                  <a:gd name="T35" fmla="*/ 45 h 63"/>
                  <a:gd name="T36" fmla="*/ 31 w 33"/>
                  <a:gd name="T37" fmla="*/ 51 h 63"/>
                  <a:gd name="T38" fmla="*/ 29 w 33"/>
                  <a:gd name="T39" fmla="*/ 55 h 63"/>
                  <a:gd name="T40" fmla="*/ 27 w 33"/>
                  <a:gd name="T41" fmla="*/ 59 h 63"/>
                  <a:gd name="T42" fmla="*/ 23 w 33"/>
                  <a:gd name="T43" fmla="*/ 61 h 63"/>
                  <a:gd name="T44" fmla="*/ 19 w 33"/>
                  <a:gd name="T45" fmla="*/ 63 h 63"/>
                  <a:gd name="T46" fmla="*/ 17 w 33"/>
                  <a:gd name="T47" fmla="*/ 63 h 63"/>
                  <a:gd name="T48" fmla="*/ 13 w 33"/>
                  <a:gd name="T49" fmla="*/ 63 h 63"/>
                  <a:gd name="T50" fmla="*/ 9 w 33"/>
                  <a:gd name="T51" fmla="*/ 61 h 63"/>
                  <a:gd name="T52" fmla="*/ 7 w 33"/>
                  <a:gd name="T53" fmla="*/ 59 h 63"/>
                  <a:gd name="T54" fmla="*/ 4 w 33"/>
                  <a:gd name="T55" fmla="*/ 55 h 63"/>
                  <a:gd name="T56" fmla="*/ 4 w 33"/>
                  <a:gd name="T57" fmla="*/ 51 h 63"/>
                  <a:gd name="T58" fmla="*/ 2 w 33"/>
                  <a:gd name="T59" fmla="*/ 45 h 63"/>
                  <a:gd name="T60" fmla="*/ 0 w 33"/>
                  <a:gd name="T61" fmla="*/ 39 h 63"/>
                  <a:gd name="T62" fmla="*/ 0 w 33"/>
                  <a:gd name="T63" fmla="*/ 31 h 63"/>
                  <a:gd name="T64" fmla="*/ 0 w 33"/>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63">
                    <a:moveTo>
                      <a:pt x="0" y="29"/>
                    </a:moveTo>
                    <a:lnTo>
                      <a:pt x="2" y="16"/>
                    </a:lnTo>
                    <a:lnTo>
                      <a:pt x="4" y="12"/>
                    </a:lnTo>
                    <a:lnTo>
                      <a:pt x="5" y="8"/>
                    </a:lnTo>
                    <a:lnTo>
                      <a:pt x="7" y="4"/>
                    </a:lnTo>
                    <a:lnTo>
                      <a:pt x="9" y="2"/>
                    </a:lnTo>
                    <a:lnTo>
                      <a:pt x="13" y="0"/>
                    </a:lnTo>
                    <a:lnTo>
                      <a:pt x="17" y="0"/>
                    </a:lnTo>
                    <a:lnTo>
                      <a:pt x="21" y="0"/>
                    </a:lnTo>
                    <a:lnTo>
                      <a:pt x="23" y="2"/>
                    </a:lnTo>
                    <a:lnTo>
                      <a:pt x="27" y="4"/>
                    </a:lnTo>
                    <a:lnTo>
                      <a:pt x="29" y="8"/>
                    </a:lnTo>
                    <a:lnTo>
                      <a:pt x="31" y="12"/>
                    </a:lnTo>
                    <a:lnTo>
                      <a:pt x="31" y="18"/>
                    </a:lnTo>
                    <a:lnTo>
                      <a:pt x="33" y="23"/>
                    </a:lnTo>
                    <a:lnTo>
                      <a:pt x="33" y="31"/>
                    </a:lnTo>
                    <a:lnTo>
                      <a:pt x="33" y="39"/>
                    </a:lnTo>
                    <a:lnTo>
                      <a:pt x="31" y="45"/>
                    </a:lnTo>
                    <a:lnTo>
                      <a:pt x="31" y="51"/>
                    </a:lnTo>
                    <a:lnTo>
                      <a:pt x="29" y="55"/>
                    </a:lnTo>
                    <a:lnTo>
                      <a:pt x="27" y="59"/>
                    </a:lnTo>
                    <a:lnTo>
                      <a:pt x="23" y="61"/>
                    </a:lnTo>
                    <a:lnTo>
                      <a:pt x="19" y="63"/>
                    </a:lnTo>
                    <a:lnTo>
                      <a:pt x="17" y="63"/>
                    </a:lnTo>
                    <a:lnTo>
                      <a:pt x="13" y="63"/>
                    </a:lnTo>
                    <a:lnTo>
                      <a:pt x="9" y="61"/>
                    </a:lnTo>
                    <a:lnTo>
                      <a:pt x="7" y="59"/>
                    </a:lnTo>
                    <a:lnTo>
                      <a:pt x="4" y="55"/>
                    </a:lnTo>
                    <a:lnTo>
                      <a:pt x="4" y="51"/>
                    </a:lnTo>
                    <a:lnTo>
                      <a:pt x="2"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71" name="Freeform 135"/>
              <p:cNvSpPr>
                <a:spLocks/>
              </p:cNvSpPr>
              <p:nvPr/>
            </p:nvSpPr>
            <p:spPr bwMode="auto">
              <a:xfrm>
                <a:off x="2364" y="3064"/>
                <a:ext cx="22" cy="55"/>
              </a:xfrm>
              <a:custGeom>
                <a:avLst/>
                <a:gdLst>
                  <a:gd name="T0" fmla="*/ 22 w 22"/>
                  <a:gd name="T1" fmla="*/ 0 h 55"/>
                  <a:gd name="T2" fmla="*/ 16 w 22"/>
                  <a:gd name="T3" fmla="*/ 0 h 55"/>
                  <a:gd name="T4" fmla="*/ 14 w 22"/>
                  <a:gd name="T5" fmla="*/ 6 h 55"/>
                  <a:gd name="T6" fmla="*/ 12 w 22"/>
                  <a:gd name="T7" fmla="*/ 8 h 55"/>
                  <a:gd name="T8" fmla="*/ 10 w 22"/>
                  <a:gd name="T9" fmla="*/ 10 h 55"/>
                  <a:gd name="T10" fmla="*/ 8 w 22"/>
                  <a:gd name="T11" fmla="*/ 10 h 55"/>
                  <a:gd name="T12" fmla="*/ 0 w 22"/>
                  <a:gd name="T13" fmla="*/ 12 h 55"/>
                  <a:gd name="T14" fmla="*/ 0 w 22"/>
                  <a:gd name="T15" fmla="*/ 18 h 55"/>
                  <a:gd name="T16" fmla="*/ 14 w 22"/>
                  <a:gd name="T17" fmla="*/ 18 h 55"/>
                  <a:gd name="T18" fmla="*/ 14 w 22"/>
                  <a:gd name="T19" fmla="*/ 55 h 55"/>
                  <a:gd name="T20" fmla="*/ 22 w 22"/>
                  <a:gd name="T21" fmla="*/ 55 h 55"/>
                  <a:gd name="T22" fmla="*/ 22 w 22"/>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5">
                    <a:moveTo>
                      <a:pt x="22" y="0"/>
                    </a:moveTo>
                    <a:lnTo>
                      <a:pt x="16" y="0"/>
                    </a:lnTo>
                    <a:lnTo>
                      <a:pt x="14" y="6"/>
                    </a:lnTo>
                    <a:lnTo>
                      <a:pt x="12" y="8"/>
                    </a:lnTo>
                    <a:lnTo>
                      <a:pt x="10" y="10"/>
                    </a:lnTo>
                    <a:lnTo>
                      <a:pt x="8" y="10"/>
                    </a:lnTo>
                    <a:lnTo>
                      <a:pt x="0" y="12"/>
                    </a:lnTo>
                    <a:lnTo>
                      <a:pt x="0" y="18"/>
                    </a:lnTo>
                    <a:lnTo>
                      <a:pt x="14" y="18"/>
                    </a:lnTo>
                    <a:lnTo>
                      <a:pt x="14" y="55"/>
                    </a:lnTo>
                    <a:lnTo>
                      <a:pt x="22" y="55"/>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72" name="Freeform 136"/>
              <p:cNvSpPr>
                <a:spLocks/>
              </p:cNvSpPr>
              <p:nvPr/>
            </p:nvSpPr>
            <p:spPr bwMode="auto">
              <a:xfrm>
                <a:off x="2364" y="3064"/>
                <a:ext cx="22" cy="55"/>
              </a:xfrm>
              <a:custGeom>
                <a:avLst/>
                <a:gdLst>
                  <a:gd name="T0" fmla="*/ 22 w 22"/>
                  <a:gd name="T1" fmla="*/ 0 h 55"/>
                  <a:gd name="T2" fmla="*/ 16 w 22"/>
                  <a:gd name="T3" fmla="*/ 0 h 55"/>
                  <a:gd name="T4" fmla="*/ 14 w 22"/>
                  <a:gd name="T5" fmla="*/ 6 h 55"/>
                  <a:gd name="T6" fmla="*/ 12 w 22"/>
                  <a:gd name="T7" fmla="*/ 8 h 55"/>
                  <a:gd name="T8" fmla="*/ 10 w 22"/>
                  <a:gd name="T9" fmla="*/ 10 h 55"/>
                  <a:gd name="T10" fmla="*/ 8 w 22"/>
                  <a:gd name="T11" fmla="*/ 10 h 55"/>
                  <a:gd name="T12" fmla="*/ 0 w 22"/>
                  <a:gd name="T13" fmla="*/ 12 h 55"/>
                  <a:gd name="T14" fmla="*/ 0 w 22"/>
                  <a:gd name="T15" fmla="*/ 18 h 55"/>
                  <a:gd name="T16" fmla="*/ 14 w 22"/>
                  <a:gd name="T17" fmla="*/ 18 h 55"/>
                  <a:gd name="T18" fmla="*/ 14 w 22"/>
                  <a:gd name="T19" fmla="*/ 55 h 55"/>
                  <a:gd name="T20" fmla="*/ 22 w 22"/>
                  <a:gd name="T21" fmla="*/ 55 h 55"/>
                  <a:gd name="T22" fmla="*/ 22 w 22"/>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5">
                    <a:moveTo>
                      <a:pt x="22" y="0"/>
                    </a:moveTo>
                    <a:lnTo>
                      <a:pt x="16" y="0"/>
                    </a:lnTo>
                    <a:lnTo>
                      <a:pt x="14" y="6"/>
                    </a:lnTo>
                    <a:lnTo>
                      <a:pt x="12" y="8"/>
                    </a:lnTo>
                    <a:lnTo>
                      <a:pt x="10" y="10"/>
                    </a:lnTo>
                    <a:lnTo>
                      <a:pt x="8" y="10"/>
                    </a:lnTo>
                    <a:lnTo>
                      <a:pt x="0" y="12"/>
                    </a:lnTo>
                    <a:lnTo>
                      <a:pt x="0" y="18"/>
                    </a:lnTo>
                    <a:lnTo>
                      <a:pt x="14" y="18"/>
                    </a:lnTo>
                    <a:lnTo>
                      <a:pt x="14" y="55"/>
                    </a:lnTo>
                    <a:lnTo>
                      <a:pt x="22" y="55"/>
                    </a:lnTo>
                    <a:lnTo>
                      <a:pt x="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73" name="Freeform 137"/>
              <p:cNvSpPr>
                <a:spLocks/>
              </p:cNvSpPr>
              <p:nvPr/>
            </p:nvSpPr>
            <p:spPr bwMode="auto">
              <a:xfrm>
                <a:off x="2718"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0" y="14"/>
                    </a:lnTo>
                    <a:lnTo>
                      <a:pt x="6" y="16"/>
                    </a:lnTo>
                    <a:lnTo>
                      <a:pt x="0" y="16"/>
                    </a:lnTo>
                    <a:lnTo>
                      <a:pt x="0" y="24"/>
                    </a:lnTo>
                    <a:lnTo>
                      <a:pt x="20" y="24"/>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74" name="Freeform 138"/>
              <p:cNvSpPr>
                <a:spLocks/>
              </p:cNvSpPr>
              <p:nvPr/>
            </p:nvSpPr>
            <p:spPr bwMode="auto">
              <a:xfrm>
                <a:off x="2718"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0" y="14"/>
                    </a:lnTo>
                    <a:lnTo>
                      <a:pt x="6" y="16"/>
                    </a:lnTo>
                    <a:lnTo>
                      <a:pt x="0" y="16"/>
                    </a:lnTo>
                    <a:lnTo>
                      <a:pt x="0" y="24"/>
                    </a:lnTo>
                    <a:lnTo>
                      <a:pt x="20" y="24"/>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75" name="Freeform 139"/>
              <p:cNvSpPr>
                <a:spLocks noEditPoints="1"/>
              </p:cNvSpPr>
              <p:nvPr/>
            </p:nvSpPr>
            <p:spPr bwMode="auto">
              <a:xfrm>
                <a:off x="2773" y="3078"/>
                <a:ext cx="56" cy="81"/>
              </a:xfrm>
              <a:custGeom>
                <a:avLst/>
                <a:gdLst>
                  <a:gd name="T0" fmla="*/ 22 w 56"/>
                  <a:gd name="T1" fmla="*/ 2 h 81"/>
                  <a:gd name="T2" fmla="*/ 12 w 56"/>
                  <a:gd name="T3" fmla="*/ 6 h 81"/>
                  <a:gd name="T4" fmla="*/ 4 w 56"/>
                  <a:gd name="T5" fmla="*/ 18 h 81"/>
                  <a:gd name="T6" fmla="*/ 2 w 56"/>
                  <a:gd name="T7" fmla="*/ 31 h 81"/>
                  <a:gd name="T8" fmla="*/ 2 w 56"/>
                  <a:gd name="T9" fmla="*/ 49 h 81"/>
                  <a:gd name="T10" fmla="*/ 4 w 56"/>
                  <a:gd name="T11" fmla="*/ 65 h 81"/>
                  <a:gd name="T12" fmla="*/ 12 w 56"/>
                  <a:gd name="T13" fmla="*/ 75 h 81"/>
                  <a:gd name="T14" fmla="*/ 22 w 56"/>
                  <a:gd name="T15" fmla="*/ 81 h 81"/>
                  <a:gd name="T16" fmla="*/ 34 w 56"/>
                  <a:gd name="T17" fmla="*/ 81 h 81"/>
                  <a:gd name="T18" fmla="*/ 44 w 56"/>
                  <a:gd name="T19" fmla="*/ 75 h 81"/>
                  <a:gd name="T20" fmla="*/ 52 w 56"/>
                  <a:gd name="T21" fmla="*/ 65 h 81"/>
                  <a:gd name="T22" fmla="*/ 56 w 56"/>
                  <a:gd name="T23" fmla="*/ 51 h 81"/>
                  <a:gd name="T24" fmla="*/ 56 w 56"/>
                  <a:gd name="T25" fmla="*/ 31 h 81"/>
                  <a:gd name="T26" fmla="*/ 52 w 56"/>
                  <a:gd name="T27" fmla="*/ 18 h 81"/>
                  <a:gd name="T28" fmla="*/ 44 w 56"/>
                  <a:gd name="T29" fmla="*/ 6 h 81"/>
                  <a:gd name="T30" fmla="*/ 34 w 56"/>
                  <a:gd name="T31" fmla="*/ 2 h 81"/>
                  <a:gd name="T32" fmla="*/ 12 w 56"/>
                  <a:gd name="T33" fmla="*/ 39 h 81"/>
                  <a:gd name="T34" fmla="*/ 14 w 56"/>
                  <a:gd name="T35" fmla="*/ 22 h 81"/>
                  <a:gd name="T36" fmla="*/ 18 w 56"/>
                  <a:gd name="T37" fmla="*/ 14 h 81"/>
                  <a:gd name="T38" fmla="*/ 24 w 56"/>
                  <a:gd name="T39" fmla="*/ 10 h 81"/>
                  <a:gd name="T40" fmla="*/ 32 w 56"/>
                  <a:gd name="T41" fmla="*/ 10 h 81"/>
                  <a:gd name="T42" fmla="*/ 38 w 56"/>
                  <a:gd name="T43" fmla="*/ 14 h 81"/>
                  <a:gd name="T44" fmla="*/ 42 w 56"/>
                  <a:gd name="T45" fmla="*/ 22 h 81"/>
                  <a:gd name="T46" fmla="*/ 44 w 56"/>
                  <a:gd name="T47" fmla="*/ 33 h 81"/>
                  <a:gd name="T48" fmla="*/ 44 w 56"/>
                  <a:gd name="T49" fmla="*/ 49 h 81"/>
                  <a:gd name="T50" fmla="*/ 42 w 56"/>
                  <a:gd name="T51" fmla="*/ 61 h 81"/>
                  <a:gd name="T52" fmla="*/ 38 w 56"/>
                  <a:gd name="T53" fmla="*/ 69 h 81"/>
                  <a:gd name="T54" fmla="*/ 32 w 56"/>
                  <a:gd name="T55" fmla="*/ 73 h 81"/>
                  <a:gd name="T56" fmla="*/ 24 w 56"/>
                  <a:gd name="T57" fmla="*/ 73 h 81"/>
                  <a:gd name="T58" fmla="*/ 18 w 56"/>
                  <a:gd name="T59" fmla="*/ 69 h 81"/>
                  <a:gd name="T60" fmla="*/ 14 w 56"/>
                  <a:gd name="T61" fmla="*/ 61 h 81"/>
                  <a:gd name="T62" fmla="*/ 12 w 56"/>
                  <a:gd name="T63" fmla="*/ 49 h 81"/>
                  <a:gd name="T64" fmla="*/ 12 w 56"/>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81">
                    <a:moveTo>
                      <a:pt x="28" y="0"/>
                    </a:moveTo>
                    <a:lnTo>
                      <a:pt x="22" y="2"/>
                    </a:lnTo>
                    <a:lnTo>
                      <a:pt x="16" y="4"/>
                    </a:lnTo>
                    <a:lnTo>
                      <a:pt x="12" y="6"/>
                    </a:lnTo>
                    <a:lnTo>
                      <a:pt x="8" y="12"/>
                    </a:lnTo>
                    <a:lnTo>
                      <a:pt x="4" y="18"/>
                    </a:lnTo>
                    <a:lnTo>
                      <a:pt x="2" y="24"/>
                    </a:lnTo>
                    <a:lnTo>
                      <a:pt x="2" y="31"/>
                    </a:lnTo>
                    <a:lnTo>
                      <a:pt x="0" y="41"/>
                    </a:lnTo>
                    <a:lnTo>
                      <a:pt x="2" y="49"/>
                    </a:lnTo>
                    <a:lnTo>
                      <a:pt x="2" y="59"/>
                    </a:lnTo>
                    <a:lnTo>
                      <a:pt x="4" y="65"/>
                    </a:lnTo>
                    <a:lnTo>
                      <a:pt x="8" y="71"/>
                    </a:lnTo>
                    <a:lnTo>
                      <a:pt x="12" y="75"/>
                    </a:lnTo>
                    <a:lnTo>
                      <a:pt x="16" y="79"/>
                    </a:lnTo>
                    <a:lnTo>
                      <a:pt x="22" y="81"/>
                    </a:lnTo>
                    <a:lnTo>
                      <a:pt x="28" y="81"/>
                    </a:lnTo>
                    <a:lnTo>
                      <a:pt x="34" y="81"/>
                    </a:lnTo>
                    <a:lnTo>
                      <a:pt x="40" y="79"/>
                    </a:lnTo>
                    <a:lnTo>
                      <a:pt x="44" y="75"/>
                    </a:lnTo>
                    <a:lnTo>
                      <a:pt x="48" y="71"/>
                    </a:lnTo>
                    <a:lnTo>
                      <a:pt x="52" y="65"/>
                    </a:lnTo>
                    <a:lnTo>
                      <a:pt x="54" y="59"/>
                    </a:lnTo>
                    <a:lnTo>
                      <a:pt x="56" y="51"/>
                    </a:lnTo>
                    <a:lnTo>
                      <a:pt x="56" y="41"/>
                    </a:lnTo>
                    <a:lnTo>
                      <a:pt x="56" y="31"/>
                    </a:lnTo>
                    <a:lnTo>
                      <a:pt x="54" y="24"/>
                    </a:lnTo>
                    <a:lnTo>
                      <a:pt x="52" y="18"/>
                    </a:lnTo>
                    <a:lnTo>
                      <a:pt x="48" y="12"/>
                    </a:lnTo>
                    <a:lnTo>
                      <a:pt x="44" y="6"/>
                    </a:lnTo>
                    <a:lnTo>
                      <a:pt x="40" y="4"/>
                    </a:lnTo>
                    <a:lnTo>
                      <a:pt x="34" y="2"/>
                    </a:lnTo>
                    <a:lnTo>
                      <a:pt x="28" y="0"/>
                    </a:lnTo>
                    <a:close/>
                    <a:moveTo>
                      <a:pt x="12" y="39"/>
                    </a:moveTo>
                    <a:lnTo>
                      <a:pt x="12" y="26"/>
                    </a:lnTo>
                    <a:lnTo>
                      <a:pt x="14" y="22"/>
                    </a:lnTo>
                    <a:lnTo>
                      <a:pt x="16" y="18"/>
                    </a:lnTo>
                    <a:lnTo>
                      <a:pt x="18" y="14"/>
                    </a:lnTo>
                    <a:lnTo>
                      <a:pt x="22" y="12"/>
                    </a:lnTo>
                    <a:lnTo>
                      <a:pt x="24" y="10"/>
                    </a:lnTo>
                    <a:lnTo>
                      <a:pt x="28" y="10"/>
                    </a:lnTo>
                    <a:lnTo>
                      <a:pt x="32" y="10"/>
                    </a:lnTo>
                    <a:lnTo>
                      <a:pt x="36" y="12"/>
                    </a:lnTo>
                    <a:lnTo>
                      <a:pt x="38" y="14"/>
                    </a:lnTo>
                    <a:lnTo>
                      <a:pt x="40" y="18"/>
                    </a:lnTo>
                    <a:lnTo>
                      <a:pt x="42" y="22"/>
                    </a:lnTo>
                    <a:lnTo>
                      <a:pt x="44" y="28"/>
                    </a:lnTo>
                    <a:lnTo>
                      <a:pt x="44" y="33"/>
                    </a:lnTo>
                    <a:lnTo>
                      <a:pt x="44" y="41"/>
                    </a:lnTo>
                    <a:lnTo>
                      <a:pt x="44" y="49"/>
                    </a:lnTo>
                    <a:lnTo>
                      <a:pt x="44" y="55"/>
                    </a:lnTo>
                    <a:lnTo>
                      <a:pt x="42" y="61"/>
                    </a:lnTo>
                    <a:lnTo>
                      <a:pt x="40" y="65"/>
                    </a:lnTo>
                    <a:lnTo>
                      <a:pt x="38" y="69"/>
                    </a:lnTo>
                    <a:lnTo>
                      <a:pt x="36" y="71"/>
                    </a:lnTo>
                    <a:lnTo>
                      <a:pt x="32" y="73"/>
                    </a:lnTo>
                    <a:lnTo>
                      <a:pt x="28" y="73"/>
                    </a:lnTo>
                    <a:lnTo>
                      <a:pt x="24" y="73"/>
                    </a:lnTo>
                    <a:lnTo>
                      <a:pt x="20" y="71"/>
                    </a:lnTo>
                    <a:lnTo>
                      <a:pt x="18" y="69"/>
                    </a:lnTo>
                    <a:lnTo>
                      <a:pt x="16" y="65"/>
                    </a:lnTo>
                    <a:lnTo>
                      <a:pt x="14" y="61"/>
                    </a:lnTo>
                    <a:lnTo>
                      <a:pt x="12" y="55"/>
                    </a:lnTo>
                    <a:lnTo>
                      <a:pt x="12" y="49"/>
                    </a:lnTo>
                    <a:lnTo>
                      <a:pt x="12" y="41"/>
                    </a:lnTo>
                    <a:lnTo>
                      <a:pt x="1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76" name="Freeform 140"/>
              <p:cNvSpPr>
                <a:spLocks/>
              </p:cNvSpPr>
              <p:nvPr/>
            </p:nvSpPr>
            <p:spPr bwMode="auto">
              <a:xfrm>
                <a:off x="2773" y="3078"/>
                <a:ext cx="56" cy="81"/>
              </a:xfrm>
              <a:custGeom>
                <a:avLst/>
                <a:gdLst>
                  <a:gd name="T0" fmla="*/ 28 w 56"/>
                  <a:gd name="T1" fmla="*/ 0 h 81"/>
                  <a:gd name="T2" fmla="*/ 22 w 56"/>
                  <a:gd name="T3" fmla="*/ 2 h 81"/>
                  <a:gd name="T4" fmla="*/ 16 w 56"/>
                  <a:gd name="T5" fmla="*/ 4 h 81"/>
                  <a:gd name="T6" fmla="*/ 12 w 56"/>
                  <a:gd name="T7" fmla="*/ 6 h 81"/>
                  <a:gd name="T8" fmla="*/ 8 w 56"/>
                  <a:gd name="T9" fmla="*/ 12 h 81"/>
                  <a:gd name="T10" fmla="*/ 4 w 56"/>
                  <a:gd name="T11" fmla="*/ 18 h 81"/>
                  <a:gd name="T12" fmla="*/ 2 w 56"/>
                  <a:gd name="T13" fmla="*/ 24 h 81"/>
                  <a:gd name="T14" fmla="*/ 2 w 56"/>
                  <a:gd name="T15" fmla="*/ 31 h 81"/>
                  <a:gd name="T16" fmla="*/ 0 w 56"/>
                  <a:gd name="T17" fmla="*/ 41 h 81"/>
                  <a:gd name="T18" fmla="*/ 2 w 56"/>
                  <a:gd name="T19" fmla="*/ 49 h 81"/>
                  <a:gd name="T20" fmla="*/ 2 w 56"/>
                  <a:gd name="T21" fmla="*/ 59 h 81"/>
                  <a:gd name="T22" fmla="*/ 4 w 56"/>
                  <a:gd name="T23" fmla="*/ 65 h 81"/>
                  <a:gd name="T24" fmla="*/ 8 w 56"/>
                  <a:gd name="T25" fmla="*/ 71 h 81"/>
                  <a:gd name="T26" fmla="*/ 12 w 56"/>
                  <a:gd name="T27" fmla="*/ 75 h 81"/>
                  <a:gd name="T28" fmla="*/ 16 w 56"/>
                  <a:gd name="T29" fmla="*/ 79 h 81"/>
                  <a:gd name="T30" fmla="*/ 22 w 56"/>
                  <a:gd name="T31" fmla="*/ 81 h 81"/>
                  <a:gd name="T32" fmla="*/ 28 w 56"/>
                  <a:gd name="T33" fmla="*/ 81 h 81"/>
                  <a:gd name="T34" fmla="*/ 34 w 56"/>
                  <a:gd name="T35" fmla="*/ 81 h 81"/>
                  <a:gd name="T36" fmla="*/ 40 w 56"/>
                  <a:gd name="T37" fmla="*/ 79 h 81"/>
                  <a:gd name="T38" fmla="*/ 44 w 56"/>
                  <a:gd name="T39" fmla="*/ 75 h 81"/>
                  <a:gd name="T40" fmla="*/ 48 w 56"/>
                  <a:gd name="T41" fmla="*/ 71 h 81"/>
                  <a:gd name="T42" fmla="*/ 52 w 56"/>
                  <a:gd name="T43" fmla="*/ 65 h 81"/>
                  <a:gd name="T44" fmla="*/ 54 w 56"/>
                  <a:gd name="T45" fmla="*/ 59 h 81"/>
                  <a:gd name="T46" fmla="*/ 56 w 56"/>
                  <a:gd name="T47" fmla="*/ 51 h 81"/>
                  <a:gd name="T48" fmla="*/ 56 w 56"/>
                  <a:gd name="T49" fmla="*/ 41 h 81"/>
                  <a:gd name="T50" fmla="*/ 56 w 56"/>
                  <a:gd name="T51" fmla="*/ 31 h 81"/>
                  <a:gd name="T52" fmla="*/ 54 w 56"/>
                  <a:gd name="T53" fmla="*/ 24 h 81"/>
                  <a:gd name="T54" fmla="*/ 52 w 56"/>
                  <a:gd name="T55" fmla="*/ 18 h 81"/>
                  <a:gd name="T56" fmla="*/ 48 w 56"/>
                  <a:gd name="T57" fmla="*/ 12 h 81"/>
                  <a:gd name="T58" fmla="*/ 44 w 56"/>
                  <a:gd name="T59" fmla="*/ 6 h 81"/>
                  <a:gd name="T60" fmla="*/ 40 w 56"/>
                  <a:gd name="T61" fmla="*/ 4 h 81"/>
                  <a:gd name="T62" fmla="*/ 34 w 56"/>
                  <a:gd name="T63" fmla="*/ 2 h 81"/>
                  <a:gd name="T64" fmla="*/ 28 w 56"/>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81">
                    <a:moveTo>
                      <a:pt x="28" y="0"/>
                    </a:moveTo>
                    <a:lnTo>
                      <a:pt x="22" y="2"/>
                    </a:lnTo>
                    <a:lnTo>
                      <a:pt x="16" y="4"/>
                    </a:lnTo>
                    <a:lnTo>
                      <a:pt x="12" y="6"/>
                    </a:lnTo>
                    <a:lnTo>
                      <a:pt x="8" y="12"/>
                    </a:lnTo>
                    <a:lnTo>
                      <a:pt x="4" y="18"/>
                    </a:lnTo>
                    <a:lnTo>
                      <a:pt x="2" y="24"/>
                    </a:lnTo>
                    <a:lnTo>
                      <a:pt x="2" y="31"/>
                    </a:lnTo>
                    <a:lnTo>
                      <a:pt x="0" y="41"/>
                    </a:lnTo>
                    <a:lnTo>
                      <a:pt x="2" y="49"/>
                    </a:lnTo>
                    <a:lnTo>
                      <a:pt x="2" y="59"/>
                    </a:lnTo>
                    <a:lnTo>
                      <a:pt x="4" y="65"/>
                    </a:lnTo>
                    <a:lnTo>
                      <a:pt x="8" y="71"/>
                    </a:lnTo>
                    <a:lnTo>
                      <a:pt x="12" y="75"/>
                    </a:lnTo>
                    <a:lnTo>
                      <a:pt x="16" y="79"/>
                    </a:lnTo>
                    <a:lnTo>
                      <a:pt x="22" y="81"/>
                    </a:lnTo>
                    <a:lnTo>
                      <a:pt x="28" y="81"/>
                    </a:lnTo>
                    <a:lnTo>
                      <a:pt x="34" y="81"/>
                    </a:lnTo>
                    <a:lnTo>
                      <a:pt x="40" y="79"/>
                    </a:lnTo>
                    <a:lnTo>
                      <a:pt x="44" y="75"/>
                    </a:lnTo>
                    <a:lnTo>
                      <a:pt x="48" y="71"/>
                    </a:lnTo>
                    <a:lnTo>
                      <a:pt x="52" y="65"/>
                    </a:lnTo>
                    <a:lnTo>
                      <a:pt x="54" y="59"/>
                    </a:lnTo>
                    <a:lnTo>
                      <a:pt x="56" y="51"/>
                    </a:lnTo>
                    <a:lnTo>
                      <a:pt x="56" y="41"/>
                    </a:lnTo>
                    <a:lnTo>
                      <a:pt x="56" y="31"/>
                    </a:lnTo>
                    <a:lnTo>
                      <a:pt x="54" y="24"/>
                    </a:lnTo>
                    <a:lnTo>
                      <a:pt x="52" y="18"/>
                    </a:lnTo>
                    <a:lnTo>
                      <a:pt x="48" y="12"/>
                    </a:lnTo>
                    <a:lnTo>
                      <a:pt x="44" y="6"/>
                    </a:lnTo>
                    <a:lnTo>
                      <a:pt x="40" y="4"/>
                    </a:lnTo>
                    <a:lnTo>
                      <a:pt x="34" y="2"/>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77" name="Freeform 141"/>
              <p:cNvSpPr>
                <a:spLocks/>
              </p:cNvSpPr>
              <p:nvPr/>
            </p:nvSpPr>
            <p:spPr bwMode="auto">
              <a:xfrm>
                <a:off x="2785" y="3088"/>
                <a:ext cx="32" cy="63"/>
              </a:xfrm>
              <a:custGeom>
                <a:avLst/>
                <a:gdLst>
                  <a:gd name="T0" fmla="*/ 0 w 32"/>
                  <a:gd name="T1" fmla="*/ 29 h 63"/>
                  <a:gd name="T2" fmla="*/ 0 w 32"/>
                  <a:gd name="T3" fmla="*/ 16 h 63"/>
                  <a:gd name="T4" fmla="*/ 2 w 32"/>
                  <a:gd name="T5" fmla="*/ 12 h 63"/>
                  <a:gd name="T6" fmla="*/ 4 w 32"/>
                  <a:gd name="T7" fmla="*/ 8 h 63"/>
                  <a:gd name="T8" fmla="*/ 6 w 32"/>
                  <a:gd name="T9" fmla="*/ 4 h 63"/>
                  <a:gd name="T10" fmla="*/ 10 w 32"/>
                  <a:gd name="T11" fmla="*/ 2 h 63"/>
                  <a:gd name="T12" fmla="*/ 12 w 32"/>
                  <a:gd name="T13" fmla="*/ 0 h 63"/>
                  <a:gd name="T14" fmla="*/ 16 w 32"/>
                  <a:gd name="T15" fmla="*/ 0 h 63"/>
                  <a:gd name="T16" fmla="*/ 20 w 32"/>
                  <a:gd name="T17" fmla="*/ 0 h 63"/>
                  <a:gd name="T18" fmla="*/ 24 w 32"/>
                  <a:gd name="T19" fmla="*/ 2 h 63"/>
                  <a:gd name="T20" fmla="*/ 26 w 32"/>
                  <a:gd name="T21" fmla="*/ 4 h 63"/>
                  <a:gd name="T22" fmla="*/ 28 w 32"/>
                  <a:gd name="T23" fmla="*/ 8 h 63"/>
                  <a:gd name="T24" fmla="*/ 30 w 32"/>
                  <a:gd name="T25" fmla="*/ 12 h 63"/>
                  <a:gd name="T26" fmla="*/ 32 w 32"/>
                  <a:gd name="T27" fmla="*/ 18 h 63"/>
                  <a:gd name="T28" fmla="*/ 32 w 32"/>
                  <a:gd name="T29" fmla="*/ 23 h 63"/>
                  <a:gd name="T30" fmla="*/ 32 w 32"/>
                  <a:gd name="T31" fmla="*/ 31 h 63"/>
                  <a:gd name="T32" fmla="*/ 32 w 32"/>
                  <a:gd name="T33" fmla="*/ 39 h 63"/>
                  <a:gd name="T34" fmla="*/ 32 w 32"/>
                  <a:gd name="T35" fmla="*/ 45 h 63"/>
                  <a:gd name="T36" fmla="*/ 30 w 32"/>
                  <a:gd name="T37" fmla="*/ 51 h 63"/>
                  <a:gd name="T38" fmla="*/ 28 w 32"/>
                  <a:gd name="T39" fmla="*/ 55 h 63"/>
                  <a:gd name="T40" fmla="*/ 26 w 32"/>
                  <a:gd name="T41" fmla="*/ 59 h 63"/>
                  <a:gd name="T42" fmla="*/ 24 w 32"/>
                  <a:gd name="T43" fmla="*/ 61 h 63"/>
                  <a:gd name="T44" fmla="*/ 20 w 32"/>
                  <a:gd name="T45" fmla="*/ 63 h 63"/>
                  <a:gd name="T46" fmla="*/ 16 w 32"/>
                  <a:gd name="T47" fmla="*/ 63 h 63"/>
                  <a:gd name="T48" fmla="*/ 12 w 32"/>
                  <a:gd name="T49" fmla="*/ 63 h 63"/>
                  <a:gd name="T50" fmla="*/ 8 w 32"/>
                  <a:gd name="T51" fmla="*/ 61 h 63"/>
                  <a:gd name="T52" fmla="*/ 6 w 32"/>
                  <a:gd name="T53" fmla="*/ 59 h 63"/>
                  <a:gd name="T54" fmla="*/ 4 w 32"/>
                  <a:gd name="T55" fmla="*/ 55 h 63"/>
                  <a:gd name="T56" fmla="*/ 2 w 32"/>
                  <a:gd name="T57" fmla="*/ 51 h 63"/>
                  <a:gd name="T58" fmla="*/ 0 w 32"/>
                  <a:gd name="T59" fmla="*/ 45 h 63"/>
                  <a:gd name="T60" fmla="*/ 0 w 32"/>
                  <a:gd name="T61" fmla="*/ 39 h 63"/>
                  <a:gd name="T62" fmla="*/ 0 w 32"/>
                  <a:gd name="T63" fmla="*/ 31 h 63"/>
                  <a:gd name="T64" fmla="*/ 0 w 32"/>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63">
                    <a:moveTo>
                      <a:pt x="0" y="29"/>
                    </a:moveTo>
                    <a:lnTo>
                      <a:pt x="0" y="16"/>
                    </a:lnTo>
                    <a:lnTo>
                      <a:pt x="2" y="12"/>
                    </a:lnTo>
                    <a:lnTo>
                      <a:pt x="4" y="8"/>
                    </a:lnTo>
                    <a:lnTo>
                      <a:pt x="6" y="4"/>
                    </a:lnTo>
                    <a:lnTo>
                      <a:pt x="10" y="2"/>
                    </a:lnTo>
                    <a:lnTo>
                      <a:pt x="12" y="0"/>
                    </a:lnTo>
                    <a:lnTo>
                      <a:pt x="16" y="0"/>
                    </a:lnTo>
                    <a:lnTo>
                      <a:pt x="20" y="0"/>
                    </a:lnTo>
                    <a:lnTo>
                      <a:pt x="24" y="2"/>
                    </a:lnTo>
                    <a:lnTo>
                      <a:pt x="26" y="4"/>
                    </a:lnTo>
                    <a:lnTo>
                      <a:pt x="28" y="8"/>
                    </a:lnTo>
                    <a:lnTo>
                      <a:pt x="30" y="12"/>
                    </a:lnTo>
                    <a:lnTo>
                      <a:pt x="32" y="18"/>
                    </a:lnTo>
                    <a:lnTo>
                      <a:pt x="32" y="23"/>
                    </a:lnTo>
                    <a:lnTo>
                      <a:pt x="32" y="31"/>
                    </a:lnTo>
                    <a:lnTo>
                      <a:pt x="32" y="39"/>
                    </a:lnTo>
                    <a:lnTo>
                      <a:pt x="32" y="45"/>
                    </a:lnTo>
                    <a:lnTo>
                      <a:pt x="30" y="51"/>
                    </a:lnTo>
                    <a:lnTo>
                      <a:pt x="28" y="55"/>
                    </a:lnTo>
                    <a:lnTo>
                      <a:pt x="26" y="59"/>
                    </a:lnTo>
                    <a:lnTo>
                      <a:pt x="24" y="61"/>
                    </a:lnTo>
                    <a:lnTo>
                      <a:pt x="20" y="63"/>
                    </a:lnTo>
                    <a:lnTo>
                      <a:pt x="16" y="63"/>
                    </a:lnTo>
                    <a:lnTo>
                      <a:pt x="12" y="63"/>
                    </a:lnTo>
                    <a:lnTo>
                      <a:pt x="8" y="61"/>
                    </a:lnTo>
                    <a:lnTo>
                      <a:pt x="6" y="59"/>
                    </a:lnTo>
                    <a:lnTo>
                      <a:pt x="4" y="55"/>
                    </a:lnTo>
                    <a:lnTo>
                      <a:pt x="2" y="51"/>
                    </a:lnTo>
                    <a:lnTo>
                      <a:pt x="0"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78" name="Freeform 142"/>
              <p:cNvSpPr>
                <a:spLocks/>
              </p:cNvSpPr>
              <p:nvPr/>
            </p:nvSpPr>
            <p:spPr bwMode="auto">
              <a:xfrm>
                <a:off x="2835" y="3064"/>
                <a:ext cx="38" cy="55"/>
              </a:xfrm>
              <a:custGeom>
                <a:avLst/>
                <a:gdLst>
                  <a:gd name="T0" fmla="*/ 8 w 38"/>
                  <a:gd name="T1" fmla="*/ 49 h 55"/>
                  <a:gd name="T2" fmla="*/ 8 w 38"/>
                  <a:gd name="T3" fmla="*/ 47 h 55"/>
                  <a:gd name="T4" fmla="*/ 10 w 38"/>
                  <a:gd name="T5" fmla="*/ 45 h 55"/>
                  <a:gd name="T6" fmla="*/ 12 w 38"/>
                  <a:gd name="T7" fmla="*/ 42 h 55"/>
                  <a:gd name="T8" fmla="*/ 16 w 38"/>
                  <a:gd name="T9" fmla="*/ 40 h 55"/>
                  <a:gd name="T10" fmla="*/ 24 w 38"/>
                  <a:gd name="T11" fmla="*/ 36 h 55"/>
                  <a:gd name="T12" fmla="*/ 30 w 38"/>
                  <a:gd name="T13" fmla="*/ 32 h 55"/>
                  <a:gd name="T14" fmla="*/ 34 w 38"/>
                  <a:gd name="T15" fmla="*/ 28 h 55"/>
                  <a:gd name="T16" fmla="*/ 38 w 38"/>
                  <a:gd name="T17" fmla="*/ 24 h 55"/>
                  <a:gd name="T18" fmla="*/ 38 w 38"/>
                  <a:gd name="T19" fmla="*/ 18 h 55"/>
                  <a:gd name="T20" fmla="*/ 38 w 38"/>
                  <a:gd name="T21" fmla="*/ 14 h 55"/>
                  <a:gd name="T22" fmla="*/ 38 w 38"/>
                  <a:gd name="T23" fmla="*/ 10 h 55"/>
                  <a:gd name="T24" fmla="*/ 36 w 38"/>
                  <a:gd name="T25" fmla="*/ 8 h 55"/>
                  <a:gd name="T26" fmla="*/ 34 w 38"/>
                  <a:gd name="T27" fmla="*/ 6 h 55"/>
                  <a:gd name="T28" fmla="*/ 30 w 38"/>
                  <a:gd name="T29" fmla="*/ 4 h 55"/>
                  <a:gd name="T30" fmla="*/ 28 w 38"/>
                  <a:gd name="T31" fmla="*/ 2 h 55"/>
                  <a:gd name="T32" fmla="*/ 24 w 38"/>
                  <a:gd name="T33" fmla="*/ 0 h 55"/>
                  <a:gd name="T34" fmla="*/ 20 w 38"/>
                  <a:gd name="T35" fmla="*/ 0 h 55"/>
                  <a:gd name="T36" fmla="*/ 16 w 38"/>
                  <a:gd name="T37" fmla="*/ 2 h 55"/>
                  <a:gd name="T38" fmla="*/ 10 w 38"/>
                  <a:gd name="T39" fmla="*/ 2 h 55"/>
                  <a:gd name="T40" fmla="*/ 8 w 38"/>
                  <a:gd name="T41" fmla="*/ 6 h 55"/>
                  <a:gd name="T42" fmla="*/ 4 w 38"/>
                  <a:gd name="T43" fmla="*/ 8 h 55"/>
                  <a:gd name="T44" fmla="*/ 2 w 38"/>
                  <a:gd name="T45" fmla="*/ 14 h 55"/>
                  <a:gd name="T46" fmla="*/ 2 w 38"/>
                  <a:gd name="T47" fmla="*/ 20 h 55"/>
                  <a:gd name="T48" fmla="*/ 8 w 38"/>
                  <a:gd name="T49" fmla="*/ 20 h 55"/>
                  <a:gd name="T50" fmla="*/ 8 w 38"/>
                  <a:gd name="T51" fmla="*/ 20 h 55"/>
                  <a:gd name="T52" fmla="*/ 10 w 38"/>
                  <a:gd name="T53" fmla="*/ 14 h 55"/>
                  <a:gd name="T54" fmla="*/ 10 w 38"/>
                  <a:gd name="T55" fmla="*/ 12 h 55"/>
                  <a:gd name="T56" fmla="*/ 12 w 38"/>
                  <a:gd name="T57" fmla="*/ 10 h 55"/>
                  <a:gd name="T58" fmla="*/ 14 w 38"/>
                  <a:gd name="T59" fmla="*/ 8 h 55"/>
                  <a:gd name="T60" fmla="*/ 16 w 38"/>
                  <a:gd name="T61" fmla="*/ 8 h 55"/>
                  <a:gd name="T62" fmla="*/ 20 w 38"/>
                  <a:gd name="T63" fmla="*/ 8 h 55"/>
                  <a:gd name="T64" fmla="*/ 24 w 38"/>
                  <a:gd name="T65" fmla="*/ 8 h 55"/>
                  <a:gd name="T66" fmla="*/ 28 w 38"/>
                  <a:gd name="T67" fmla="*/ 10 h 55"/>
                  <a:gd name="T68" fmla="*/ 30 w 38"/>
                  <a:gd name="T69" fmla="*/ 14 h 55"/>
                  <a:gd name="T70" fmla="*/ 30 w 38"/>
                  <a:gd name="T71" fmla="*/ 18 h 55"/>
                  <a:gd name="T72" fmla="*/ 30 w 38"/>
                  <a:gd name="T73" fmla="*/ 20 h 55"/>
                  <a:gd name="T74" fmla="*/ 30 w 38"/>
                  <a:gd name="T75" fmla="*/ 24 h 55"/>
                  <a:gd name="T76" fmla="*/ 26 w 38"/>
                  <a:gd name="T77" fmla="*/ 26 h 55"/>
                  <a:gd name="T78" fmla="*/ 24 w 38"/>
                  <a:gd name="T79" fmla="*/ 28 h 55"/>
                  <a:gd name="T80" fmla="*/ 12 w 38"/>
                  <a:gd name="T81" fmla="*/ 36 h 55"/>
                  <a:gd name="T82" fmla="*/ 8 w 38"/>
                  <a:gd name="T83" fmla="*/ 40 h 55"/>
                  <a:gd name="T84" fmla="*/ 4 w 38"/>
                  <a:gd name="T85" fmla="*/ 44 h 55"/>
                  <a:gd name="T86" fmla="*/ 0 w 38"/>
                  <a:gd name="T87" fmla="*/ 49 h 55"/>
                  <a:gd name="T88" fmla="*/ 0 w 38"/>
                  <a:gd name="T89" fmla="*/ 55 h 55"/>
                  <a:gd name="T90" fmla="*/ 38 w 38"/>
                  <a:gd name="T91" fmla="*/ 55 h 55"/>
                  <a:gd name="T92" fmla="*/ 38 w 38"/>
                  <a:gd name="T93" fmla="*/ 49 h 55"/>
                  <a:gd name="T94" fmla="*/ 8 w 38"/>
                  <a:gd name="T95"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5">
                    <a:moveTo>
                      <a:pt x="8" y="49"/>
                    </a:moveTo>
                    <a:lnTo>
                      <a:pt x="8" y="47"/>
                    </a:lnTo>
                    <a:lnTo>
                      <a:pt x="10" y="45"/>
                    </a:lnTo>
                    <a:lnTo>
                      <a:pt x="12" y="42"/>
                    </a:lnTo>
                    <a:lnTo>
                      <a:pt x="16" y="40"/>
                    </a:lnTo>
                    <a:lnTo>
                      <a:pt x="24" y="36"/>
                    </a:lnTo>
                    <a:lnTo>
                      <a:pt x="30" y="32"/>
                    </a:lnTo>
                    <a:lnTo>
                      <a:pt x="34" y="28"/>
                    </a:lnTo>
                    <a:lnTo>
                      <a:pt x="38" y="24"/>
                    </a:lnTo>
                    <a:lnTo>
                      <a:pt x="38" y="18"/>
                    </a:lnTo>
                    <a:lnTo>
                      <a:pt x="38" y="14"/>
                    </a:lnTo>
                    <a:lnTo>
                      <a:pt x="38" y="10"/>
                    </a:lnTo>
                    <a:lnTo>
                      <a:pt x="36" y="8"/>
                    </a:lnTo>
                    <a:lnTo>
                      <a:pt x="34" y="6"/>
                    </a:lnTo>
                    <a:lnTo>
                      <a:pt x="30" y="4"/>
                    </a:lnTo>
                    <a:lnTo>
                      <a:pt x="28" y="2"/>
                    </a:lnTo>
                    <a:lnTo>
                      <a:pt x="24" y="0"/>
                    </a:lnTo>
                    <a:lnTo>
                      <a:pt x="20" y="0"/>
                    </a:lnTo>
                    <a:lnTo>
                      <a:pt x="16" y="2"/>
                    </a:lnTo>
                    <a:lnTo>
                      <a:pt x="10" y="2"/>
                    </a:lnTo>
                    <a:lnTo>
                      <a:pt x="8" y="6"/>
                    </a:lnTo>
                    <a:lnTo>
                      <a:pt x="4" y="8"/>
                    </a:lnTo>
                    <a:lnTo>
                      <a:pt x="2" y="14"/>
                    </a:lnTo>
                    <a:lnTo>
                      <a:pt x="2" y="20"/>
                    </a:lnTo>
                    <a:lnTo>
                      <a:pt x="8" y="20"/>
                    </a:lnTo>
                    <a:lnTo>
                      <a:pt x="8" y="20"/>
                    </a:lnTo>
                    <a:lnTo>
                      <a:pt x="10" y="14"/>
                    </a:lnTo>
                    <a:lnTo>
                      <a:pt x="10" y="12"/>
                    </a:lnTo>
                    <a:lnTo>
                      <a:pt x="12" y="10"/>
                    </a:lnTo>
                    <a:lnTo>
                      <a:pt x="14" y="8"/>
                    </a:lnTo>
                    <a:lnTo>
                      <a:pt x="16" y="8"/>
                    </a:lnTo>
                    <a:lnTo>
                      <a:pt x="20" y="8"/>
                    </a:lnTo>
                    <a:lnTo>
                      <a:pt x="24" y="8"/>
                    </a:lnTo>
                    <a:lnTo>
                      <a:pt x="28" y="10"/>
                    </a:lnTo>
                    <a:lnTo>
                      <a:pt x="30" y="14"/>
                    </a:lnTo>
                    <a:lnTo>
                      <a:pt x="30" y="18"/>
                    </a:lnTo>
                    <a:lnTo>
                      <a:pt x="30" y="20"/>
                    </a:lnTo>
                    <a:lnTo>
                      <a:pt x="30" y="24"/>
                    </a:lnTo>
                    <a:lnTo>
                      <a:pt x="26" y="26"/>
                    </a:lnTo>
                    <a:lnTo>
                      <a:pt x="24" y="28"/>
                    </a:lnTo>
                    <a:lnTo>
                      <a:pt x="12" y="36"/>
                    </a:lnTo>
                    <a:lnTo>
                      <a:pt x="8" y="40"/>
                    </a:lnTo>
                    <a:lnTo>
                      <a:pt x="4" y="44"/>
                    </a:lnTo>
                    <a:lnTo>
                      <a:pt x="0" y="49"/>
                    </a:lnTo>
                    <a:lnTo>
                      <a:pt x="0" y="55"/>
                    </a:lnTo>
                    <a:lnTo>
                      <a:pt x="38" y="55"/>
                    </a:lnTo>
                    <a:lnTo>
                      <a:pt x="38" y="49"/>
                    </a:lnTo>
                    <a:lnTo>
                      <a:pt x="8"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79" name="Freeform 143"/>
              <p:cNvSpPr>
                <a:spLocks/>
              </p:cNvSpPr>
              <p:nvPr/>
            </p:nvSpPr>
            <p:spPr bwMode="auto">
              <a:xfrm>
                <a:off x="2835" y="3064"/>
                <a:ext cx="38" cy="55"/>
              </a:xfrm>
              <a:custGeom>
                <a:avLst/>
                <a:gdLst>
                  <a:gd name="T0" fmla="*/ 8 w 38"/>
                  <a:gd name="T1" fmla="*/ 49 h 55"/>
                  <a:gd name="T2" fmla="*/ 8 w 38"/>
                  <a:gd name="T3" fmla="*/ 47 h 55"/>
                  <a:gd name="T4" fmla="*/ 10 w 38"/>
                  <a:gd name="T5" fmla="*/ 45 h 55"/>
                  <a:gd name="T6" fmla="*/ 12 w 38"/>
                  <a:gd name="T7" fmla="*/ 42 h 55"/>
                  <a:gd name="T8" fmla="*/ 16 w 38"/>
                  <a:gd name="T9" fmla="*/ 40 h 55"/>
                  <a:gd name="T10" fmla="*/ 24 w 38"/>
                  <a:gd name="T11" fmla="*/ 36 h 55"/>
                  <a:gd name="T12" fmla="*/ 30 w 38"/>
                  <a:gd name="T13" fmla="*/ 32 h 55"/>
                  <a:gd name="T14" fmla="*/ 34 w 38"/>
                  <a:gd name="T15" fmla="*/ 28 h 55"/>
                  <a:gd name="T16" fmla="*/ 38 w 38"/>
                  <a:gd name="T17" fmla="*/ 24 h 55"/>
                  <a:gd name="T18" fmla="*/ 38 w 38"/>
                  <a:gd name="T19" fmla="*/ 18 h 55"/>
                  <a:gd name="T20" fmla="*/ 38 w 38"/>
                  <a:gd name="T21" fmla="*/ 14 h 55"/>
                  <a:gd name="T22" fmla="*/ 38 w 38"/>
                  <a:gd name="T23" fmla="*/ 10 h 55"/>
                  <a:gd name="T24" fmla="*/ 36 w 38"/>
                  <a:gd name="T25" fmla="*/ 8 h 55"/>
                  <a:gd name="T26" fmla="*/ 34 w 38"/>
                  <a:gd name="T27" fmla="*/ 6 h 55"/>
                  <a:gd name="T28" fmla="*/ 30 w 38"/>
                  <a:gd name="T29" fmla="*/ 4 h 55"/>
                  <a:gd name="T30" fmla="*/ 28 w 38"/>
                  <a:gd name="T31" fmla="*/ 2 h 55"/>
                  <a:gd name="T32" fmla="*/ 24 w 38"/>
                  <a:gd name="T33" fmla="*/ 0 h 55"/>
                  <a:gd name="T34" fmla="*/ 20 w 38"/>
                  <a:gd name="T35" fmla="*/ 0 h 55"/>
                  <a:gd name="T36" fmla="*/ 16 w 38"/>
                  <a:gd name="T37" fmla="*/ 2 h 55"/>
                  <a:gd name="T38" fmla="*/ 10 w 38"/>
                  <a:gd name="T39" fmla="*/ 2 h 55"/>
                  <a:gd name="T40" fmla="*/ 8 w 38"/>
                  <a:gd name="T41" fmla="*/ 6 h 55"/>
                  <a:gd name="T42" fmla="*/ 4 w 38"/>
                  <a:gd name="T43" fmla="*/ 8 h 55"/>
                  <a:gd name="T44" fmla="*/ 2 w 38"/>
                  <a:gd name="T45" fmla="*/ 14 h 55"/>
                  <a:gd name="T46" fmla="*/ 2 w 38"/>
                  <a:gd name="T47" fmla="*/ 20 h 55"/>
                  <a:gd name="T48" fmla="*/ 8 w 38"/>
                  <a:gd name="T49" fmla="*/ 20 h 55"/>
                  <a:gd name="T50" fmla="*/ 10 w 38"/>
                  <a:gd name="T51" fmla="*/ 14 h 55"/>
                  <a:gd name="T52" fmla="*/ 10 w 38"/>
                  <a:gd name="T53" fmla="*/ 12 h 55"/>
                  <a:gd name="T54" fmla="*/ 12 w 38"/>
                  <a:gd name="T55" fmla="*/ 10 h 55"/>
                  <a:gd name="T56" fmla="*/ 14 w 38"/>
                  <a:gd name="T57" fmla="*/ 8 h 55"/>
                  <a:gd name="T58" fmla="*/ 16 w 38"/>
                  <a:gd name="T59" fmla="*/ 8 h 55"/>
                  <a:gd name="T60" fmla="*/ 20 w 38"/>
                  <a:gd name="T61" fmla="*/ 8 h 55"/>
                  <a:gd name="T62" fmla="*/ 24 w 38"/>
                  <a:gd name="T63" fmla="*/ 8 h 55"/>
                  <a:gd name="T64" fmla="*/ 28 w 38"/>
                  <a:gd name="T65" fmla="*/ 10 h 55"/>
                  <a:gd name="T66" fmla="*/ 30 w 38"/>
                  <a:gd name="T67" fmla="*/ 14 h 55"/>
                  <a:gd name="T68" fmla="*/ 30 w 38"/>
                  <a:gd name="T69" fmla="*/ 18 h 55"/>
                  <a:gd name="T70" fmla="*/ 30 w 38"/>
                  <a:gd name="T71" fmla="*/ 20 h 55"/>
                  <a:gd name="T72" fmla="*/ 30 w 38"/>
                  <a:gd name="T73" fmla="*/ 24 h 55"/>
                  <a:gd name="T74" fmla="*/ 26 w 38"/>
                  <a:gd name="T75" fmla="*/ 26 h 55"/>
                  <a:gd name="T76" fmla="*/ 24 w 38"/>
                  <a:gd name="T77" fmla="*/ 28 h 55"/>
                  <a:gd name="T78" fmla="*/ 12 w 38"/>
                  <a:gd name="T79" fmla="*/ 36 h 55"/>
                  <a:gd name="T80" fmla="*/ 8 w 38"/>
                  <a:gd name="T81" fmla="*/ 40 h 55"/>
                  <a:gd name="T82" fmla="*/ 4 w 38"/>
                  <a:gd name="T83" fmla="*/ 44 h 55"/>
                  <a:gd name="T84" fmla="*/ 0 w 38"/>
                  <a:gd name="T85" fmla="*/ 49 h 55"/>
                  <a:gd name="T86" fmla="*/ 0 w 38"/>
                  <a:gd name="T87" fmla="*/ 55 h 55"/>
                  <a:gd name="T88" fmla="*/ 38 w 38"/>
                  <a:gd name="T89" fmla="*/ 55 h 55"/>
                  <a:gd name="T90" fmla="*/ 38 w 38"/>
                  <a:gd name="T91" fmla="*/ 49 h 55"/>
                  <a:gd name="T92" fmla="*/ 8 w 38"/>
                  <a:gd name="T93"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5">
                    <a:moveTo>
                      <a:pt x="8" y="49"/>
                    </a:moveTo>
                    <a:lnTo>
                      <a:pt x="8" y="47"/>
                    </a:lnTo>
                    <a:lnTo>
                      <a:pt x="10" y="45"/>
                    </a:lnTo>
                    <a:lnTo>
                      <a:pt x="12" y="42"/>
                    </a:lnTo>
                    <a:lnTo>
                      <a:pt x="16" y="40"/>
                    </a:lnTo>
                    <a:lnTo>
                      <a:pt x="24" y="36"/>
                    </a:lnTo>
                    <a:lnTo>
                      <a:pt x="30" y="32"/>
                    </a:lnTo>
                    <a:lnTo>
                      <a:pt x="34" y="28"/>
                    </a:lnTo>
                    <a:lnTo>
                      <a:pt x="38" y="24"/>
                    </a:lnTo>
                    <a:lnTo>
                      <a:pt x="38" y="18"/>
                    </a:lnTo>
                    <a:lnTo>
                      <a:pt x="38" y="14"/>
                    </a:lnTo>
                    <a:lnTo>
                      <a:pt x="38" y="10"/>
                    </a:lnTo>
                    <a:lnTo>
                      <a:pt x="36" y="8"/>
                    </a:lnTo>
                    <a:lnTo>
                      <a:pt x="34" y="6"/>
                    </a:lnTo>
                    <a:lnTo>
                      <a:pt x="30" y="4"/>
                    </a:lnTo>
                    <a:lnTo>
                      <a:pt x="28" y="2"/>
                    </a:lnTo>
                    <a:lnTo>
                      <a:pt x="24" y="0"/>
                    </a:lnTo>
                    <a:lnTo>
                      <a:pt x="20" y="0"/>
                    </a:lnTo>
                    <a:lnTo>
                      <a:pt x="16" y="2"/>
                    </a:lnTo>
                    <a:lnTo>
                      <a:pt x="10" y="2"/>
                    </a:lnTo>
                    <a:lnTo>
                      <a:pt x="8" y="6"/>
                    </a:lnTo>
                    <a:lnTo>
                      <a:pt x="4" y="8"/>
                    </a:lnTo>
                    <a:lnTo>
                      <a:pt x="2" y="14"/>
                    </a:lnTo>
                    <a:lnTo>
                      <a:pt x="2" y="20"/>
                    </a:lnTo>
                    <a:lnTo>
                      <a:pt x="8" y="20"/>
                    </a:lnTo>
                    <a:lnTo>
                      <a:pt x="10" y="14"/>
                    </a:lnTo>
                    <a:lnTo>
                      <a:pt x="10" y="12"/>
                    </a:lnTo>
                    <a:lnTo>
                      <a:pt x="12" y="10"/>
                    </a:lnTo>
                    <a:lnTo>
                      <a:pt x="14" y="8"/>
                    </a:lnTo>
                    <a:lnTo>
                      <a:pt x="16" y="8"/>
                    </a:lnTo>
                    <a:lnTo>
                      <a:pt x="20" y="8"/>
                    </a:lnTo>
                    <a:lnTo>
                      <a:pt x="24" y="8"/>
                    </a:lnTo>
                    <a:lnTo>
                      <a:pt x="28" y="10"/>
                    </a:lnTo>
                    <a:lnTo>
                      <a:pt x="30" y="14"/>
                    </a:lnTo>
                    <a:lnTo>
                      <a:pt x="30" y="18"/>
                    </a:lnTo>
                    <a:lnTo>
                      <a:pt x="30" y="20"/>
                    </a:lnTo>
                    <a:lnTo>
                      <a:pt x="30" y="24"/>
                    </a:lnTo>
                    <a:lnTo>
                      <a:pt x="26" y="26"/>
                    </a:lnTo>
                    <a:lnTo>
                      <a:pt x="24" y="28"/>
                    </a:lnTo>
                    <a:lnTo>
                      <a:pt x="12" y="36"/>
                    </a:lnTo>
                    <a:lnTo>
                      <a:pt x="8" y="40"/>
                    </a:lnTo>
                    <a:lnTo>
                      <a:pt x="4" y="44"/>
                    </a:lnTo>
                    <a:lnTo>
                      <a:pt x="0" y="49"/>
                    </a:lnTo>
                    <a:lnTo>
                      <a:pt x="0" y="55"/>
                    </a:lnTo>
                    <a:lnTo>
                      <a:pt x="38" y="55"/>
                    </a:lnTo>
                    <a:lnTo>
                      <a:pt x="38" y="49"/>
                    </a:lnTo>
                    <a:lnTo>
                      <a:pt x="8" y="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80" name="Freeform 144"/>
              <p:cNvSpPr>
                <a:spLocks/>
              </p:cNvSpPr>
              <p:nvPr/>
            </p:nvSpPr>
            <p:spPr bwMode="auto">
              <a:xfrm>
                <a:off x="3195" y="3078"/>
                <a:ext cx="27" cy="79"/>
              </a:xfrm>
              <a:custGeom>
                <a:avLst/>
                <a:gdLst>
                  <a:gd name="T0" fmla="*/ 27 w 27"/>
                  <a:gd name="T1" fmla="*/ 0 h 79"/>
                  <a:gd name="T2" fmla="*/ 20 w 27"/>
                  <a:gd name="T3" fmla="*/ 0 h 79"/>
                  <a:gd name="T4" fmla="*/ 18 w 27"/>
                  <a:gd name="T5" fmla="*/ 6 h 79"/>
                  <a:gd name="T6" fmla="*/ 16 w 27"/>
                  <a:gd name="T7" fmla="*/ 12 h 79"/>
                  <a:gd name="T8" fmla="*/ 14 w 27"/>
                  <a:gd name="T9" fmla="*/ 14 h 79"/>
                  <a:gd name="T10" fmla="*/ 10 w 27"/>
                  <a:gd name="T11" fmla="*/ 14 h 79"/>
                  <a:gd name="T12" fmla="*/ 4 w 27"/>
                  <a:gd name="T13" fmla="*/ 16 h 79"/>
                  <a:gd name="T14" fmla="*/ 0 w 27"/>
                  <a:gd name="T15" fmla="*/ 16 h 79"/>
                  <a:gd name="T16" fmla="*/ 0 w 27"/>
                  <a:gd name="T17" fmla="*/ 24 h 79"/>
                  <a:gd name="T18" fmla="*/ 18 w 27"/>
                  <a:gd name="T19" fmla="*/ 24 h 79"/>
                  <a:gd name="T20" fmla="*/ 18 w 27"/>
                  <a:gd name="T21" fmla="*/ 79 h 79"/>
                  <a:gd name="T22" fmla="*/ 27 w 27"/>
                  <a:gd name="T23" fmla="*/ 79 h 79"/>
                  <a:gd name="T24" fmla="*/ 27 w 27"/>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79">
                    <a:moveTo>
                      <a:pt x="27" y="0"/>
                    </a:moveTo>
                    <a:lnTo>
                      <a:pt x="20" y="0"/>
                    </a:lnTo>
                    <a:lnTo>
                      <a:pt x="18" y="6"/>
                    </a:lnTo>
                    <a:lnTo>
                      <a:pt x="16" y="12"/>
                    </a:lnTo>
                    <a:lnTo>
                      <a:pt x="14" y="14"/>
                    </a:lnTo>
                    <a:lnTo>
                      <a:pt x="10" y="14"/>
                    </a:lnTo>
                    <a:lnTo>
                      <a:pt x="4" y="16"/>
                    </a:lnTo>
                    <a:lnTo>
                      <a:pt x="0" y="16"/>
                    </a:lnTo>
                    <a:lnTo>
                      <a:pt x="0" y="24"/>
                    </a:lnTo>
                    <a:lnTo>
                      <a:pt x="18" y="24"/>
                    </a:lnTo>
                    <a:lnTo>
                      <a:pt x="18" y="79"/>
                    </a:lnTo>
                    <a:lnTo>
                      <a:pt x="27" y="79"/>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81" name="Freeform 145"/>
              <p:cNvSpPr>
                <a:spLocks/>
              </p:cNvSpPr>
              <p:nvPr/>
            </p:nvSpPr>
            <p:spPr bwMode="auto">
              <a:xfrm>
                <a:off x="3195" y="3078"/>
                <a:ext cx="27" cy="79"/>
              </a:xfrm>
              <a:custGeom>
                <a:avLst/>
                <a:gdLst>
                  <a:gd name="T0" fmla="*/ 27 w 27"/>
                  <a:gd name="T1" fmla="*/ 0 h 79"/>
                  <a:gd name="T2" fmla="*/ 20 w 27"/>
                  <a:gd name="T3" fmla="*/ 0 h 79"/>
                  <a:gd name="T4" fmla="*/ 18 w 27"/>
                  <a:gd name="T5" fmla="*/ 6 h 79"/>
                  <a:gd name="T6" fmla="*/ 16 w 27"/>
                  <a:gd name="T7" fmla="*/ 12 h 79"/>
                  <a:gd name="T8" fmla="*/ 14 w 27"/>
                  <a:gd name="T9" fmla="*/ 14 h 79"/>
                  <a:gd name="T10" fmla="*/ 10 w 27"/>
                  <a:gd name="T11" fmla="*/ 14 h 79"/>
                  <a:gd name="T12" fmla="*/ 4 w 27"/>
                  <a:gd name="T13" fmla="*/ 16 h 79"/>
                  <a:gd name="T14" fmla="*/ 0 w 27"/>
                  <a:gd name="T15" fmla="*/ 16 h 79"/>
                  <a:gd name="T16" fmla="*/ 0 w 27"/>
                  <a:gd name="T17" fmla="*/ 24 h 79"/>
                  <a:gd name="T18" fmla="*/ 18 w 27"/>
                  <a:gd name="T19" fmla="*/ 24 h 79"/>
                  <a:gd name="T20" fmla="*/ 18 w 27"/>
                  <a:gd name="T21" fmla="*/ 79 h 79"/>
                  <a:gd name="T22" fmla="*/ 27 w 27"/>
                  <a:gd name="T23" fmla="*/ 79 h 79"/>
                  <a:gd name="T24" fmla="*/ 27 w 27"/>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79">
                    <a:moveTo>
                      <a:pt x="27" y="0"/>
                    </a:moveTo>
                    <a:lnTo>
                      <a:pt x="20" y="0"/>
                    </a:lnTo>
                    <a:lnTo>
                      <a:pt x="18" y="6"/>
                    </a:lnTo>
                    <a:lnTo>
                      <a:pt x="16" y="12"/>
                    </a:lnTo>
                    <a:lnTo>
                      <a:pt x="14" y="14"/>
                    </a:lnTo>
                    <a:lnTo>
                      <a:pt x="10" y="14"/>
                    </a:lnTo>
                    <a:lnTo>
                      <a:pt x="4" y="16"/>
                    </a:lnTo>
                    <a:lnTo>
                      <a:pt x="0" y="16"/>
                    </a:lnTo>
                    <a:lnTo>
                      <a:pt x="0" y="24"/>
                    </a:lnTo>
                    <a:lnTo>
                      <a:pt x="18" y="24"/>
                    </a:lnTo>
                    <a:lnTo>
                      <a:pt x="18" y="79"/>
                    </a:lnTo>
                    <a:lnTo>
                      <a:pt x="27" y="79"/>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82" name="Freeform 146"/>
              <p:cNvSpPr>
                <a:spLocks noEditPoints="1"/>
              </p:cNvSpPr>
              <p:nvPr/>
            </p:nvSpPr>
            <p:spPr bwMode="auto">
              <a:xfrm>
                <a:off x="3250" y="3078"/>
                <a:ext cx="54" cy="81"/>
              </a:xfrm>
              <a:custGeom>
                <a:avLst/>
                <a:gdLst>
                  <a:gd name="T0" fmla="*/ 20 w 54"/>
                  <a:gd name="T1" fmla="*/ 2 h 81"/>
                  <a:gd name="T2" fmla="*/ 10 w 54"/>
                  <a:gd name="T3" fmla="*/ 6 h 81"/>
                  <a:gd name="T4" fmla="*/ 4 w 54"/>
                  <a:gd name="T5" fmla="*/ 18 h 81"/>
                  <a:gd name="T6" fmla="*/ 0 w 54"/>
                  <a:gd name="T7" fmla="*/ 31 h 81"/>
                  <a:gd name="T8" fmla="*/ 0 w 54"/>
                  <a:gd name="T9" fmla="*/ 49 h 81"/>
                  <a:gd name="T10" fmla="*/ 4 w 54"/>
                  <a:gd name="T11" fmla="*/ 65 h 81"/>
                  <a:gd name="T12" fmla="*/ 10 w 54"/>
                  <a:gd name="T13" fmla="*/ 75 h 81"/>
                  <a:gd name="T14" fmla="*/ 20 w 54"/>
                  <a:gd name="T15" fmla="*/ 81 h 81"/>
                  <a:gd name="T16" fmla="*/ 32 w 54"/>
                  <a:gd name="T17" fmla="*/ 81 h 81"/>
                  <a:gd name="T18" fmla="*/ 44 w 54"/>
                  <a:gd name="T19" fmla="*/ 75 h 81"/>
                  <a:gd name="T20" fmla="*/ 50 w 54"/>
                  <a:gd name="T21" fmla="*/ 65 h 81"/>
                  <a:gd name="T22" fmla="*/ 54 w 54"/>
                  <a:gd name="T23" fmla="*/ 51 h 81"/>
                  <a:gd name="T24" fmla="*/ 54 w 54"/>
                  <a:gd name="T25" fmla="*/ 31 h 81"/>
                  <a:gd name="T26" fmla="*/ 50 w 54"/>
                  <a:gd name="T27" fmla="*/ 18 h 81"/>
                  <a:gd name="T28" fmla="*/ 44 w 54"/>
                  <a:gd name="T29" fmla="*/ 6 h 81"/>
                  <a:gd name="T30" fmla="*/ 32 w 54"/>
                  <a:gd name="T31" fmla="*/ 2 h 81"/>
                  <a:gd name="T32" fmla="*/ 10 w 54"/>
                  <a:gd name="T33" fmla="*/ 39 h 81"/>
                  <a:gd name="T34" fmla="*/ 14 w 54"/>
                  <a:gd name="T35" fmla="*/ 22 h 81"/>
                  <a:gd name="T36" fmla="*/ 18 w 54"/>
                  <a:gd name="T37" fmla="*/ 14 h 81"/>
                  <a:gd name="T38" fmla="*/ 24 w 54"/>
                  <a:gd name="T39" fmla="*/ 10 h 81"/>
                  <a:gd name="T40" fmla="*/ 30 w 54"/>
                  <a:gd name="T41" fmla="*/ 10 h 81"/>
                  <a:gd name="T42" fmla="*/ 36 w 54"/>
                  <a:gd name="T43" fmla="*/ 14 h 81"/>
                  <a:gd name="T44" fmla="*/ 42 w 54"/>
                  <a:gd name="T45" fmla="*/ 22 h 81"/>
                  <a:gd name="T46" fmla="*/ 44 w 54"/>
                  <a:gd name="T47" fmla="*/ 33 h 81"/>
                  <a:gd name="T48" fmla="*/ 44 w 54"/>
                  <a:gd name="T49" fmla="*/ 49 h 81"/>
                  <a:gd name="T50" fmla="*/ 42 w 54"/>
                  <a:gd name="T51" fmla="*/ 61 h 81"/>
                  <a:gd name="T52" fmla="*/ 36 w 54"/>
                  <a:gd name="T53" fmla="*/ 69 h 81"/>
                  <a:gd name="T54" fmla="*/ 30 w 54"/>
                  <a:gd name="T55" fmla="*/ 73 h 81"/>
                  <a:gd name="T56" fmla="*/ 22 w 54"/>
                  <a:gd name="T57" fmla="*/ 73 h 81"/>
                  <a:gd name="T58" fmla="*/ 16 w 54"/>
                  <a:gd name="T59" fmla="*/ 69 h 81"/>
                  <a:gd name="T60" fmla="*/ 12 w 54"/>
                  <a:gd name="T61" fmla="*/ 61 h 81"/>
                  <a:gd name="T62" fmla="*/ 10 w 54"/>
                  <a:gd name="T63" fmla="*/ 49 h 81"/>
                  <a:gd name="T64" fmla="*/ 10 w 54"/>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81">
                    <a:moveTo>
                      <a:pt x="26" y="0"/>
                    </a:moveTo>
                    <a:lnTo>
                      <a:pt x="20" y="2"/>
                    </a:lnTo>
                    <a:lnTo>
                      <a:pt x="16" y="4"/>
                    </a:lnTo>
                    <a:lnTo>
                      <a:pt x="10" y="6"/>
                    </a:lnTo>
                    <a:lnTo>
                      <a:pt x="6" y="12"/>
                    </a:lnTo>
                    <a:lnTo>
                      <a:pt x="4" y="18"/>
                    </a:lnTo>
                    <a:lnTo>
                      <a:pt x="2" y="24"/>
                    </a:lnTo>
                    <a:lnTo>
                      <a:pt x="0" y="31"/>
                    </a:lnTo>
                    <a:lnTo>
                      <a:pt x="0" y="41"/>
                    </a:lnTo>
                    <a:lnTo>
                      <a:pt x="0" y="49"/>
                    </a:lnTo>
                    <a:lnTo>
                      <a:pt x="2" y="59"/>
                    </a:lnTo>
                    <a:lnTo>
                      <a:pt x="4" y="65"/>
                    </a:lnTo>
                    <a:lnTo>
                      <a:pt x="6" y="71"/>
                    </a:lnTo>
                    <a:lnTo>
                      <a:pt x="10" y="75"/>
                    </a:lnTo>
                    <a:lnTo>
                      <a:pt x="16" y="79"/>
                    </a:lnTo>
                    <a:lnTo>
                      <a:pt x="20" y="81"/>
                    </a:lnTo>
                    <a:lnTo>
                      <a:pt x="28" y="81"/>
                    </a:lnTo>
                    <a:lnTo>
                      <a:pt x="32" y="81"/>
                    </a:lnTo>
                    <a:lnTo>
                      <a:pt x="38" y="79"/>
                    </a:lnTo>
                    <a:lnTo>
                      <a:pt x="44" y="75"/>
                    </a:lnTo>
                    <a:lnTo>
                      <a:pt x="48" y="71"/>
                    </a:lnTo>
                    <a:lnTo>
                      <a:pt x="50" y="65"/>
                    </a:lnTo>
                    <a:lnTo>
                      <a:pt x="52" y="59"/>
                    </a:lnTo>
                    <a:lnTo>
                      <a:pt x="54" y="51"/>
                    </a:lnTo>
                    <a:lnTo>
                      <a:pt x="54" y="41"/>
                    </a:lnTo>
                    <a:lnTo>
                      <a:pt x="54" y="31"/>
                    </a:lnTo>
                    <a:lnTo>
                      <a:pt x="52" y="24"/>
                    </a:lnTo>
                    <a:lnTo>
                      <a:pt x="50" y="18"/>
                    </a:lnTo>
                    <a:lnTo>
                      <a:pt x="46" y="12"/>
                    </a:lnTo>
                    <a:lnTo>
                      <a:pt x="44" y="6"/>
                    </a:lnTo>
                    <a:lnTo>
                      <a:pt x="38" y="4"/>
                    </a:lnTo>
                    <a:lnTo>
                      <a:pt x="32" y="2"/>
                    </a:lnTo>
                    <a:lnTo>
                      <a:pt x="26" y="0"/>
                    </a:lnTo>
                    <a:close/>
                    <a:moveTo>
                      <a:pt x="10" y="39"/>
                    </a:moveTo>
                    <a:lnTo>
                      <a:pt x="12" y="26"/>
                    </a:lnTo>
                    <a:lnTo>
                      <a:pt x="14" y="22"/>
                    </a:lnTo>
                    <a:lnTo>
                      <a:pt x="14" y="18"/>
                    </a:lnTo>
                    <a:lnTo>
                      <a:pt x="18" y="14"/>
                    </a:lnTo>
                    <a:lnTo>
                      <a:pt x="20" y="12"/>
                    </a:lnTo>
                    <a:lnTo>
                      <a:pt x="24" y="10"/>
                    </a:lnTo>
                    <a:lnTo>
                      <a:pt x="28" y="10"/>
                    </a:lnTo>
                    <a:lnTo>
                      <a:pt x="30" y="10"/>
                    </a:lnTo>
                    <a:lnTo>
                      <a:pt x="34" y="12"/>
                    </a:lnTo>
                    <a:lnTo>
                      <a:pt x="36" y="14"/>
                    </a:lnTo>
                    <a:lnTo>
                      <a:pt x="40" y="18"/>
                    </a:lnTo>
                    <a:lnTo>
                      <a:pt x="42" y="22"/>
                    </a:lnTo>
                    <a:lnTo>
                      <a:pt x="42" y="28"/>
                    </a:lnTo>
                    <a:lnTo>
                      <a:pt x="44" y="33"/>
                    </a:lnTo>
                    <a:lnTo>
                      <a:pt x="44" y="41"/>
                    </a:lnTo>
                    <a:lnTo>
                      <a:pt x="44" y="49"/>
                    </a:lnTo>
                    <a:lnTo>
                      <a:pt x="42" y="55"/>
                    </a:lnTo>
                    <a:lnTo>
                      <a:pt x="42" y="61"/>
                    </a:lnTo>
                    <a:lnTo>
                      <a:pt x="40" y="65"/>
                    </a:lnTo>
                    <a:lnTo>
                      <a:pt x="36" y="69"/>
                    </a:lnTo>
                    <a:lnTo>
                      <a:pt x="34" y="71"/>
                    </a:lnTo>
                    <a:lnTo>
                      <a:pt x="30" y="73"/>
                    </a:lnTo>
                    <a:lnTo>
                      <a:pt x="26" y="73"/>
                    </a:lnTo>
                    <a:lnTo>
                      <a:pt x="22" y="73"/>
                    </a:lnTo>
                    <a:lnTo>
                      <a:pt x="20" y="71"/>
                    </a:lnTo>
                    <a:lnTo>
                      <a:pt x="16" y="69"/>
                    </a:lnTo>
                    <a:lnTo>
                      <a:pt x="14" y="65"/>
                    </a:lnTo>
                    <a:lnTo>
                      <a:pt x="12" y="61"/>
                    </a:lnTo>
                    <a:lnTo>
                      <a:pt x="12" y="55"/>
                    </a:lnTo>
                    <a:lnTo>
                      <a:pt x="10" y="49"/>
                    </a:lnTo>
                    <a:lnTo>
                      <a:pt x="10"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83" name="Freeform 147"/>
              <p:cNvSpPr>
                <a:spLocks/>
              </p:cNvSpPr>
              <p:nvPr/>
            </p:nvSpPr>
            <p:spPr bwMode="auto">
              <a:xfrm>
                <a:off x="3250" y="3078"/>
                <a:ext cx="54" cy="81"/>
              </a:xfrm>
              <a:custGeom>
                <a:avLst/>
                <a:gdLst>
                  <a:gd name="T0" fmla="*/ 26 w 54"/>
                  <a:gd name="T1" fmla="*/ 0 h 81"/>
                  <a:gd name="T2" fmla="*/ 20 w 54"/>
                  <a:gd name="T3" fmla="*/ 2 h 81"/>
                  <a:gd name="T4" fmla="*/ 16 w 54"/>
                  <a:gd name="T5" fmla="*/ 4 h 81"/>
                  <a:gd name="T6" fmla="*/ 10 w 54"/>
                  <a:gd name="T7" fmla="*/ 6 h 81"/>
                  <a:gd name="T8" fmla="*/ 6 w 54"/>
                  <a:gd name="T9" fmla="*/ 12 h 81"/>
                  <a:gd name="T10" fmla="*/ 4 w 54"/>
                  <a:gd name="T11" fmla="*/ 18 h 81"/>
                  <a:gd name="T12" fmla="*/ 2 w 54"/>
                  <a:gd name="T13" fmla="*/ 24 h 81"/>
                  <a:gd name="T14" fmla="*/ 0 w 54"/>
                  <a:gd name="T15" fmla="*/ 31 h 81"/>
                  <a:gd name="T16" fmla="*/ 0 w 54"/>
                  <a:gd name="T17" fmla="*/ 41 h 81"/>
                  <a:gd name="T18" fmla="*/ 0 w 54"/>
                  <a:gd name="T19" fmla="*/ 49 h 81"/>
                  <a:gd name="T20" fmla="*/ 2 w 54"/>
                  <a:gd name="T21" fmla="*/ 59 h 81"/>
                  <a:gd name="T22" fmla="*/ 4 w 54"/>
                  <a:gd name="T23" fmla="*/ 65 h 81"/>
                  <a:gd name="T24" fmla="*/ 6 w 54"/>
                  <a:gd name="T25" fmla="*/ 71 h 81"/>
                  <a:gd name="T26" fmla="*/ 10 w 54"/>
                  <a:gd name="T27" fmla="*/ 75 h 81"/>
                  <a:gd name="T28" fmla="*/ 16 w 54"/>
                  <a:gd name="T29" fmla="*/ 79 h 81"/>
                  <a:gd name="T30" fmla="*/ 20 w 54"/>
                  <a:gd name="T31" fmla="*/ 81 h 81"/>
                  <a:gd name="T32" fmla="*/ 28 w 54"/>
                  <a:gd name="T33" fmla="*/ 81 h 81"/>
                  <a:gd name="T34" fmla="*/ 32 w 54"/>
                  <a:gd name="T35" fmla="*/ 81 h 81"/>
                  <a:gd name="T36" fmla="*/ 38 w 54"/>
                  <a:gd name="T37" fmla="*/ 79 h 81"/>
                  <a:gd name="T38" fmla="*/ 44 w 54"/>
                  <a:gd name="T39" fmla="*/ 75 h 81"/>
                  <a:gd name="T40" fmla="*/ 48 w 54"/>
                  <a:gd name="T41" fmla="*/ 71 h 81"/>
                  <a:gd name="T42" fmla="*/ 50 w 54"/>
                  <a:gd name="T43" fmla="*/ 65 h 81"/>
                  <a:gd name="T44" fmla="*/ 52 w 54"/>
                  <a:gd name="T45" fmla="*/ 59 h 81"/>
                  <a:gd name="T46" fmla="*/ 54 w 54"/>
                  <a:gd name="T47" fmla="*/ 51 h 81"/>
                  <a:gd name="T48" fmla="*/ 54 w 54"/>
                  <a:gd name="T49" fmla="*/ 41 h 81"/>
                  <a:gd name="T50" fmla="*/ 54 w 54"/>
                  <a:gd name="T51" fmla="*/ 31 h 81"/>
                  <a:gd name="T52" fmla="*/ 52 w 54"/>
                  <a:gd name="T53" fmla="*/ 24 h 81"/>
                  <a:gd name="T54" fmla="*/ 50 w 54"/>
                  <a:gd name="T55" fmla="*/ 18 h 81"/>
                  <a:gd name="T56" fmla="*/ 46 w 54"/>
                  <a:gd name="T57" fmla="*/ 12 h 81"/>
                  <a:gd name="T58" fmla="*/ 44 w 54"/>
                  <a:gd name="T59" fmla="*/ 6 h 81"/>
                  <a:gd name="T60" fmla="*/ 38 w 54"/>
                  <a:gd name="T61" fmla="*/ 4 h 81"/>
                  <a:gd name="T62" fmla="*/ 32 w 54"/>
                  <a:gd name="T63" fmla="*/ 2 h 81"/>
                  <a:gd name="T64" fmla="*/ 26 w 54"/>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81">
                    <a:moveTo>
                      <a:pt x="26" y="0"/>
                    </a:moveTo>
                    <a:lnTo>
                      <a:pt x="20" y="2"/>
                    </a:lnTo>
                    <a:lnTo>
                      <a:pt x="16" y="4"/>
                    </a:lnTo>
                    <a:lnTo>
                      <a:pt x="10" y="6"/>
                    </a:lnTo>
                    <a:lnTo>
                      <a:pt x="6" y="12"/>
                    </a:lnTo>
                    <a:lnTo>
                      <a:pt x="4" y="18"/>
                    </a:lnTo>
                    <a:lnTo>
                      <a:pt x="2" y="24"/>
                    </a:lnTo>
                    <a:lnTo>
                      <a:pt x="0" y="31"/>
                    </a:lnTo>
                    <a:lnTo>
                      <a:pt x="0" y="41"/>
                    </a:lnTo>
                    <a:lnTo>
                      <a:pt x="0" y="49"/>
                    </a:lnTo>
                    <a:lnTo>
                      <a:pt x="2" y="59"/>
                    </a:lnTo>
                    <a:lnTo>
                      <a:pt x="4" y="65"/>
                    </a:lnTo>
                    <a:lnTo>
                      <a:pt x="6" y="71"/>
                    </a:lnTo>
                    <a:lnTo>
                      <a:pt x="10" y="75"/>
                    </a:lnTo>
                    <a:lnTo>
                      <a:pt x="16" y="79"/>
                    </a:lnTo>
                    <a:lnTo>
                      <a:pt x="20" y="81"/>
                    </a:lnTo>
                    <a:lnTo>
                      <a:pt x="28" y="81"/>
                    </a:lnTo>
                    <a:lnTo>
                      <a:pt x="32" y="81"/>
                    </a:lnTo>
                    <a:lnTo>
                      <a:pt x="38" y="79"/>
                    </a:lnTo>
                    <a:lnTo>
                      <a:pt x="44" y="75"/>
                    </a:lnTo>
                    <a:lnTo>
                      <a:pt x="48" y="71"/>
                    </a:lnTo>
                    <a:lnTo>
                      <a:pt x="50" y="65"/>
                    </a:lnTo>
                    <a:lnTo>
                      <a:pt x="52" y="59"/>
                    </a:lnTo>
                    <a:lnTo>
                      <a:pt x="54" y="51"/>
                    </a:lnTo>
                    <a:lnTo>
                      <a:pt x="54" y="41"/>
                    </a:lnTo>
                    <a:lnTo>
                      <a:pt x="54" y="31"/>
                    </a:lnTo>
                    <a:lnTo>
                      <a:pt x="52" y="24"/>
                    </a:lnTo>
                    <a:lnTo>
                      <a:pt x="50" y="18"/>
                    </a:lnTo>
                    <a:lnTo>
                      <a:pt x="46" y="12"/>
                    </a:lnTo>
                    <a:lnTo>
                      <a:pt x="44" y="6"/>
                    </a:lnTo>
                    <a:lnTo>
                      <a:pt x="38" y="4"/>
                    </a:lnTo>
                    <a:lnTo>
                      <a:pt x="32" y="2"/>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84" name="Freeform 148"/>
              <p:cNvSpPr>
                <a:spLocks/>
              </p:cNvSpPr>
              <p:nvPr/>
            </p:nvSpPr>
            <p:spPr bwMode="auto">
              <a:xfrm>
                <a:off x="3260" y="3088"/>
                <a:ext cx="34" cy="63"/>
              </a:xfrm>
              <a:custGeom>
                <a:avLst/>
                <a:gdLst>
                  <a:gd name="T0" fmla="*/ 0 w 34"/>
                  <a:gd name="T1" fmla="*/ 29 h 63"/>
                  <a:gd name="T2" fmla="*/ 2 w 34"/>
                  <a:gd name="T3" fmla="*/ 16 h 63"/>
                  <a:gd name="T4" fmla="*/ 4 w 34"/>
                  <a:gd name="T5" fmla="*/ 12 h 63"/>
                  <a:gd name="T6" fmla="*/ 4 w 34"/>
                  <a:gd name="T7" fmla="*/ 8 h 63"/>
                  <a:gd name="T8" fmla="*/ 8 w 34"/>
                  <a:gd name="T9" fmla="*/ 4 h 63"/>
                  <a:gd name="T10" fmla="*/ 10 w 34"/>
                  <a:gd name="T11" fmla="*/ 2 h 63"/>
                  <a:gd name="T12" fmla="*/ 14 w 34"/>
                  <a:gd name="T13" fmla="*/ 0 h 63"/>
                  <a:gd name="T14" fmla="*/ 18 w 34"/>
                  <a:gd name="T15" fmla="*/ 0 h 63"/>
                  <a:gd name="T16" fmla="*/ 20 w 34"/>
                  <a:gd name="T17" fmla="*/ 0 h 63"/>
                  <a:gd name="T18" fmla="*/ 24 w 34"/>
                  <a:gd name="T19" fmla="*/ 2 h 63"/>
                  <a:gd name="T20" fmla="*/ 26 w 34"/>
                  <a:gd name="T21" fmla="*/ 4 h 63"/>
                  <a:gd name="T22" fmla="*/ 30 w 34"/>
                  <a:gd name="T23" fmla="*/ 8 h 63"/>
                  <a:gd name="T24" fmla="*/ 32 w 34"/>
                  <a:gd name="T25" fmla="*/ 12 h 63"/>
                  <a:gd name="T26" fmla="*/ 32 w 34"/>
                  <a:gd name="T27" fmla="*/ 18 h 63"/>
                  <a:gd name="T28" fmla="*/ 34 w 34"/>
                  <a:gd name="T29" fmla="*/ 23 h 63"/>
                  <a:gd name="T30" fmla="*/ 34 w 34"/>
                  <a:gd name="T31" fmla="*/ 31 h 63"/>
                  <a:gd name="T32" fmla="*/ 34 w 34"/>
                  <a:gd name="T33" fmla="*/ 39 h 63"/>
                  <a:gd name="T34" fmla="*/ 32 w 34"/>
                  <a:gd name="T35" fmla="*/ 45 h 63"/>
                  <a:gd name="T36" fmla="*/ 32 w 34"/>
                  <a:gd name="T37" fmla="*/ 51 h 63"/>
                  <a:gd name="T38" fmla="*/ 30 w 34"/>
                  <a:gd name="T39" fmla="*/ 55 h 63"/>
                  <a:gd name="T40" fmla="*/ 26 w 34"/>
                  <a:gd name="T41" fmla="*/ 59 h 63"/>
                  <a:gd name="T42" fmla="*/ 24 w 34"/>
                  <a:gd name="T43" fmla="*/ 61 h 63"/>
                  <a:gd name="T44" fmla="*/ 20 w 34"/>
                  <a:gd name="T45" fmla="*/ 63 h 63"/>
                  <a:gd name="T46" fmla="*/ 16 w 34"/>
                  <a:gd name="T47" fmla="*/ 63 h 63"/>
                  <a:gd name="T48" fmla="*/ 12 w 34"/>
                  <a:gd name="T49" fmla="*/ 63 h 63"/>
                  <a:gd name="T50" fmla="*/ 10 w 34"/>
                  <a:gd name="T51" fmla="*/ 61 h 63"/>
                  <a:gd name="T52" fmla="*/ 6 w 34"/>
                  <a:gd name="T53" fmla="*/ 59 h 63"/>
                  <a:gd name="T54" fmla="*/ 4 w 34"/>
                  <a:gd name="T55" fmla="*/ 55 h 63"/>
                  <a:gd name="T56" fmla="*/ 2 w 34"/>
                  <a:gd name="T57" fmla="*/ 51 h 63"/>
                  <a:gd name="T58" fmla="*/ 2 w 34"/>
                  <a:gd name="T59" fmla="*/ 45 h 63"/>
                  <a:gd name="T60" fmla="*/ 0 w 34"/>
                  <a:gd name="T61" fmla="*/ 39 h 63"/>
                  <a:gd name="T62" fmla="*/ 0 w 34"/>
                  <a:gd name="T63" fmla="*/ 31 h 63"/>
                  <a:gd name="T64" fmla="*/ 0 w 34"/>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63">
                    <a:moveTo>
                      <a:pt x="0" y="29"/>
                    </a:moveTo>
                    <a:lnTo>
                      <a:pt x="2" y="16"/>
                    </a:lnTo>
                    <a:lnTo>
                      <a:pt x="4" y="12"/>
                    </a:lnTo>
                    <a:lnTo>
                      <a:pt x="4" y="8"/>
                    </a:lnTo>
                    <a:lnTo>
                      <a:pt x="8" y="4"/>
                    </a:lnTo>
                    <a:lnTo>
                      <a:pt x="10" y="2"/>
                    </a:lnTo>
                    <a:lnTo>
                      <a:pt x="14" y="0"/>
                    </a:lnTo>
                    <a:lnTo>
                      <a:pt x="18" y="0"/>
                    </a:lnTo>
                    <a:lnTo>
                      <a:pt x="20" y="0"/>
                    </a:lnTo>
                    <a:lnTo>
                      <a:pt x="24" y="2"/>
                    </a:lnTo>
                    <a:lnTo>
                      <a:pt x="26" y="4"/>
                    </a:lnTo>
                    <a:lnTo>
                      <a:pt x="30" y="8"/>
                    </a:lnTo>
                    <a:lnTo>
                      <a:pt x="32" y="12"/>
                    </a:lnTo>
                    <a:lnTo>
                      <a:pt x="32" y="18"/>
                    </a:lnTo>
                    <a:lnTo>
                      <a:pt x="34" y="23"/>
                    </a:lnTo>
                    <a:lnTo>
                      <a:pt x="34" y="31"/>
                    </a:lnTo>
                    <a:lnTo>
                      <a:pt x="34" y="39"/>
                    </a:lnTo>
                    <a:lnTo>
                      <a:pt x="32" y="45"/>
                    </a:lnTo>
                    <a:lnTo>
                      <a:pt x="32" y="51"/>
                    </a:lnTo>
                    <a:lnTo>
                      <a:pt x="30" y="55"/>
                    </a:lnTo>
                    <a:lnTo>
                      <a:pt x="26" y="59"/>
                    </a:lnTo>
                    <a:lnTo>
                      <a:pt x="24" y="61"/>
                    </a:lnTo>
                    <a:lnTo>
                      <a:pt x="20" y="63"/>
                    </a:lnTo>
                    <a:lnTo>
                      <a:pt x="16" y="63"/>
                    </a:lnTo>
                    <a:lnTo>
                      <a:pt x="12" y="63"/>
                    </a:lnTo>
                    <a:lnTo>
                      <a:pt x="10" y="61"/>
                    </a:lnTo>
                    <a:lnTo>
                      <a:pt x="6" y="59"/>
                    </a:lnTo>
                    <a:lnTo>
                      <a:pt x="4" y="55"/>
                    </a:lnTo>
                    <a:lnTo>
                      <a:pt x="2" y="51"/>
                    </a:lnTo>
                    <a:lnTo>
                      <a:pt x="2"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85" name="Freeform 149"/>
              <p:cNvSpPr>
                <a:spLocks/>
              </p:cNvSpPr>
              <p:nvPr/>
            </p:nvSpPr>
            <p:spPr bwMode="auto">
              <a:xfrm>
                <a:off x="3312" y="3064"/>
                <a:ext cx="38" cy="57"/>
              </a:xfrm>
              <a:custGeom>
                <a:avLst/>
                <a:gdLst>
                  <a:gd name="T0" fmla="*/ 32 w 38"/>
                  <a:gd name="T1" fmla="*/ 26 h 57"/>
                  <a:gd name="T2" fmla="*/ 36 w 38"/>
                  <a:gd name="T3" fmla="*/ 20 h 57"/>
                  <a:gd name="T4" fmla="*/ 36 w 38"/>
                  <a:gd name="T5" fmla="*/ 12 h 57"/>
                  <a:gd name="T6" fmla="*/ 34 w 38"/>
                  <a:gd name="T7" fmla="*/ 6 h 57"/>
                  <a:gd name="T8" fmla="*/ 28 w 38"/>
                  <a:gd name="T9" fmla="*/ 4 h 57"/>
                  <a:gd name="T10" fmla="*/ 18 w 38"/>
                  <a:gd name="T11" fmla="*/ 0 h 57"/>
                  <a:gd name="T12" fmla="*/ 10 w 38"/>
                  <a:gd name="T13" fmla="*/ 2 h 57"/>
                  <a:gd name="T14" fmla="*/ 4 w 38"/>
                  <a:gd name="T15" fmla="*/ 8 h 57"/>
                  <a:gd name="T16" fmla="*/ 0 w 38"/>
                  <a:gd name="T17" fmla="*/ 20 h 57"/>
                  <a:gd name="T18" fmla="*/ 8 w 38"/>
                  <a:gd name="T19" fmla="*/ 12 h 57"/>
                  <a:gd name="T20" fmla="*/ 12 w 38"/>
                  <a:gd name="T21" fmla="*/ 8 h 57"/>
                  <a:gd name="T22" fmla="*/ 18 w 38"/>
                  <a:gd name="T23" fmla="*/ 6 h 57"/>
                  <a:gd name="T24" fmla="*/ 26 w 38"/>
                  <a:gd name="T25" fmla="*/ 10 h 57"/>
                  <a:gd name="T26" fmla="*/ 28 w 38"/>
                  <a:gd name="T27" fmla="*/ 16 h 57"/>
                  <a:gd name="T28" fmla="*/ 26 w 38"/>
                  <a:gd name="T29" fmla="*/ 22 h 57"/>
                  <a:gd name="T30" fmla="*/ 18 w 38"/>
                  <a:gd name="T31" fmla="*/ 26 h 57"/>
                  <a:gd name="T32" fmla="*/ 14 w 38"/>
                  <a:gd name="T33" fmla="*/ 32 h 57"/>
                  <a:gd name="T34" fmla="*/ 22 w 38"/>
                  <a:gd name="T35" fmla="*/ 32 h 57"/>
                  <a:gd name="T36" fmla="*/ 28 w 38"/>
                  <a:gd name="T37" fmla="*/ 34 h 57"/>
                  <a:gd name="T38" fmla="*/ 30 w 38"/>
                  <a:gd name="T39" fmla="*/ 38 h 57"/>
                  <a:gd name="T40" fmla="*/ 30 w 38"/>
                  <a:gd name="T41" fmla="*/ 45 h 57"/>
                  <a:gd name="T42" fmla="*/ 24 w 38"/>
                  <a:gd name="T43" fmla="*/ 51 h 57"/>
                  <a:gd name="T44" fmla="*/ 14 w 38"/>
                  <a:gd name="T45" fmla="*/ 51 h 57"/>
                  <a:gd name="T46" fmla="*/ 8 w 38"/>
                  <a:gd name="T47" fmla="*/ 45 h 57"/>
                  <a:gd name="T48" fmla="*/ 0 w 38"/>
                  <a:gd name="T49" fmla="*/ 40 h 57"/>
                  <a:gd name="T50" fmla="*/ 2 w 38"/>
                  <a:gd name="T51" fmla="*/ 51 h 57"/>
                  <a:gd name="T52" fmla="*/ 8 w 38"/>
                  <a:gd name="T53" fmla="*/ 55 h 57"/>
                  <a:gd name="T54" fmla="*/ 18 w 38"/>
                  <a:gd name="T55" fmla="*/ 57 h 57"/>
                  <a:gd name="T56" fmla="*/ 28 w 38"/>
                  <a:gd name="T57" fmla="*/ 55 h 57"/>
                  <a:gd name="T58" fmla="*/ 32 w 38"/>
                  <a:gd name="T59" fmla="*/ 53 h 57"/>
                  <a:gd name="T60" fmla="*/ 36 w 38"/>
                  <a:gd name="T61" fmla="*/ 47 h 57"/>
                  <a:gd name="T62" fmla="*/ 38 w 38"/>
                  <a:gd name="T63" fmla="*/ 40 h 57"/>
                  <a:gd name="T64" fmla="*/ 36 w 38"/>
                  <a:gd name="T65" fmla="*/ 34 h 57"/>
                  <a:gd name="T66" fmla="*/ 32 w 38"/>
                  <a:gd name="T67" fmla="*/ 28 h 57"/>
                  <a:gd name="T68" fmla="*/ 30 w 38"/>
                  <a:gd name="T69"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7">
                    <a:moveTo>
                      <a:pt x="30" y="28"/>
                    </a:moveTo>
                    <a:lnTo>
                      <a:pt x="32" y="26"/>
                    </a:lnTo>
                    <a:lnTo>
                      <a:pt x="34" y="24"/>
                    </a:lnTo>
                    <a:lnTo>
                      <a:pt x="36" y="20"/>
                    </a:lnTo>
                    <a:lnTo>
                      <a:pt x="36" y="16"/>
                    </a:lnTo>
                    <a:lnTo>
                      <a:pt x="36" y="12"/>
                    </a:lnTo>
                    <a:lnTo>
                      <a:pt x="36" y="10"/>
                    </a:lnTo>
                    <a:lnTo>
                      <a:pt x="34" y="6"/>
                    </a:lnTo>
                    <a:lnTo>
                      <a:pt x="32" y="4"/>
                    </a:lnTo>
                    <a:lnTo>
                      <a:pt x="28" y="4"/>
                    </a:lnTo>
                    <a:lnTo>
                      <a:pt x="26" y="2"/>
                    </a:lnTo>
                    <a:lnTo>
                      <a:pt x="18" y="0"/>
                    </a:lnTo>
                    <a:lnTo>
                      <a:pt x="14" y="2"/>
                    </a:lnTo>
                    <a:lnTo>
                      <a:pt x="10" y="2"/>
                    </a:lnTo>
                    <a:lnTo>
                      <a:pt x="6" y="4"/>
                    </a:lnTo>
                    <a:lnTo>
                      <a:pt x="4" y="8"/>
                    </a:lnTo>
                    <a:lnTo>
                      <a:pt x="2" y="12"/>
                    </a:lnTo>
                    <a:lnTo>
                      <a:pt x="0" y="20"/>
                    </a:lnTo>
                    <a:lnTo>
                      <a:pt x="8" y="20"/>
                    </a:lnTo>
                    <a:lnTo>
                      <a:pt x="8" y="12"/>
                    </a:lnTo>
                    <a:lnTo>
                      <a:pt x="10" y="10"/>
                    </a:lnTo>
                    <a:lnTo>
                      <a:pt x="12" y="8"/>
                    </a:lnTo>
                    <a:lnTo>
                      <a:pt x="16" y="8"/>
                    </a:lnTo>
                    <a:lnTo>
                      <a:pt x="18" y="6"/>
                    </a:lnTo>
                    <a:lnTo>
                      <a:pt x="22" y="8"/>
                    </a:lnTo>
                    <a:lnTo>
                      <a:pt x="26" y="10"/>
                    </a:lnTo>
                    <a:lnTo>
                      <a:pt x="28" y="12"/>
                    </a:lnTo>
                    <a:lnTo>
                      <a:pt x="28" y="16"/>
                    </a:lnTo>
                    <a:lnTo>
                      <a:pt x="28" y="20"/>
                    </a:lnTo>
                    <a:lnTo>
                      <a:pt x="26" y="22"/>
                    </a:lnTo>
                    <a:lnTo>
                      <a:pt x="22" y="24"/>
                    </a:lnTo>
                    <a:lnTo>
                      <a:pt x="18" y="26"/>
                    </a:lnTo>
                    <a:lnTo>
                      <a:pt x="14" y="24"/>
                    </a:lnTo>
                    <a:lnTo>
                      <a:pt x="14" y="32"/>
                    </a:lnTo>
                    <a:lnTo>
                      <a:pt x="18" y="32"/>
                    </a:lnTo>
                    <a:lnTo>
                      <a:pt x="22" y="32"/>
                    </a:lnTo>
                    <a:lnTo>
                      <a:pt x="26" y="32"/>
                    </a:lnTo>
                    <a:lnTo>
                      <a:pt x="28" y="34"/>
                    </a:lnTo>
                    <a:lnTo>
                      <a:pt x="30" y="36"/>
                    </a:lnTo>
                    <a:lnTo>
                      <a:pt x="30" y="38"/>
                    </a:lnTo>
                    <a:lnTo>
                      <a:pt x="30" y="40"/>
                    </a:lnTo>
                    <a:lnTo>
                      <a:pt x="30" y="45"/>
                    </a:lnTo>
                    <a:lnTo>
                      <a:pt x="28" y="47"/>
                    </a:lnTo>
                    <a:lnTo>
                      <a:pt x="24" y="51"/>
                    </a:lnTo>
                    <a:lnTo>
                      <a:pt x="18" y="51"/>
                    </a:lnTo>
                    <a:lnTo>
                      <a:pt x="14" y="51"/>
                    </a:lnTo>
                    <a:lnTo>
                      <a:pt x="10" y="47"/>
                    </a:lnTo>
                    <a:lnTo>
                      <a:pt x="8" y="45"/>
                    </a:lnTo>
                    <a:lnTo>
                      <a:pt x="6" y="40"/>
                    </a:lnTo>
                    <a:lnTo>
                      <a:pt x="0" y="40"/>
                    </a:lnTo>
                    <a:lnTo>
                      <a:pt x="0" y="45"/>
                    </a:lnTo>
                    <a:lnTo>
                      <a:pt x="2" y="51"/>
                    </a:lnTo>
                    <a:lnTo>
                      <a:pt x="6" y="53"/>
                    </a:lnTo>
                    <a:lnTo>
                      <a:pt x="8" y="55"/>
                    </a:lnTo>
                    <a:lnTo>
                      <a:pt x="14" y="57"/>
                    </a:lnTo>
                    <a:lnTo>
                      <a:pt x="18" y="57"/>
                    </a:lnTo>
                    <a:lnTo>
                      <a:pt x="24" y="57"/>
                    </a:lnTo>
                    <a:lnTo>
                      <a:pt x="28" y="55"/>
                    </a:lnTo>
                    <a:lnTo>
                      <a:pt x="30" y="55"/>
                    </a:lnTo>
                    <a:lnTo>
                      <a:pt x="32" y="53"/>
                    </a:lnTo>
                    <a:lnTo>
                      <a:pt x="36" y="49"/>
                    </a:lnTo>
                    <a:lnTo>
                      <a:pt x="36" y="47"/>
                    </a:lnTo>
                    <a:lnTo>
                      <a:pt x="38" y="44"/>
                    </a:lnTo>
                    <a:lnTo>
                      <a:pt x="38" y="40"/>
                    </a:lnTo>
                    <a:lnTo>
                      <a:pt x="38" y="36"/>
                    </a:lnTo>
                    <a:lnTo>
                      <a:pt x="36" y="34"/>
                    </a:lnTo>
                    <a:lnTo>
                      <a:pt x="34" y="30"/>
                    </a:lnTo>
                    <a:lnTo>
                      <a:pt x="32" y="28"/>
                    </a:lnTo>
                    <a:lnTo>
                      <a:pt x="30" y="28"/>
                    </a:lnTo>
                    <a:lnTo>
                      <a:pt x="3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86" name="Freeform 150"/>
              <p:cNvSpPr>
                <a:spLocks/>
              </p:cNvSpPr>
              <p:nvPr/>
            </p:nvSpPr>
            <p:spPr bwMode="auto">
              <a:xfrm>
                <a:off x="3312" y="3064"/>
                <a:ext cx="38" cy="57"/>
              </a:xfrm>
              <a:custGeom>
                <a:avLst/>
                <a:gdLst>
                  <a:gd name="T0" fmla="*/ 32 w 38"/>
                  <a:gd name="T1" fmla="*/ 26 h 57"/>
                  <a:gd name="T2" fmla="*/ 36 w 38"/>
                  <a:gd name="T3" fmla="*/ 20 h 57"/>
                  <a:gd name="T4" fmla="*/ 36 w 38"/>
                  <a:gd name="T5" fmla="*/ 12 h 57"/>
                  <a:gd name="T6" fmla="*/ 34 w 38"/>
                  <a:gd name="T7" fmla="*/ 6 h 57"/>
                  <a:gd name="T8" fmla="*/ 28 w 38"/>
                  <a:gd name="T9" fmla="*/ 4 h 57"/>
                  <a:gd name="T10" fmla="*/ 18 w 38"/>
                  <a:gd name="T11" fmla="*/ 0 h 57"/>
                  <a:gd name="T12" fmla="*/ 10 w 38"/>
                  <a:gd name="T13" fmla="*/ 2 h 57"/>
                  <a:gd name="T14" fmla="*/ 4 w 38"/>
                  <a:gd name="T15" fmla="*/ 8 h 57"/>
                  <a:gd name="T16" fmla="*/ 0 w 38"/>
                  <a:gd name="T17" fmla="*/ 20 h 57"/>
                  <a:gd name="T18" fmla="*/ 8 w 38"/>
                  <a:gd name="T19" fmla="*/ 12 h 57"/>
                  <a:gd name="T20" fmla="*/ 12 w 38"/>
                  <a:gd name="T21" fmla="*/ 8 h 57"/>
                  <a:gd name="T22" fmla="*/ 18 w 38"/>
                  <a:gd name="T23" fmla="*/ 6 h 57"/>
                  <a:gd name="T24" fmla="*/ 26 w 38"/>
                  <a:gd name="T25" fmla="*/ 10 h 57"/>
                  <a:gd name="T26" fmla="*/ 28 w 38"/>
                  <a:gd name="T27" fmla="*/ 16 h 57"/>
                  <a:gd name="T28" fmla="*/ 26 w 38"/>
                  <a:gd name="T29" fmla="*/ 22 h 57"/>
                  <a:gd name="T30" fmla="*/ 18 w 38"/>
                  <a:gd name="T31" fmla="*/ 26 h 57"/>
                  <a:gd name="T32" fmla="*/ 14 w 38"/>
                  <a:gd name="T33" fmla="*/ 32 h 57"/>
                  <a:gd name="T34" fmla="*/ 22 w 38"/>
                  <a:gd name="T35" fmla="*/ 32 h 57"/>
                  <a:gd name="T36" fmla="*/ 28 w 38"/>
                  <a:gd name="T37" fmla="*/ 34 h 57"/>
                  <a:gd name="T38" fmla="*/ 30 w 38"/>
                  <a:gd name="T39" fmla="*/ 38 h 57"/>
                  <a:gd name="T40" fmla="*/ 30 w 38"/>
                  <a:gd name="T41" fmla="*/ 45 h 57"/>
                  <a:gd name="T42" fmla="*/ 24 w 38"/>
                  <a:gd name="T43" fmla="*/ 51 h 57"/>
                  <a:gd name="T44" fmla="*/ 14 w 38"/>
                  <a:gd name="T45" fmla="*/ 51 h 57"/>
                  <a:gd name="T46" fmla="*/ 8 w 38"/>
                  <a:gd name="T47" fmla="*/ 45 h 57"/>
                  <a:gd name="T48" fmla="*/ 0 w 38"/>
                  <a:gd name="T49" fmla="*/ 40 h 57"/>
                  <a:gd name="T50" fmla="*/ 2 w 38"/>
                  <a:gd name="T51" fmla="*/ 51 h 57"/>
                  <a:gd name="T52" fmla="*/ 8 w 38"/>
                  <a:gd name="T53" fmla="*/ 55 h 57"/>
                  <a:gd name="T54" fmla="*/ 18 w 38"/>
                  <a:gd name="T55" fmla="*/ 57 h 57"/>
                  <a:gd name="T56" fmla="*/ 28 w 38"/>
                  <a:gd name="T57" fmla="*/ 55 h 57"/>
                  <a:gd name="T58" fmla="*/ 32 w 38"/>
                  <a:gd name="T59" fmla="*/ 53 h 57"/>
                  <a:gd name="T60" fmla="*/ 36 w 38"/>
                  <a:gd name="T61" fmla="*/ 47 h 57"/>
                  <a:gd name="T62" fmla="*/ 38 w 38"/>
                  <a:gd name="T63" fmla="*/ 40 h 57"/>
                  <a:gd name="T64" fmla="*/ 36 w 38"/>
                  <a:gd name="T65" fmla="*/ 34 h 57"/>
                  <a:gd name="T66" fmla="*/ 32 w 38"/>
                  <a:gd name="T67"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57">
                    <a:moveTo>
                      <a:pt x="30" y="28"/>
                    </a:moveTo>
                    <a:lnTo>
                      <a:pt x="32" y="26"/>
                    </a:lnTo>
                    <a:lnTo>
                      <a:pt x="34" y="24"/>
                    </a:lnTo>
                    <a:lnTo>
                      <a:pt x="36" y="20"/>
                    </a:lnTo>
                    <a:lnTo>
                      <a:pt x="36" y="16"/>
                    </a:lnTo>
                    <a:lnTo>
                      <a:pt x="36" y="12"/>
                    </a:lnTo>
                    <a:lnTo>
                      <a:pt x="36" y="10"/>
                    </a:lnTo>
                    <a:lnTo>
                      <a:pt x="34" y="6"/>
                    </a:lnTo>
                    <a:lnTo>
                      <a:pt x="32" y="4"/>
                    </a:lnTo>
                    <a:lnTo>
                      <a:pt x="28" y="4"/>
                    </a:lnTo>
                    <a:lnTo>
                      <a:pt x="26" y="2"/>
                    </a:lnTo>
                    <a:lnTo>
                      <a:pt x="18" y="0"/>
                    </a:lnTo>
                    <a:lnTo>
                      <a:pt x="14" y="2"/>
                    </a:lnTo>
                    <a:lnTo>
                      <a:pt x="10" y="2"/>
                    </a:lnTo>
                    <a:lnTo>
                      <a:pt x="6" y="4"/>
                    </a:lnTo>
                    <a:lnTo>
                      <a:pt x="4" y="8"/>
                    </a:lnTo>
                    <a:lnTo>
                      <a:pt x="2" y="12"/>
                    </a:lnTo>
                    <a:lnTo>
                      <a:pt x="0" y="20"/>
                    </a:lnTo>
                    <a:lnTo>
                      <a:pt x="8" y="20"/>
                    </a:lnTo>
                    <a:lnTo>
                      <a:pt x="8" y="12"/>
                    </a:lnTo>
                    <a:lnTo>
                      <a:pt x="10" y="10"/>
                    </a:lnTo>
                    <a:lnTo>
                      <a:pt x="12" y="8"/>
                    </a:lnTo>
                    <a:lnTo>
                      <a:pt x="16" y="8"/>
                    </a:lnTo>
                    <a:lnTo>
                      <a:pt x="18" y="6"/>
                    </a:lnTo>
                    <a:lnTo>
                      <a:pt x="22" y="8"/>
                    </a:lnTo>
                    <a:lnTo>
                      <a:pt x="26" y="10"/>
                    </a:lnTo>
                    <a:lnTo>
                      <a:pt x="28" y="12"/>
                    </a:lnTo>
                    <a:lnTo>
                      <a:pt x="28" y="16"/>
                    </a:lnTo>
                    <a:lnTo>
                      <a:pt x="28" y="20"/>
                    </a:lnTo>
                    <a:lnTo>
                      <a:pt x="26" y="22"/>
                    </a:lnTo>
                    <a:lnTo>
                      <a:pt x="22" y="24"/>
                    </a:lnTo>
                    <a:lnTo>
                      <a:pt x="18" y="26"/>
                    </a:lnTo>
                    <a:lnTo>
                      <a:pt x="14" y="24"/>
                    </a:lnTo>
                    <a:lnTo>
                      <a:pt x="14" y="32"/>
                    </a:lnTo>
                    <a:lnTo>
                      <a:pt x="18" y="32"/>
                    </a:lnTo>
                    <a:lnTo>
                      <a:pt x="22" y="32"/>
                    </a:lnTo>
                    <a:lnTo>
                      <a:pt x="26" y="32"/>
                    </a:lnTo>
                    <a:lnTo>
                      <a:pt x="28" y="34"/>
                    </a:lnTo>
                    <a:lnTo>
                      <a:pt x="30" y="36"/>
                    </a:lnTo>
                    <a:lnTo>
                      <a:pt x="30" y="38"/>
                    </a:lnTo>
                    <a:lnTo>
                      <a:pt x="30" y="40"/>
                    </a:lnTo>
                    <a:lnTo>
                      <a:pt x="30" y="45"/>
                    </a:lnTo>
                    <a:lnTo>
                      <a:pt x="28" y="47"/>
                    </a:lnTo>
                    <a:lnTo>
                      <a:pt x="24" y="51"/>
                    </a:lnTo>
                    <a:lnTo>
                      <a:pt x="18" y="51"/>
                    </a:lnTo>
                    <a:lnTo>
                      <a:pt x="14" y="51"/>
                    </a:lnTo>
                    <a:lnTo>
                      <a:pt x="10" y="47"/>
                    </a:lnTo>
                    <a:lnTo>
                      <a:pt x="8" y="45"/>
                    </a:lnTo>
                    <a:lnTo>
                      <a:pt x="6" y="40"/>
                    </a:lnTo>
                    <a:lnTo>
                      <a:pt x="0" y="40"/>
                    </a:lnTo>
                    <a:lnTo>
                      <a:pt x="0" y="45"/>
                    </a:lnTo>
                    <a:lnTo>
                      <a:pt x="2" y="51"/>
                    </a:lnTo>
                    <a:lnTo>
                      <a:pt x="6" y="53"/>
                    </a:lnTo>
                    <a:lnTo>
                      <a:pt x="8" y="55"/>
                    </a:lnTo>
                    <a:lnTo>
                      <a:pt x="14" y="57"/>
                    </a:lnTo>
                    <a:lnTo>
                      <a:pt x="18" y="57"/>
                    </a:lnTo>
                    <a:lnTo>
                      <a:pt x="24" y="57"/>
                    </a:lnTo>
                    <a:lnTo>
                      <a:pt x="28" y="55"/>
                    </a:lnTo>
                    <a:lnTo>
                      <a:pt x="30" y="55"/>
                    </a:lnTo>
                    <a:lnTo>
                      <a:pt x="32" y="53"/>
                    </a:lnTo>
                    <a:lnTo>
                      <a:pt x="36" y="49"/>
                    </a:lnTo>
                    <a:lnTo>
                      <a:pt x="36" y="47"/>
                    </a:lnTo>
                    <a:lnTo>
                      <a:pt x="38" y="44"/>
                    </a:lnTo>
                    <a:lnTo>
                      <a:pt x="38" y="40"/>
                    </a:lnTo>
                    <a:lnTo>
                      <a:pt x="38" y="36"/>
                    </a:lnTo>
                    <a:lnTo>
                      <a:pt x="36" y="34"/>
                    </a:lnTo>
                    <a:lnTo>
                      <a:pt x="34" y="30"/>
                    </a:lnTo>
                    <a:lnTo>
                      <a:pt x="32" y="28"/>
                    </a:lnTo>
                    <a:lnTo>
                      <a:pt x="30" y="2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87" name="Freeform 151"/>
              <p:cNvSpPr>
                <a:spLocks/>
              </p:cNvSpPr>
              <p:nvPr/>
            </p:nvSpPr>
            <p:spPr bwMode="auto">
              <a:xfrm>
                <a:off x="3670" y="3078"/>
                <a:ext cx="29" cy="79"/>
              </a:xfrm>
              <a:custGeom>
                <a:avLst/>
                <a:gdLst>
                  <a:gd name="T0" fmla="*/ 29 w 29"/>
                  <a:gd name="T1" fmla="*/ 0 h 79"/>
                  <a:gd name="T2" fmla="*/ 21 w 29"/>
                  <a:gd name="T3" fmla="*/ 0 h 79"/>
                  <a:gd name="T4" fmla="*/ 19 w 29"/>
                  <a:gd name="T5" fmla="*/ 6 h 79"/>
                  <a:gd name="T6" fmla="*/ 15 w 29"/>
                  <a:gd name="T7" fmla="*/ 12 h 79"/>
                  <a:gd name="T8" fmla="*/ 13 w 29"/>
                  <a:gd name="T9" fmla="*/ 14 h 79"/>
                  <a:gd name="T10" fmla="*/ 9 w 29"/>
                  <a:gd name="T11" fmla="*/ 14 h 79"/>
                  <a:gd name="T12" fmla="*/ 5 w 29"/>
                  <a:gd name="T13" fmla="*/ 16 h 79"/>
                  <a:gd name="T14" fmla="*/ 0 w 29"/>
                  <a:gd name="T15" fmla="*/ 16 h 79"/>
                  <a:gd name="T16" fmla="*/ 0 w 29"/>
                  <a:gd name="T17" fmla="*/ 24 h 79"/>
                  <a:gd name="T18" fmla="*/ 17 w 29"/>
                  <a:gd name="T19" fmla="*/ 24 h 79"/>
                  <a:gd name="T20" fmla="*/ 17 w 29"/>
                  <a:gd name="T21" fmla="*/ 79 h 79"/>
                  <a:gd name="T22" fmla="*/ 29 w 29"/>
                  <a:gd name="T23" fmla="*/ 79 h 79"/>
                  <a:gd name="T24" fmla="*/ 29 w 29"/>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9">
                    <a:moveTo>
                      <a:pt x="29" y="0"/>
                    </a:moveTo>
                    <a:lnTo>
                      <a:pt x="21" y="0"/>
                    </a:lnTo>
                    <a:lnTo>
                      <a:pt x="19" y="6"/>
                    </a:lnTo>
                    <a:lnTo>
                      <a:pt x="15" y="12"/>
                    </a:lnTo>
                    <a:lnTo>
                      <a:pt x="13" y="14"/>
                    </a:lnTo>
                    <a:lnTo>
                      <a:pt x="9" y="14"/>
                    </a:lnTo>
                    <a:lnTo>
                      <a:pt x="5" y="16"/>
                    </a:lnTo>
                    <a:lnTo>
                      <a:pt x="0" y="16"/>
                    </a:lnTo>
                    <a:lnTo>
                      <a:pt x="0" y="24"/>
                    </a:lnTo>
                    <a:lnTo>
                      <a:pt x="17" y="24"/>
                    </a:lnTo>
                    <a:lnTo>
                      <a:pt x="17" y="79"/>
                    </a:lnTo>
                    <a:lnTo>
                      <a:pt x="29" y="79"/>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88" name="Freeform 152"/>
              <p:cNvSpPr>
                <a:spLocks/>
              </p:cNvSpPr>
              <p:nvPr/>
            </p:nvSpPr>
            <p:spPr bwMode="auto">
              <a:xfrm>
                <a:off x="3670" y="3078"/>
                <a:ext cx="29" cy="79"/>
              </a:xfrm>
              <a:custGeom>
                <a:avLst/>
                <a:gdLst>
                  <a:gd name="T0" fmla="*/ 29 w 29"/>
                  <a:gd name="T1" fmla="*/ 0 h 79"/>
                  <a:gd name="T2" fmla="*/ 21 w 29"/>
                  <a:gd name="T3" fmla="*/ 0 h 79"/>
                  <a:gd name="T4" fmla="*/ 19 w 29"/>
                  <a:gd name="T5" fmla="*/ 6 h 79"/>
                  <a:gd name="T6" fmla="*/ 15 w 29"/>
                  <a:gd name="T7" fmla="*/ 12 h 79"/>
                  <a:gd name="T8" fmla="*/ 13 w 29"/>
                  <a:gd name="T9" fmla="*/ 14 h 79"/>
                  <a:gd name="T10" fmla="*/ 9 w 29"/>
                  <a:gd name="T11" fmla="*/ 14 h 79"/>
                  <a:gd name="T12" fmla="*/ 5 w 29"/>
                  <a:gd name="T13" fmla="*/ 16 h 79"/>
                  <a:gd name="T14" fmla="*/ 0 w 29"/>
                  <a:gd name="T15" fmla="*/ 16 h 79"/>
                  <a:gd name="T16" fmla="*/ 0 w 29"/>
                  <a:gd name="T17" fmla="*/ 24 h 79"/>
                  <a:gd name="T18" fmla="*/ 17 w 29"/>
                  <a:gd name="T19" fmla="*/ 24 h 79"/>
                  <a:gd name="T20" fmla="*/ 17 w 29"/>
                  <a:gd name="T21" fmla="*/ 79 h 79"/>
                  <a:gd name="T22" fmla="*/ 29 w 29"/>
                  <a:gd name="T23" fmla="*/ 79 h 79"/>
                  <a:gd name="T24" fmla="*/ 29 w 29"/>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9">
                    <a:moveTo>
                      <a:pt x="29" y="0"/>
                    </a:moveTo>
                    <a:lnTo>
                      <a:pt x="21" y="0"/>
                    </a:lnTo>
                    <a:lnTo>
                      <a:pt x="19" y="6"/>
                    </a:lnTo>
                    <a:lnTo>
                      <a:pt x="15" y="12"/>
                    </a:lnTo>
                    <a:lnTo>
                      <a:pt x="13" y="14"/>
                    </a:lnTo>
                    <a:lnTo>
                      <a:pt x="9" y="14"/>
                    </a:lnTo>
                    <a:lnTo>
                      <a:pt x="5" y="16"/>
                    </a:lnTo>
                    <a:lnTo>
                      <a:pt x="0" y="16"/>
                    </a:lnTo>
                    <a:lnTo>
                      <a:pt x="0" y="24"/>
                    </a:lnTo>
                    <a:lnTo>
                      <a:pt x="17" y="24"/>
                    </a:lnTo>
                    <a:lnTo>
                      <a:pt x="17" y="79"/>
                    </a:lnTo>
                    <a:lnTo>
                      <a:pt x="29" y="79"/>
                    </a:lnTo>
                    <a:lnTo>
                      <a:pt x="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89" name="Freeform 153"/>
              <p:cNvSpPr>
                <a:spLocks noEditPoints="1"/>
              </p:cNvSpPr>
              <p:nvPr/>
            </p:nvSpPr>
            <p:spPr bwMode="auto">
              <a:xfrm>
                <a:off x="3725" y="3078"/>
                <a:ext cx="54" cy="81"/>
              </a:xfrm>
              <a:custGeom>
                <a:avLst/>
                <a:gdLst>
                  <a:gd name="T0" fmla="*/ 22 w 54"/>
                  <a:gd name="T1" fmla="*/ 2 h 81"/>
                  <a:gd name="T2" fmla="*/ 12 w 54"/>
                  <a:gd name="T3" fmla="*/ 6 h 81"/>
                  <a:gd name="T4" fmla="*/ 4 w 54"/>
                  <a:gd name="T5" fmla="*/ 18 h 81"/>
                  <a:gd name="T6" fmla="*/ 0 w 54"/>
                  <a:gd name="T7" fmla="*/ 31 h 81"/>
                  <a:gd name="T8" fmla="*/ 0 w 54"/>
                  <a:gd name="T9" fmla="*/ 49 h 81"/>
                  <a:gd name="T10" fmla="*/ 4 w 54"/>
                  <a:gd name="T11" fmla="*/ 65 h 81"/>
                  <a:gd name="T12" fmla="*/ 12 w 54"/>
                  <a:gd name="T13" fmla="*/ 75 h 81"/>
                  <a:gd name="T14" fmla="*/ 22 w 54"/>
                  <a:gd name="T15" fmla="*/ 81 h 81"/>
                  <a:gd name="T16" fmla="*/ 34 w 54"/>
                  <a:gd name="T17" fmla="*/ 81 h 81"/>
                  <a:gd name="T18" fmla="*/ 44 w 54"/>
                  <a:gd name="T19" fmla="*/ 75 h 81"/>
                  <a:gd name="T20" fmla="*/ 52 w 54"/>
                  <a:gd name="T21" fmla="*/ 65 h 81"/>
                  <a:gd name="T22" fmla="*/ 54 w 54"/>
                  <a:gd name="T23" fmla="*/ 51 h 81"/>
                  <a:gd name="T24" fmla="*/ 54 w 54"/>
                  <a:gd name="T25" fmla="*/ 31 h 81"/>
                  <a:gd name="T26" fmla="*/ 52 w 54"/>
                  <a:gd name="T27" fmla="*/ 18 h 81"/>
                  <a:gd name="T28" fmla="*/ 44 w 54"/>
                  <a:gd name="T29" fmla="*/ 6 h 81"/>
                  <a:gd name="T30" fmla="*/ 34 w 54"/>
                  <a:gd name="T31" fmla="*/ 2 h 81"/>
                  <a:gd name="T32" fmla="*/ 12 w 54"/>
                  <a:gd name="T33" fmla="*/ 39 h 81"/>
                  <a:gd name="T34" fmla="*/ 14 w 54"/>
                  <a:gd name="T35" fmla="*/ 22 h 81"/>
                  <a:gd name="T36" fmla="*/ 18 w 54"/>
                  <a:gd name="T37" fmla="*/ 14 h 81"/>
                  <a:gd name="T38" fmla="*/ 24 w 54"/>
                  <a:gd name="T39" fmla="*/ 10 h 81"/>
                  <a:gd name="T40" fmla="*/ 32 w 54"/>
                  <a:gd name="T41" fmla="*/ 10 h 81"/>
                  <a:gd name="T42" fmla="*/ 38 w 54"/>
                  <a:gd name="T43" fmla="*/ 14 h 81"/>
                  <a:gd name="T44" fmla="*/ 42 w 54"/>
                  <a:gd name="T45" fmla="*/ 22 h 81"/>
                  <a:gd name="T46" fmla="*/ 44 w 54"/>
                  <a:gd name="T47" fmla="*/ 33 h 81"/>
                  <a:gd name="T48" fmla="*/ 44 w 54"/>
                  <a:gd name="T49" fmla="*/ 49 h 81"/>
                  <a:gd name="T50" fmla="*/ 42 w 54"/>
                  <a:gd name="T51" fmla="*/ 61 h 81"/>
                  <a:gd name="T52" fmla="*/ 38 w 54"/>
                  <a:gd name="T53" fmla="*/ 69 h 81"/>
                  <a:gd name="T54" fmla="*/ 32 w 54"/>
                  <a:gd name="T55" fmla="*/ 73 h 81"/>
                  <a:gd name="T56" fmla="*/ 24 w 54"/>
                  <a:gd name="T57" fmla="*/ 73 h 81"/>
                  <a:gd name="T58" fmla="*/ 18 w 54"/>
                  <a:gd name="T59" fmla="*/ 69 h 81"/>
                  <a:gd name="T60" fmla="*/ 14 w 54"/>
                  <a:gd name="T61" fmla="*/ 61 h 81"/>
                  <a:gd name="T62" fmla="*/ 12 w 54"/>
                  <a:gd name="T63" fmla="*/ 49 h 81"/>
                  <a:gd name="T64" fmla="*/ 12 w 54"/>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81">
                    <a:moveTo>
                      <a:pt x="28" y="0"/>
                    </a:moveTo>
                    <a:lnTo>
                      <a:pt x="22" y="2"/>
                    </a:lnTo>
                    <a:lnTo>
                      <a:pt x="16" y="4"/>
                    </a:lnTo>
                    <a:lnTo>
                      <a:pt x="12" y="6"/>
                    </a:lnTo>
                    <a:lnTo>
                      <a:pt x="8" y="12"/>
                    </a:lnTo>
                    <a:lnTo>
                      <a:pt x="4" y="18"/>
                    </a:lnTo>
                    <a:lnTo>
                      <a:pt x="2" y="24"/>
                    </a:lnTo>
                    <a:lnTo>
                      <a:pt x="0" y="31"/>
                    </a:lnTo>
                    <a:lnTo>
                      <a:pt x="0" y="41"/>
                    </a:lnTo>
                    <a:lnTo>
                      <a:pt x="0" y="49"/>
                    </a:lnTo>
                    <a:lnTo>
                      <a:pt x="2" y="59"/>
                    </a:lnTo>
                    <a:lnTo>
                      <a:pt x="4" y="65"/>
                    </a:lnTo>
                    <a:lnTo>
                      <a:pt x="8" y="71"/>
                    </a:lnTo>
                    <a:lnTo>
                      <a:pt x="12" y="75"/>
                    </a:lnTo>
                    <a:lnTo>
                      <a:pt x="16" y="79"/>
                    </a:lnTo>
                    <a:lnTo>
                      <a:pt x="22" y="81"/>
                    </a:lnTo>
                    <a:lnTo>
                      <a:pt x="28" y="81"/>
                    </a:lnTo>
                    <a:lnTo>
                      <a:pt x="34" y="81"/>
                    </a:lnTo>
                    <a:lnTo>
                      <a:pt x="40" y="79"/>
                    </a:lnTo>
                    <a:lnTo>
                      <a:pt x="44" y="75"/>
                    </a:lnTo>
                    <a:lnTo>
                      <a:pt x="48" y="71"/>
                    </a:lnTo>
                    <a:lnTo>
                      <a:pt x="52" y="65"/>
                    </a:lnTo>
                    <a:lnTo>
                      <a:pt x="54" y="59"/>
                    </a:lnTo>
                    <a:lnTo>
                      <a:pt x="54" y="51"/>
                    </a:lnTo>
                    <a:lnTo>
                      <a:pt x="54" y="41"/>
                    </a:lnTo>
                    <a:lnTo>
                      <a:pt x="54" y="31"/>
                    </a:lnTo>
                    <a:lnTo>
                      <a:pt x="54" y="24"/>
                    </a:lnTo>
                    <a:lnTo>
                      <a:pt x="52" y="18"/>
                    </a:lnTo>
                    <a:lnTo>
                      <a:pt x="48" y="12"/>
                    </a:lnTo>
                    <a:lnTo>
                      <a:pt x="44" y="6"/>
                    </a:lnTo>
                    <a:lnTo>
                      <a:pt x="40" y="4"/>
                    </a:lnTo>
                    <a:lnTo>
                      <a:pt x="34" y="2"/>
                    </a:lnTo>
                    <a:lnTo>
                      <a:pt x="28" y="0"/>
                    </a:lnTo>
                    <a:close/>
                    <a:moveTo>
                      <a:pt x="12" y="39"/>
                    </a:moveTo>
                    <a:lnTo>
                      <a:pt x="12" y="26"/>
                    </a:lnTo>
                    <a:lnTo>
                      <a:pt x="14" y="22"/>
                    </a:lnTo>
                    <a:lnTo>
                      <a:pt x="16" y="18"/>
                    </a:lnTo>
                    <a:lnTo>
                      <a:pt x="18" y="14"/>
                    </a:lnTo>
                    <a:lnTo>
                      <a:pt x="20" y="12"/>
                    </a:lnTo>
                    <a:lnTo>
                      <a:pt x="24" y="10"/>
                    </a:lnTo>
                    <a:lnTo>
                      <a:pt x="28" y="10"/>
                    </a:lnTo>
                    <a:lnTo>
                      <a:pt x="32" y="10"/>
                    </a:lnTo>
                    <a:lnTo>
                      <a:pt x="36" y="12"/>
                    </a:lnTo>
                    <a:lnTo>
                      <a:pt x="38" y="14"/>
                    </a:lnTo>
                    <a:lnTo>
                      <a:pt x="40" y="18"/>
                    </a:lnTo>
                    <a:lnTo>
                      <a:pt x="42" y="22"/>
                    </a:lnTo>
                    <a:lnTo>
                      <a:pt x="44" y="28"/>
                    </a:lnTo>
                    <a:lnTo>
                      <a:pt x="44" y="33"/>
                    </a:lnTo>
                    <a:lnTo>
                      <a:pt x="44" y="41"/>
                    </a:lnTo>
                    <a:lnTo>
                      <a:pt x="44" y="49"/>
                    </a:lnTo>
                    <a:lnTo>
                      <a:pt x="44" y="55"/>
                    </a:lnTo>
                    <a:lnTo>
                      <a:pt x="42" y="61"/>
                    </a:lnTo>
                    <a:lnTo>
                      <a:pt x="40" y="65"/>
                    </a:lnTo>
                    <a:lnTo>
                      <a:pt x="38" y="69"/>
                    </a:lnTo>
                    <a:lnTo>
                      <a:pt x="34" y="71"/>
                    </a:lnTo>
                    <a:lnTo>
                      <a:pt x="32" y="73"/>
                    </a:lnTo>
                    <a:lnTo>
                      <a:pt x="28" y="73"/>
                    </a:lnTo>
                    <a:lnTo>
                      <a:pt x="24" y="73"/>
                    </a:lnTo>
                    <a:lnTo>
                      <a:pt x="20" y="71"/>
                    </a:lnTo>
                    <a:lnTo>
                      <a:pt x="18" y="69"/>
                    </a:lnTo>
                    <a:lnTo>
                      <a:pt x="16" y="65"/>
                    </a:lnTo>
                    <a:lnTo>
                      <a:pt x="14" y="61"/>
                    </a:lnTo>
                    <a:lnTo>
                      <a:pt x="12" y="55"/>
                    </a:lnTo>
                    <a:lnTo>
                      <a:pt x="12" y="49"/>
                    </a:lnTo>
                    <a:lnTo>
                      <a:pt x="12" y="41"/>
                    </a:lnTo>
                    <a:lnTo>
                      <a:pt x="1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90" name="Freeform 154"/>
              <p:cNvSpPr>
                <a:spLocks/>
              </p:cNvSpPr>
              <p:nvPr/>
            </p:nvSpPr>
            <p:spPr bwMode="auto">
              <a:xfrm>
                <a:off x="3725" y="3078"/>
                <a:ext cx="54" cy="81"/>
              </a:xfrm>
              <a:custGeom>
                <a:avLst/>
                <a:gdLst>
                  <a:gd name="T0" fmla="*/ 28 w 54"/>
                  <a:gd name="T1" fmla="*/ 0 h 81"/>
                  <a:gd name="T2" fmla="*/ 22 w 54"/>
                  <a:gd name="T3" fmla="*/ 2 h 81"/>
                  <a:gd name="T4" fmla="*/ 16 w 54"/>
                  <a:gd name="T5" fmla="*/ 4 h 81"/>
                  <a:gd name="T6" fmla="*/ 12 w 54"/>
                  <a:gd name="T7" fmla="*/ 6 h 81"/>
                  <a:gd name="T8" fmla="*/ 8 w 54"/>
                  <a:gd name="T9" fmla="*/ 12 h 81"/>
                  <a:gd name="T10" fmla="*/ 4 w 54"/>
                  <a:gd name="T11" fmla="*/ 18 h 81"/>
                  <a:gd name="T12" fmla="*/ 2 w 54"/>
                  <a:gd name="T13" fmla="*/ 24 h 81"/>
                  <a:gd name="T14" fmla="*/ 0 w 54"/>
                  <a:gd name="T15" fmla="*/ 31 h 81"/>
                  <a:gd name="T16" fmla="*/ 0 w 54"/>
                  <a:gd name="T17" fmla="*/ 41 h 81"/>
                  <a:gd name="T18" fmla="*/ 0 w 54"/>
                  <a:gd name="T19" fmla="*/ 49 h 81"/>
                  <a:gd name="T20" fmla="*/ 2 w 54"/>
                  <a:gd name="T21" fmla="*/ 59 h 81"/>
                  <a:gd name="T22" fmla="*/ 4 w 54"/>
                  <a:gd name="T23" fmla="*/ 65 h 81"/>
                  <a:gd name="T24" fmla="*/ 8 w 54"/>
                  <a:gd name="T25" fmla="*/ 71 h 81"/>
                  <a:gd name="T26" fmla="*/ 12 w 54"/>
                  <a:gd name="T27" fmla="*/ 75 h 81"/>
                  <a:gd name="T28" fmla="*/ 16 w 54"/>
                  <a:gd name="T29" fmla="*/ 79 h 81"/>
                  <a:gd name="T30" fmla="*/ 22 w 54"/>
                  <a:gd name="T31" fmla="*/ 81 h 81"/>
                  <a:gd name="T32" fmla="*/ 28 w 54"/>
                  <a:gd name="T33" fmla="*/ 81 h 81"/>
                  <a:gd name="T34" fmla="*/ 34 w 54"/>
                  <a:gd name="T35" fmla="*/ 81 h 81"/>
                  <a:gd name="T36" fmla="*/ 40 w 54"/>
                  <a:gd name="T37" fmla="*/ 79 h 81"/>
                  <a:gd name="T38" fmla="*/ 44 w 54"/>
                  <a:gd name="T39" fmla="*/ 75 h 81"/>
                  <a:gd name="T40" fmla="*/ 48 w 54"/>
                  <a:gd name="T41" fmla="*/ 71 h 81"/>
                  <a:gd name="T42" fmla="*/ 52 w 54"/>
                  <a:gd name="T43" fmla="*/ 65 h 81"/>
                  <a:gd name="T44" fmla="*/ 54 w 54"/>
                  <a:gd name="T45" fmla="*/ 59 h 81"/>
                  <a:gd name="T46" fmla="*/ 54 w 54"/>
                  <a:gd name="T47" fmla="*/ 51 h 81"/>
                  <a:gd name="T48" fmla="*/ 54 w 54"/>
                  <a:gd name="T49" fmla="*/ 41 h 81"/>
                  <a:gd name="T50" fmla="*/ 54 w 54"/>
                  <a:gd name="T51" fmla="*/ 31 h 81"/>
                  <a:gd name="T52" fmla="*/ 54 w 54"/>
                  <a:gd name="T53" fmla="*/ 24 h 81"/>
                  <a:gd name="T54" fmla="*/ 52 w 54"/>
                  <a:gd name="T55" fmla="*/ 18 h 81"/>
                  <a:gd name="T56" fmla="*/ 48 w 54"/>
                  <a:gd name="T57" fmla="*/ 12 h 81"/>
                  <a:gd name="T58" fmla="*/ 44 w 54"/>
                  <a:gd name="T59" fmla="*/ 6 h 81"/>
                  <a:gd name="T60" fmla="*/ 40 w 54"/>
                  <a:gd name="T61" fmla="*/ 4 h 81"/>
                  <a:gd name="T62" fmla="*/ 34 w 54"/>
                  <a:gd name="T63" fmla="*/ 2 h 81"/>
                  <a:gd name="T64" fmla="*/ 28 w 54"/>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81">
                    <a:moveTo>
                      <a:pt x="28" y="0"/>
                    </a:moveTo>
                    <a:lnTo>
                      <a:pt x="22" y="2"/>
                    </a:lnTo>
                    <a:lnTo>
                      <a:pt x="16" y="4"/>
                    </a:lnTo>
                    <a:lnTo>
                      <a:pt x="12" y="6"/>
                    </a:lnTo>
                    <a:lnTo>
                      <a:pt x="8" y="12"/>
                    </a:lnTo>
                    <a:lnTo>
                      <a:pt x="4" y="18"/>
                    </a:lnTo>
                    <a:lnTo>
                      <a:pt x="2" y="24"/>
                    </a:lnTo>
                    <a:lnTo>
                      <a:pt x="0" y="31"/>
                    </a:lnTo>
                    <a:lnTo>
                      <a:pt x="0" y="41"/>
                    </a:lnTo>
                    <a:lnTo>
                      <a:pt x="0" y="49"/>
                    </a:lnTo>
                    <a:lnTo>
                      <a:pt x="2" y="59"/>
                    </a:lnTo>
                    <a:lnTo>
                      <a:pt x="4" y="65"/>
                    </a:lnTo>
                    <a:lnTo>
                      <a:pt x="8" y="71"/>
                    </a:lnTo>
                    <a:lnTo>
                      <a:pt x="12" y="75"/>
                    </a:lnTo>
                    <a:lnTo>
                      <a:pt x="16" y="79"/>
                    </a:lnTo>
                    <a:lnTo>
                      <a:pt x="22" y="81"/>
                    </a:lnTo>
                    <a:lnTo>
                      <a:pt x="28" y="81"/>
                    </a:lnTo>
                    <a:lnTo>
                      <a:pt x="34" y="81"/>
                    </a:lnTo>
                    <a:lnTo>
                      <a:pt x="40" y="79"/>
                    </a:lnTo>
                    <a:lnTo>
                      <a:pt x="44" y="75"/>
                    </a:lnTo>
                    <a:lnTo>
                      <a:pt x="48" y="71"/>
                    </a:lnTo>
                    <a:lnTo>
                      <a:pt x="52" y="65"/>
                    </a:lnTo>
                    <a:lnTo>
                      <a:pt x="54" y="59"/>
                    </a:lnTo>
                    <a:lnTo>
                      <a:pt x="54" y="51"/>
                    </a:lnTo>
                    <a:lnTo>
                      <a:pt x="54" y="41"/>
                    </a:lnTo>
                    <a:lnTo>
                      <a:pt x="54" y="31"/>
                    </a:lnTo>
                    <a:lnTo>
                      <a:pt x="54" y="24"/>
                    </a:lnTo>
                    <a:lnTo>
                      <a:pt x="52" y="18"/>
                    </a:lnTo>
                    <a:lnTo>
                      <a:pt x="48" y="12"/>
                    </a:lnTo>
                    <a:lnTo>
                      <a:pt x="44" y="6"/>
                    </a:lnTo>
                    <a:lnTo>
                      <a:pt x="40" y="4"/>
                    </a:lnTo>
                    <a:lnTo>
                      <a:pt x="34" y="2"/>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91" name="Freeform 155"/>
              <p:cNvSpPr>
                <a:spLocks/>
              </p:cNvSpPr>
              <p:nvPr/>
            </p:nvSpPr>
            <p:spPr bwMode="auto">
              <a:xfrm>
                <a:off x="3737" y="3088"/>
                <a:ext cx="32" cy="63"/>
              </a:xfrm>
              <a:custGeom>
                <a:avLst/>
                <a:gdLst>
                  <a:gd name="T0" fmla="*/ 0 w 32"/>
                  <a:gd name="T1" fmla="*/ 29 h 63"/>
                  <a:gd name="T2" fmla="*/ 0 w 32"/>
                  <a:gd name="T3" fmla="*/ 16 h 63"/>
                  <a:gd name="T4" fmla="*/ 2 w 32"/>
                  <a:gd name="T5" fmla="*/ 12 h 63"/>
                  <a:gd name="T6" fmla="*/ 4 w 32"/>
                  <a:gd name="T7" fmla="*/ 8 h 63"/>
                  <a:gd name="T8" fmla="*/ 6 w 32"/>
                  <a:gd name="T9" fmla="*/ 4 h 63"/>
                  <a:gd name="T10" fmla="*/ 8 w 32"/>
                  <a:gd name="T11" fmla="*/ 2 h 63"/>
                  <a:gd name="T12" fmla="*/ 12 w 32"/>
                  <a:gd name="T13" fmla="*/ 0 h 63"/>
                  <a:gd name="T14" fmla="*/ 16 w 32"/>
                  <a:gd name="T15" fmla="*/ 0 h 63"/>
                  <a:gd name="T16" fmla="*/ 20 w 32"/>
                  <a:gd name="T17" fmla="*/ 0 h 63"/>
                  <a:gd name="T18" fmla="*/ 24 w 32"/>
                  <a:gd name="T19" fmla="*/ 2 h 63"/>
                  <a:gd name="T20" fmla="*/ 26 w 32"/>
                  <a:gd name="T21" fmla="*/ 4 h 63"/>
                  <a:gd name="T22" fmla="*/ 28 w 32"/>
                  <a:gd name="T23" fmla="*/ 8 h 63"/>
                  <a:gd name="T24" fmla="*/ 30 w 32"/>
                  <a:gd name="T25" fmla="*/ 12 h 63"/>
                  <a:gd name="T26" fmla="*/ 32 w 32"/>
                  <a:gd name="T27" fmla="*/ 18 h 63"/>
                  <a:gd name="T28" fmla="*/ 32 w 32"/>
                  <a:gd name="T29" fmla="*/ 23 h 63"/>
                  <a:gd name="T30" fmla="*/ 32 w 32"/>
                  <a:gd name="T31" fmla="*/ 31 h 63"/>
                  <a:gd name="T32" fmla="*/ 32 w 32"/>
                  <a:gd name="T33" fmla="*/ 39 h 63"/>
                  <a:gd name="T34" fmla="*/ 32 w 32"/>
                  <a:gd name="T35" fmla="*/ 45 h 63"/>
                  <a:gd name="T36" fmla="*/ 30 w 32"/>
                  <a:gd name="T37" fmla="*/ 51 h 63"/>
                  <a:gd name="T38" fmla="*/ 28 w 32"/>
                  <a:gd name="T39" fmla="*/ 55 h 63"/>
                  <a:gd name="T40" fmla="*/ 26 w 32"/>
                  <a:gd name="T41" fmla="*/ 59 h 63"/>
                  <a:gd name="T42" fmla="*/ 22 w 32"/>
                  <a:gd name="T43" fmla="*/ 61 h 63"/>
                  <a:gd name="T44" fmla="*/ 20 w 32"/>
                  <a:gd name="T45" fmla="*/ 63 h 63"/>
                  <a:gd name="T46" fmla="*/ 16 w 32"/>
                  <a:gd name="T47" fmla="*/ 63 h 63"/>
                  <a:gd name="T48" fmla="*/ 12 w 32"/>
                  <a:gd name="T49" fmla="*/ 63 h 63"/>
                  <a:gd name="T50" fmla="*/ 8 w 32"/>
                  <a:gd name="T51" fmla="*/ 61 h 63"/>
                  <a:gd name="T52" fmla="*/ 6 w 32"/>
                  <a:gd name="T53" fmla="*/ 59 h 63"/>
                  <a:gd name="T54" fmla="*/ 4 w 32"/>
                  <a:gd name="T55" fmla="*/ 55 h 63"/>
                  <a:gd name="T56" fmla="*/ 2 w 32"/>
                  <a:gd name="T57" fmla="*/ 51 h 63"/>
                  <a:gd name="T58" fmla="*/ 0 w 32"/>
                  <a:gd name="T59" fmla="*/ 45 h 63"/>
                  <a:gd name="T60" fmla="*/ 0 w 32"/>
                  <a:gd name="T61" fmla="*/ 39 h 63"/>
                  <a:gd name="T62" fmla="*/ 0 w 32"/>
                  <a:gd name="T63" fmla="*/ 31 h 63"/>
                  <a:gd name="T64" fmla="*/ 0 w 32"/>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63">
                    <a:moveTo>
                      <a:pt x="0" y="29"/>
                    </a:moveTo>
                    <a:lnTo>
                      <a:pt x="0" y="16"/>
                    </a:lnTo>
                    <a:lnTo>
                      <a:pt x="2" y="12"/>
                    </a:lnTo>
                    <a:lnTo>
                      <a:pt x="4" y="8"/>
                    </a:lnTo>
                    <a:lnTo>
                      <a:pt x="6" y="4"/>
                    </a:lnTo>
                    <a:lnTo>
                      <a:pt x="8" y="2"/>
                    </a:lnTo>
                    <a:lnTo>
                      <a:pt x="12" y="0"/>
                    </a:lnTo>
                    <a:lnTo>
                      <a:pt x="16" y="0"/>
                    </a:lnTo>
                    <a:lnTo>
                      <a:pt x="20" y="0"/>
                    </a:lnTo>
                    <a:lnTo>
                      <a:pt x="24" y="2"/>
                    </a:lnTo>
                    <a:lnTo>
                      <a:pt x="26" y="4"/>
                    </a:lnTo>
                    <a:lnTo>
                      <a:pt x="28" y="8"/>
                    </a:lnTo>
                    <a:lnTo>
                      <a:pt x="30" y="12"/>
                    </a:lnTo>
                    <a:lnTo>
                      <a:pt x="32" y="18"/>
                    </a:lnTo>
                    <a:lnTo>
                      <a:pt x="32" y="23"/>
                    </a:lnTo>
                    <a:lnTo>
                      <a:pt x="32" y="31"/>
                    </a:lnTo>
                    <a:lnTo>
                      <a:pt x="32" y="39"/>
                    </a:lnTo>
                    <a:lnTo>
                      <a:pt x="32" y="45"/>
                    </a:lnTo>
                    <a:lnTo>
                      <a:pt x="30" y="51"/>
                    </a:lnTo>
                    <a:lnTo>
                      <a:pt x="28" y="55"/>
                    </a:lnTo>
                    <a:lnTo>
                      <a:pt x="26" y="59"/>
                    </a:lnTo>
                    <a:lnTo>
                      <a:pt x="22" y="61"/>
                    </a:lnTo>
                    <a:lnTo>
                      <a:pt x="20" y="63"/>
                    </a:lnTo>
                    <a:lnTo>
                      <a:pt x="16" y="63"/>
                    </a:lnTo>
                    <a:lnTo>
                      <a:pt x="12" y="63"/>
                    </a:lnTo>
                    <a:lnTo>
                      <a:pt x="8" y="61"/>
                    </a:lnTo>
                    <a:lnTo>
                      <a:pt x="6" y="59"/>
                    </a:lnTo>
                    <a:lnTo>
                      <a:pt x="4" y="55"/>
                    </a:lnTo>
                    <a:lnTo>
                      <a:pt x="2" y="51"/>
                    </a:lnTo>
                    <a:lnTo>
                      <a:pt x="0"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92" name="Freeform 156"/>
              <p:cNvSpPr>
                <a:spLocks noEditPoints="1"/>
              </p:cNvSpPr>
              <p:nvPr/>
            </p:nvSpPr>
            <p:spPr bwMode="auto">
              <a:xfrm>
                <a:off x="3787" y="3064"/>
                <a:ext cx="39" cy="55"/>
              </a:xfrm>
              <a:custGeom>
                <a:avLst/>
                <a:gdLst>
                  <a:gd name="T0" fmla="*/ 26 w 39"/>
                  <a:gd name="T1" fmla="*/ 0 h 55"/>
                  <a:gd name="T2" fmla="*/ 0 w 39"/>
                  <a:gd name="T3" fmla="*/ 36 h 55"/>
                  <a:gd name="T4" fmla="*/ 0 w 39"/>
                  <a:gd name="T5" fmla="*/ 44 h 55"/>
                  <a:gd name="T6" fmla="*/ 24 w 39"/>
                  <a:gd name="T7" fmla="*/ 44 h 55"/>
                  <a:gd name="T8" fmla="*/ 24 w 39"/>
                  <a:gd name="T9" fmla="*/ 55 h 55"/>
                  <a:gd name="T10" fmla="*/ 30 w 39"/>
                  <a:gd name="T11" fmla="*/ 55 h 55"/>
                  <a:gd name="T12" fmla="*/ 30 w 39"/>
                  <a:gd name="T13" fmla="*/ 44 h 55"/>
                  <a:gd name="T14" fmla="*/ 39 w 39"/>
                  <a:gd name="T15" fmla="*/ 44 h 55"/>
                  <a:gd name="T16" fmla="*/ 39 w 39"/>
                  <a:gd name="T17" fmla="*/ 38 h 55"/>
                  <a:gd name="T18" fmla="*/ 30 w 39"/>
                  <a:gd name="T19" fmla="*/ 38 h 55"/>
                  <a:gd name="T20" fmla="*/ 30 w 39"/>
                  <a:gd name="T21" fmla="*/ 0 h 55"/>
                  <a:gd name="T22" fmla="*/ 26 w 39"/>
                  <a:gd name="T23" fmla="*/ 0 h 55"/>
                  <a:gd name="T24" fmla="*/ 24 w 39"/>
                  <a:gd name="T25" fmla="*/ 12 h 55"/>
                  <a:gd name="T26" fmla="*/ 24 w 39"/>
                  <a:gd name="T27" fmla="*/ 38 h 55"/>
                  <a:gd name="T28" fmla="*/ 6 w 39"/>
                  <a:gd name="T29" fmla="*/ 38 h 55"/>
                  <a:gd name="T30" fmla="*/ 24 w 39"/>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5">
                    <a:moveTo>
                      <a:pt x="26" y="0"/>
                    </a:moveTo>
                    <a:lnTo>
                      <a:pt x="0" y="36"/>
                    </a:lnTo>
                    <a:lnTo>
                      <a:pt x="0" y="44"/>
                    </a:lnTo>
                    <a:lnTo>
                      <a:pt x="24" y="44"/>
                    </a:lnTo>
                    <a:lnTo>
                      <a:pt x="24" y="55"/>
                    </a:lnTo>
                    <a:lnTo>
                      <a:pt x="30" y="55"/>
                    </a:lnTo>
                    <a:lnTo>
                      <a:pt x="30" y="44"/>
                    </a:lnTo>
                    <a:lnTo>
                      <a:pt x="39" y="44"/>
                    </a:lnTo>
                    <a:lnTo>
                      <a:pt x="39" y="38"/>
                    </a:lnTo>
                    <a:lnTo>
                      <a:pt x="30" y="38"/>
                    </a:lnTo>
                    <a:lnTo>
                      <a:pt x="30" y="0"/>
                    </a:lnTo>
                    <a:lnTo>
                      <a:pt x="26" y="0"/>
                    </a:lnTo>
                    <a:close/>
                    <a:moveTo>
                      <a:pt x="24" y="12"/>
                    </a:moveTo>
                    <a:lnTo>
                      <a:pt x="24" y="38"/>
                    </a:lnTo>
                    <a:lnTo>
                      <a:pt x="6" y="38"/>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93" name="Freeform 157"/>
              <p:cNvSpPr>
                <a:spLocks/>
              </p:cNvSpPr>
              <p:nvPr/>
            </p:nvSpPr>
            <p:spPr bwMode="auto">
              <a:xfrm>
                <a:off x="3787" y="3064"/>
                <a:ext cx="39" cy="55"/>
              </a:xfrm>
              <a:custGeom>
                <a:avLst/>
                <a:gdLst>
                  <a:gd name="T0" fmla="*/ 26 w 39"/>
                  <a:gd name="T1" fmla="*/ 0 h 55"/>
                  <a:gd name="T2" fmla="*/ 0 w 39"/>
                  <a:gd name="T3" fmla="*/ 36 h 55"/>
                  <a:gd name="T4" fmla="*/ 0 w 39"/>
                  <a:gd name="T5" fmla="*/ 44 h 55"/>
                  <a:gd name="T6" fmla="*/ 24 w 39"/>
                  <a:gd name="T7" fmla="*/ 44 h 55"/>
                  <a:gd name="T8" fmla="*/ 24 w 39"/>
                  <a:gd name="T9" fmla="*/ 55 h 55"/>
                  <a:gd name="T10" fmla="*/ 30 w 39"/>
                  <a:gd name="T11" fmla="*/ 55 h 55"/>
                  <a:gd name="T12" fmla="*/ 30 w 39"/>
                  <a:gd name="T13" fmla="*/ 44 h 55"/>
                  <a:gd name="T14" fmla="*/ 39 w 39"/>
                  <a:gd name="T15" fmla="*/ 44 h 55"/>
                  <a:gd name="T16" fmla="*/ 39 w 39"/>
                  <a:gd name="T17" fmla="*/ 38 h 55"/>
                  <a:gd name="T18" fmla="*/ 30 w 39"/>
                  <a:gd name="T19" fmla="*/ 38 h 55"/>
                  <a:gd name="T20" fmla="*/ 30 w 39"/>
                  <a:gd name="T21" fmla="*/ 0 h 55"/>
                  <a:gd name="T22" fmla="*/ 26 w 39"/>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55">
                    <a:moveTo>
                      <a:pt x="26" y="0"/>
                    </a:moveTo>
                    <a:lnTo>
                      <a:pt x="0" y="36"/>
                    </a:lnTo>
                    <a:lnTo>
                      <a:pt x="0" y="44"/>
                    </a:lnTo>
                    <a:lnTo>
                      <a:pt x="24" y="44"/>
                    </a:lnTo>
                    <a:lnTo>
                      <a:pt x="24" y="55"/>
                    </a:lnTo>
                    <a:lnTo>
                      <a:pt x="30" y="55"/>
                    </a:lnTo>
                    <a:lnTo>
                      <a:pt x="30" y="44"/>
                    </a:lnTo>
                    <a:lnTo>
                      <a:pt x="39" y="44"/>
                    </a:lnTo>
                    <a:lnTo>
                      <a:pt x="39" y="38"/>
                    </a:lnTo>
                    <a:lnTo>
                      <a:pt x="30" y="38"/>
                    </a:lnTo>
                    <a:lnTo>
                      <a:pt x="30" y="0"/>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94" name="Freeform 158"/>
              <p:cNvSpPr>
                <a:spLocks/>
              </p:cNvSpPr>
              <p:nvPr/>
            </p:nvSpPr>
            <p:spPr bwMode="auto">
              <a:xfrm>
                <a:off x="3793" y="3076"/>
                <a:ext cx="18" cy="26"/>
              </a:xfrm>
              <a:custGeom>
                <a:avLst/>
                <a:gdLst>
                  <a:gd name="T0" fmla="*/ 18 w 18"/>
                  <a:gd name="T1" fmla="*/ 0 h 26"/>
                  <a:gd name="T2" fmla="*/ 18 w 18"/>
                  <a:gd name="T3" fmla="*/ 26 h 26"/>
                  <a:gd name="T4" fmla="*/ 0 w 18"/>
                  <a:gd name="T5" fmla="*/ 26 h 26"/>
                  <a:gd name="T6" fmla="*/ 18 w 18"/>
                  <a:gd name="T7" fmla="*/ 0 h 26"/>
                </a:gdLst>
                <a:ahLst/>
                <a:cxnLst>
                  <a:cxn ang="0">
                    <a:pos x="T0" y="T1"/>
                  </a:cxn>
                  <a:cxn ang="0">
                    <a:pos x="T2" y="T3"/>
                  </a:cxn>
                  <a:cxn ang="0">
                    <a:pos x="T4" y="T5"/>
                  </a:cxn>
                  <a:cxn ang="0">
                    <a:pos x="T6" y="T7"/>
                  </a:cxn>
                </a:cxnLst>
                <a:rect l="0" t="0" r="r" b="b"/>
                <a:pathLst>
                  <a:path w="18" h="26">
                    <a:moveTo>
                      <a:pt x="18" y="0"/>
                    </a:moveTo>
                    <a:lnTo>
                      <a:pt x="18" y="26"/>
                    </a:lnTo>
                    <a:lnTo>
                      <a:pt x="0" y="26"/>
                    </a:lnTo>
                    <a:lnTo>
                      <a:pt x="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95" name="Freeform 159"/>
              <p:cNvSpPr>
                <a:spLocks/>
              </p:cNvSpPr>
              <p:nvPr/>
            </p:nvSpPr>
            <p:spPr bwMode="auto">
              <a:xfrm>
                <a:off x="4144"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2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2" y="14"/>
                    </a:lnTo>
                    <a:lnTo>
                      <a:pt x="6" y="16"/>
                    </a:lnTo>
                    <a:lnTo>
                      <a:pt x="0" y="16"/>
                    </a:lnTo>
                    <a:lnTo>
                      <a:pt x="0" y="24"/>
                    </a:lnTo>
                    <a:lnTo>
                      <a:pt x="20" y="24"/>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96" name="Freeform 160"/>
              <p:cNvSpPr>
                <a:spLocks/>
              </p:cNvSpPr>
              <p:nvPr/>
            </p:nvSpPr>
            <p:spPr bwMode="auto">
              <a:xfrm>
                <a:off x="4144"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2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2" y="14"/>
                    </a:lnTo>
                    <a:lnTo>
                      <a:pt x="6" y="16"/>
                    </a:lnTo>
                    <a:lnTo>
                      <a:pt x="0" y="16"/>
                    </a:lnTo>
                    <a:lnTo>
                      <a:pt x="0" y="24"/>
                    </a:lnTo>
                    <a:lnTo>
                      <a:pt x="20" y="24"/>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97" name="Freeform 161"/>
              <p:cNvSpPr>
                <a:spLocks noEditPoints="1"/>
              </p:cNvSpPr>
              <p:nvPr/>
            </p:nvSpPr>
            <p:spPr bwMode="auto">
              <a:xfrm>
                <a:off x="4202" y="3078"/>
                <a:ext cx="54" cy="81"/>
              </a:xfrm>
              <a:custGeom>
                <a:avLst/>
                <a:gdLst>
                  <a:gd name="T0" fmla="*/ 20 w 54"/>
                  <a:gd name="T1" fmla="*/ 2 h 81"/>
                  <a:gd name="T2" fmla="*/ 10 w 54"/>
                  <a:gd name="T3" fmla="*/ 6 h 81"/>
                  <a:gd name="T4" fmla="*/ 4 w 54"/>
                  <a:gd name="T5" fmla="*/ 18 h 81"/>
                  <a:gd name="T6" fmla="*/ 0 w 54"/>
                  <a:gd name="T7" fmla="*/ 31 h 81"/>
                  <a:gd name="T8" fmla="*/ 0 w 54"/>
                  <a:gd name="T9" fmla="*/ 49 h 81"/>
                  <a:gd name="T10" fmla="*/ 4 w 54"/>
                  <a:gd name="T11" fmla="*/ 65 h 81"/>
                  <a:gd name="T12" fmla="*/ 10 w 54"/>
                  <a:gd name="T13" fmla="*/ 75 h 81"/>
                  <a:gd name="T14" fmla="*/ 20 w 54"/>
                  <a:gd name="T15" fmla="*/ 81 h 81"/>
                  <a:gd name="T16" fmla="*/ 32 w 54"/>
                  <a:gd name="T17" fmla="*/ 81 h 81"/>
                  <a:gd name="T18" fmla="*/ 42 w 54"/>
                  <a:gd name="T19" fmla="*/ 75 h 81"/>
                  <a:gd name="T20" fmla="*/ 50 w 54"/>
                  <a:gd name="T21" fmla="*/ 65 h 81"/>
                  <a:gd name="T22" fmla="*/ 54 w 54"/>
                  <a:gd name="T23" fmla="*/ 51 h 81"/>
                  <a:gd name="T24" fmla="*/ 54 w 54"/>
                  <a:gd name="T25" fmla="*/ 31 h 81"/>
                  <a:gd name="T26" fmla="*/ 50 w 54"/>
                  <a:gd name="T27" fmla="*/ 18 h 81"/>
                  <a:gd name="T28" fmla="*/ 42 w 54"/>
                  <a:gd name="T29" fmla="*/ 6 h 81"/>
                  <a:gd name="T30" fmla="*/ 32 w 54"/>
                  <a:gd name="T31" fmla="*/ 2 h 81"/>
                  <a:gd name="T32" fmla="*/ 10 w 54"/>
                  <a:gd name="T33" fmla="*/ 39 h 81"/>
                  <a:gd name="T34" fmla="*/ 12 w 54"/>
                  <a:gd name="T35" fmla="*/ 22 h 81"/>
                  <a:gd name="T36" fmla="*/ 16 w 54"/>
                  <a:gd name="T37" fmla="*/ 14 h 81"/>
                  <a:gd name="T38" fmla="*/ 22 w 54"/>
                  <a:gd name="T39" fmla="*/ 10 h 81"/>
                  <a:gd name="T40" fmla="*/ 30 w 54"/>
                  <a:gd name="T41" fmla="*/ 10 h 81"/>
                  <a:gd name="T42" fmla="*/ 36 w 54"/>
                  <a:gd name="T43" fmla="*/ 14 h 81"/>
                  <a:gd name="T44" fmla="*/ 40 w 54"/>
                  <a:gd name="T45" fmla="*/ 22 h 81"/>
                  <a:gd name="T46" fmla="*/ 42 w 54"/>
                  <a:gd name="T47" fmla="*/ 33 h 81"/>
                  <a:gd name="T48" fmla="*/ 42 w 54"/>
                  <a:gd name="T49" fmla="*/ 49 h 81"/>
                  <a:gd name="T50" fmla="*/ 40 w 54"/>
                  <a:gd name="T51" fmla="*/ 61 h 81"/>
                  <a:gd name="T52" fmla="*/ 36 w 54"/>
                  <a:gd name="T53" fmla="*/ 69 h 81"/>
                  <a:gd name="T54" fmla="*/ 30 w 54"/>
                  <a:gd name="T55" fmla="*/ 73 h 81"/>
                  <a:gd name="T56" fmla="*/ 22 w 54"/>
                  <a:gd name="T57" fmla="*/ 73 h 81"/>
                  <a:gd name="T58" fmla="*/ 16 w 54"/>
                  <a:gd name="T59" fmla="*/ 69 h 81"/>
                  <a:gd name="T60" fmla="*/ 12 w 54"/>
                  <a:gd name="T61" fmla="*/ 61 h 81"/>
                  <a:gd name="T62" fmla="*/ 10 w 54"/>
                  <a:gd name="T63" fmla="*/ 49 h 81"/>
                  <a:gd name="T64" fmla="*/ 10 w 54"/>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81">
                    <a:moveTo>
                      <a:pt x="26" y="0"/>
                    </a:moveTo>
                    <a:lnTo>
                      <a:pt x="20" y="2"/>
                    </a:lnTo>
                    <a:lnTo>
                      <a:pt x="14" y="4"/>
                    </a:lnTo>
                    <a:lnTo>
                      <a:pt x="10" y="6"/>
                    </a:lnTo>
                    <a:lnTo>
                      <a:pt x="6" y="12"/>
                    </a:lnTo>
                    <a:lnTo>
                      <a:pt x="4" y="18"/>
                    </a:lnTo>
                    <a:lnTo>
                      <a:pt x="0" y="24"/>
                    </a:lnTo>
                    <a:lnTo>
                      <a:pt x="0" y="31"/>
                    </a:lnTo>
                    <a:lnTo>
                      <a:pt x="0" y="41"/>
                    </a:lnTo>
                    <a:lnTo>
                      <a:pt x="0" y="49"/>
                    </a:lnTo>
                    <a:lnTo>
                      <a:pt x="0" y="59"/>
                    </a:lnTo>
                    <a:lnTo>
                      <a:pt x="4" y="65"/>
                    </a:lnTo>
                    <a:lnTo>
                      <a:pt x="6" y="71"/>
                    </a:lnTo>
                    <a:lnTo>
                      <a:pt x="10" y="75"/>
                    </a:lnTo>
                    <a:lnTo>
                      <a:pt x="14" y="79"/>
                    </a:lnTo>
                    <a:lnTo>
                      <a:pt x="20" y="81"/>
                    </a:lnTo>
                    <a:lnTo>
                      <a:pt x="26" y="81"/>
                    </a:lnTo>
                    <a:lnTo>
                      <a:pt x="32" y="81"/>
                    </a:lnTo>
                    <a:lnTo>
                      <a:pt x="38" y="79"/>
                    </a:lnTo>
                    <a:lnTo>
                      <a:pt x="42" y="75"/>
                    </a:lnTo>
                    <a:lnTo>
                      <a:pt x="46" y="71"/>
                    </a:lnTo>
                    <a:lnTo>
                      <a:pt x="50" y="65"/>
                    </a:lnTo>
                    <a:lnTo>
                      <a:pt x="52" y="59"/>
                    </a:lnTo>
                    <a:lnTo>
                      <a:pt x="54" y="51"/>
                    </a:lnTo>
                    <a:lnTo>
                      <a:pt x="54" y="41"/>
                    </a:lnTo>
                    <a:lnTo>
                      <a:pt x="54" y="31"/>
                    </a:lnTo>
                    <a:lnTo>
                      <a:pt x="52" y="24"/>
                    </a:lnTo>
                    <a:lnTo>
                      <a:pt x="50" y="18"/>
                    </a:lnTo>
                    <a:lnTo>
                      <a:pt x="46" y="12"/>
                    </a:lnTo>
                    <a:lnTo>
                      <a:pt x="42" y="6"/>
                    </a:lnTo>
                    <a:lnTo>
                      <a:pt x="38" y="4"/>
                    </a:lnTo>
                    <a:lnTo>
                      <a:pt x="32" y="2"/>
                    </a:lnTo>
                    <a:lnTo>
                      <a:pt x="26" y="0"/>
                    </a:lnTo>
                    <a:close/>
                    <a:moveTo>
                      <a:pt x="10" y="39"/>
                    </a:moveTo>
                    <a:lnTo>
                      <a:pt x="12" y="26"/>
                    </a:lnTo>
                    <a:lnTo>
                      <a:pt x="12" y="22"/>
                    </a:lnTo>
                    <a:lnTo>
                      <a:pt x="14" y="18"/>
                    </a:lnTo>
                    <a:lnTo>
                      <a:pt x="16" y="14"/>
                    </a:lnTo>
                    <a:lnTo>
                      <a:pt x="20" y="12"/>
                    </a:lnTo>
                    <a:lnTo>
                      <a:pt x="22" y="10"/>
                    </a:lnTo>
                    <a:lnTo>
                      <a:pt x="26" y="10"/>
                    </a:lnTo>
                    <a:lnTo>
                      <a:pt x="30" y="10"/>
                    </a:lnTo>
                    <a:lnTo>
                      <a:pt x="34" y="12"/>
                    </a:lnTo>
                    <a:lnTo>
                      <a:pt x="36" y="14"/>
                    </a:lnTo>
                    <a:lnTo>
                      <a:pt x="38" y="18"/>
                    </a:lnTo>
                    <a:lnTo>
                      <a:pt x="40" y="22"/>
                    </a:lnTo>
                    <a:lnTo>
                      <a:pt x="42" y="28"/>
                    </a:lnTo>
                    <a:lnTo>
                      <a:pt x="42" y="33"/>
                    </a:lnTo>
                    <a:lnTo>
                      <a:pt x="44" y="41"/>
                    </a:lnTo>
                    <a:lnTo>
                      <a:pt x="42" y="49"/>
                    </a:lnTo>
                    <a:lnTo>
                      <a:pt x="42" y="55"/>
                    </a:lnTo>
                    <a:lnTo>
                      <a:pt x="40" y="61"/>
                    </a:lnTo>
                    <a:lnTo>
                      <a:pt x="38" y="65"/>
                    </a:lnTo>
                    <a:lnTo>
                      <a:pt x="36" y="69"/>
                    </a:lnTo>
                    <a:lnTo>
                      <a:pt x="34" y="71"/>
                    </a:lnTo>
                    <a:lnTo>
                      <a:pt x="30" y="73"/>
                    </a:lnTo>
                    <a:lnTo>
                      <a:pt x="26" y="73"/>
                    </a:lnTo>
                    <a:lnTo>
                      <a:pt x="22" y="73"/>
                    </a:lnTo>
                    <a:lnTo>
                      <a:pt x="20" y="71"/>
                    </a:lnTo>
                    <a:lnTo>
                      <a:pt x="16" y="69"/>
                    </a:lnTo>
                    <a:lnTo>
                      <a:pt x="14" y="65"/>
                    </a:lnTo>
                    <a:lnTo>
                      <a:pt x="12" y="61"/>
                    </a:lnTo>
                    <a:lnTo>
                      <a:pt x="10" y="55"/>
                    </a:lnTo>
                    <a:lnTo>
                      <a:pt x="10" y="49"/>
                    </a:lnTo>
                    <a:lnTo>
                      <a:pt x="10"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698" name="Freeform 162"/>
              <p:cNvSpPr>
                <a:spLocks/>
              </p:cNvSpPr>
              <p:nvPr/>
            </p:nvSpPr>
            <p:spPr bwMode="auto">
              <a:xfrm>
                <a:off x="4202" y="3078"/>
                <a:ext cx="54" cy="81"/>
              </a:xfrm>
              <a:custGeom>
                <a:avLst/>
                <a:gdLst>
                  <a:gd name="T0" fmla="*/ 26 w 54"/>
                  <a:gd name="T1" fmla="*/ 0 h 81"/>
                  <a:gd name="T2" fmla="*/ 20 w 54"/>
                  <a:gd name="T3" fmla="*/ 2 h 81"/>
                  <a:gd name="T4" fmla="*/ 14 w 54"/>
                  <a:gd name="T5" fmla="*/ 4 h 81"/>
                  <a:gd name="T6" fmla="*/ 10 w 54"/>
                  <a:gd name="T7" fmla="*/ 6 h 81"/>
                  <a:gd name="T8" fmla="*/ 6 w 54"/>
                  <a:gd name="T9" fmla="*/ 12 h 81"/>
                  <a:gd name="T10" fmla="*/ 4 w 54"/>
                  <a:gd name="T11" fmla="*/ 18 h 81"/>
                  <a:gd name="T12" fmla="*/ 0 w 54"/>
                  <a:gd name="T13" fmla="*/ 24 h 81"/>
                  <a:gd name="T14" fmla="*/ 0 w 54"/>
                  <a:gd name="T15" fmla="*/ 31 h 81"/>
                  <a:gd name="T16" fmla="*/ 0 w 54"/>
                  <a:gd name="T17" fmla="*/ 41 h 81"/>
                  <a:gd name="T18" fmla="*/ 0 w 54"/>
                  <a:gd name="T19" fmla="*/ 49 h 81"/>
                  <a:gd name="T20" fmla="*/ 0 w 54"/>
                  <a:gd name="T21" fmla="*/ 59 h 81"/>
                  <a:gd name="T22" fmla="*/ 4 w 54"/>
                  <a:gd name="T23" fmla="*/ 65 h 81"/>
                  <a:gd name="T24" fmla="*/ 6 w 54"/>
                  <a:gd name="T25" fmla="*/ 71 h 81"/>
                  <a:gd name="T26" fmla="*/ 10 w 54"/>
                  <a:gd name="T27" fmla="*/ 75 h 81"/>
                  <a:gd name="T28" fmla="*/ 14 w 54"/>
                  <a:gd name="T29" fmla="*/ 79 h 81"/>
                  <a:gd name="T30" fmla="*/ 20 w 54"/>
                  <a:gd name="T31" fmla="*/ 81 h 81"/>
                  <a:gd name="T32" fmla="*/ 26 w 54"/>
                  <a:gd name="T33" fmla="*/ 81 h 81"/>
                  <a:gd name="T34" fmla="*/ 32 w 54"/>
                  <a:gd name="T35" fmla="*/ 81 h 81"/>
                  <a:gd name="T36" fmla="*/ 38 w 54"/>
                  <a:gd name="T37" fmla="*/ 79 h 81"/>
                  <a:gd name="T38" fmla="*/ 42 w 54"/>
                  <a:gd name="T39" fmla="*/ 75 h 81"/>
                  <a:gd name="T40" fmla="*/ 46 w 54"/>
                  <a:gd name="T41" fmla="*/ 71 h 81"/>
                  <a:gd name="T42" fmla="*/ 50 w 54"/>
                  <a:gd name="T43" fmla="*/ 65 h 81"/>
                  <a:gd name="T44" fmla="*/ 52 w 54"/>
                  <a:gd name="T45" fmla="*/ 59 h 81"/>
                  <a:gd name="T46" fmla="*/ 54 w 54"/>
                  <a:gd name="T47" fmla="*/ 51 h 81"/>
                  <a:gd name="T48" fmla="*/ 54 w 54"/>
                  <a:gd name="T49" fmla="*/ 41 h 81"/>
                  <a:gd name="T50" fmla="*/ 54 w 54"/>
                  <a:gd name="T51" fmla="*/ 31 h 81"/>
                  <a:gd name="T52" fmla="*/ 52 w 54"/>
                  <a:gd name="T53" fmla="*/ 24 h 81"/>
                  <a:gd name="T54" fmla="*/ 50 w 54"/>
                  <a:gd name="T55" fmla="*/ 18 h 81"/>
                  <a:gd name="T56" fmla="*/ 46 w 54"/>
                  <a:gd name="T57" fmla="*/ 12 h 81"/>
                  <a:gd name="T58" fmla="*/ 42 w 54"/>
                  <a:gd name="T59" fmla="*/ 6 h 81"/>
                  <a:gd name="T60" fmla="*/ 38 w 54"/>
                  <a:gd name="T61" fmla="*/ 4 h 81"/>
                  <a:gd name="T62" fmla="*/ 32 w 54"/>
                  <a:gd name="T63" fmla="*/ 2 h 81"/>
                  <a:gd name="T64" fmla="*/ 26 w 54"/>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81">
                    <a:moveTo>
                      <a:pt x="26" y="0"/>
                    </a:moveTo>
                    <a:lnTo>
                      <a:pt x="20" y="2"/>
                    </a:lnTo>
                    <a:lnTo>
                      <a:pt x="14" y="4"/>
                    </a:lnTo>
                    <a:lnTo>
                      <a:pt x="10" y="6"/>
                    </a:lnTo>
                    <a:lnTo>
                      <a:pt x="6" y="12"/>
                    </a:lnTo>
                    <a:lnTo>
                      <a:pt x="4" y="18"/>
                    </a:lnTo>
                    <a:lnTo>
                      <a:pt x="0" y="24"/>
                    </a:lnTo>
                    <a:lnTo>
                      <a:pt x="0" y="31"/>
                    </a:lnTo>
                    <a:lnTo>
                      <a:pt x="0" y="41"/>
                    </a:lnTo>
                    <a:lnTo>
                      <a:pt x="0" y="49"/>
                    </a:lnTo>
                    <a:lnTo>
                      <a:pt x="0" y="59"/>
                    </a:lnTo>
                    <a:lnTo>
                      <a:pt x="4" y="65"/>
                    </a:lnTo>
                    <a:lnTo>
                      <a:pt x="6" y="71"/>
                    </a:lnTo>
                    <a:lnTo>
                      <a:pt x="10" y="75"/>
                    </a:lnTo>
                    <a:lnTo>
                      <a:pt x="14" y="79"/>
                    </a:lnTo>
                    <a:lnTo>
                      <a:pt x="20" y="81"/>
                    </a:lnTo>
                    <a:lnTo>
                      <a:pt x="26" y="81"/>
                    </a:lnTo>
                    <a:lnTo>
                      <a:pt x="32" y="81"/>
                    </a:lnTo>
                    <a:lnTo>
                      <a:pt x="38" y="79"/>
                    </a:lnTo>
                    <a:lnTo>
                      <a:pt x="42" y="75"/>
                    </a:lnTo>
                    <a:lnTo>
                      <a:pt x="46" y="71"/>
                    </a:lnTo>
                    <a:lnTo>
                      <a:pt x="50" y="65"/>
                    </a:lnTo>
                    <a:lnTo>
                      <a:pt x="52" y="59"/>
                    </a:lnTo>
                    <a:lnTo>
                      <a:pt x="54" y="51"/>
                    </a:lnTo>
                    <a:lnTo>
                      <a:pt x="54" y="41"/>
                    </a:lnTo>
                    <a:lnTo>
                      <a:pt x="54" y="31"/>
                    </a:lnTo>
                    <a:lnTo>
                      <a:pt x="52" y="24"/>
                    </a:lnTo>
                    <a:lnTo>
                      <a:pt x="50" y="18"/>
                    </a:lnTo>
                    <a:lnTo>
                      <a:pt x="46" y="12"/>
                    </a:lnTo>
                    <a:lnTo>
                      <a:pt x="42" y="6"/>
                    </a:lnTo>
                    <a:lnTo>
                      <a:pt x="38" y="4"/>
                    </a:lnTo>
                    <a:lnTo>
                      <a:pt x="32" y="2"/>
                    </a:lnTo>
                    <a:lnTo>
                      <a:pt x="2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699" name="Freeform 163"/>
              <p:cNvSpPr>
                <a:spLocks/>
              </p:cNvSpPr>
              <p:nvPr/>
            </p:nvSpPr>
            <p:spPr bwMode="auto">
              <a:xfrm>
                <a:off x="4212" y="3088"/>
                <a:ext cx="34" cy="63"/>
              </a:xfrm>
              <a:custGeom>
                <a:avLst/>
                <a:gdLst>
                  <a:gd name="T0" fmla="*/ 0 w 34"/>
                  <a:gd name="T1" fmla="*/ 29 h 63"/>
                  <a:gd name="T2" fmla="*/ 2 w 34"/>
                  <a:gd name="T3" fmla="*/ 16 h 63"/>
                  <a:gd name="T4" fmla="*/ 2 w 34"/>
                  <a:gd name="T5" fmla="*/ 12 h 63"/>
                  <a:gd name="T6" fmla="*/ 4 w 34"/>
                  <a:gd name="T7" fmla="*/ 8 h 63"/>
                  <a:gd name="T8" fmla="*/ 6 w 34"/>
                  <a:gd name="T9" fmla="*/ 4 h 63"/>
                  <a:gd name="T10" fmla="*/ 10 w 34"/>
                  <a:gd name="T11" fmla="*/ 2 h 63"/>
                  <a:gd name="T12" fmla="*/ 12 w 34"/>
                  <a:gd name="T13" fmla="*/ 0 h 63"/>
                  <a:gd name="T14" fmla="*/ 16 w 34"/>
                  <a:gd name="T15" fmla="*/ 0 h 63"/>
                  <a:gd name="T16" fmla="*/ 20 w 34"/>
                  <a:gd name="T17" fmla="*/ 0 h 63"/>
                  <a:gd name="T18" fmla="*/ 24 w 34"/>
                  <a:gd name="T19" fmla="*/ 2 h 63"/>
                  <a:gd name="T20" fmla="*/ 26 w 34"/>
                  <a:gd name="T21" fmla="*/ 4 h 63"/>
                  <a:gd name="T22" fmla="*/ 28 w 34"/>
                  <a:gd name="T23" fmla="*/ 8 h 63"/>
                  <a:gd name="T24" fmla="*/ 30 w 34"/>
                  <a:gd name="T25" fmla="*/ 12 h 63"/>
                  <a:gd name="T26" fmla="*/ 32 w 34"/>
                  <a:gd name="T27" fmla="*/ 18 h 63"/>
                  <a:gd name="T28" fmla="*/ 32 w 34"/>
                  <a:gd name="T29" fmla="*/ 23 h 63"/>
                  <a:gd name="T30" fmla="*/ 34 w 34"/>
                  <a:gd name="T31" fmla="*/ 31 h 63"/>
                  <a:gd name="T32" fmla="*/ 32 w 34"/>
                  <a:gd name="T33" fmla="*/ 39 h 63"/>
                  <a:gd name="T34" fmla="*/ 32 w 34"/>
                  <a:gd name="T35" fmla="*/ 45 h 63"/>
                  <a:gd name="T36" fmla="*/ 30 w 34"/>
                  <a:gd name="T37" fmla="*/ 51 h 63"/>
                  <a:gd name="T38" fmla="*/ 28 w 34"/>
                  <a:gd name="T39" fmla="*/ 55 h 63"/>
                  <a:gd name="T40" fmla="*/ 26 w 34"/>
                  <a:gd name="T41" fmla="*/ 59 h 63"/>
                  <a:gd name="T42" fmla="*/ 24 w 34"/>
                  <a:gd name="T43" fmla="*/ 61 h 63"/>
                  <a:gd name="T44" fmla="*/ 20 w 34"/>
                  <a:gd name="T45" fmla="*/ 63 h 63"/>
                  <a:gd name="T46" fmla="*/ 16 w 34"/>
                  <a:gd name="T47" fmla="*/ 63 h 63"/>
                  <a:gd name="T48" fmla="*/ 12 w 34"/>
                  <a:gd name="T49" fmla="*/ 63 h 63"/>
                  <a:gd name="T50" fmla="*/ 10 w 34"/>
                  <a:gd name="T51" fmla="*/ 61 h 63"/>
                  <a:gd name="T52" fmla="*/ 6 w 34"/>
                  <a:gd name="T53" fmla="*/ 59 h 63"/>
                  <a:gd name="T54" fmla="*/ 4 w 34"/>
                  <a:gd name="T55" fmla="*/ 55 h 63"/>
                  <a:gd name="T56" fmla="*/ 2 w 34"/>
                  <a:gd name="T57" fmla="*/ 51 h 63"/>
                  <a:gd name="T58" fmla="*/ 0 w 34"/>
                  <a:gd name="T59" fmla="*/ 45 h 63"/>
                  <a:gd name="T60" fmla="*/ 0 w 34"/>
                  <a:gd name="T61" fmla="*/ 39 h 63"/>
                  <a:gd name="T62" fmla="*/ 0 w 34"/>
                  <a:gd name="T63" fmla="*/ 31 h 63"/>
                  <a:gd name="T64" fmla="*/ 0 w 34"/>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63">
                    <a:moveTo>
                      <a:pt x="0" y="29"/>
                    </a:moveTo>
                    <a:lnTo>
                      <a:pt x="2" y="16"/>
                    </a:lnTo>
                    <a:lnTo>
                      <a:pt x="2" y="12"/>
                    </a:lnTo>
                    <a:lnTo>
                      <a:pt x="4" y="8"/>
                    </a:lnTo>
                    <a:lnTo>
                      <a:pt x="6" y="4"/>
                    </a:lnTo>
                    <a:lnTo>
                      <a:pt x="10" y="2"/>
                    </a:lnTo>
                    <a:lnTo>
                      <a:pt x="12" y="0"/>
                    </a:lnTo>
                    <a:lnTo>
                      <a:pt x="16" y="0"/>
                    </a:lnTo>
                    <a:lnTo>
                      <a:pt x="20" y="0"/>
                    </a:lnTo>
                    <a:lnTo>
                      <a:pt x="24" y="2"/>
                    </a:lnTo>
                    <a:lnTo>
                      <a:pt x="26" y="4"/>
                    </a:lnTo>
                    <a:lnTo>
                      <a:pt x="28" y="8"/>
                    </a:lnTo>
                    <a:lnTo>
                      <a:pt x="30" y="12"/>
                    </a:lnTo>
                    <a:lnTo>
                      <a:pt x="32" y="18"/>
                    </a:lnTo>
                    <a:lnTo>
                      <a:pt x="32" y="23"/>
                    </a:lnTo>
                    <a:lnTo>
                      <a:pt x="34" y="31"/>
                    </a:lnTo>
                    <a:lnTo>
                      <a:pt x="32" y="39"/>
                    </a:lnTo>
                    <a:lnTo>
                      <a:pt x="32" y="45"/>
                    </a:lnTo>
                    <a:lnTo>
                      <a:pt x="30" y="51"/>
                    </a:lnTo>
                    <a:lnTo>
                      <a:pt x="28" y="55"/>
                    </a:lnTo>
                    <a:lnTo>
                      <a:pt x="26" y="59"/>
                    </a:lnTo>
                    <a:lnTo>
                      <a:pt x="24" y="61"/>
                    </a:lnTo>
                    <a:lnTo>
                      <a:pt x="20" y="63"/>
                    </a:lnTo>
                    <a:lnTo>
                      <a:pt x="16" y="63"/>
                    </a:lnTo>
                    <a:lnTo>
                      <a:pt x="12" y="63"/>
                    </a:lnTo>
                    <a:lnTo>
                      <a:pt x="10" y="61"/>
                    </a:lnTo>
                    <a:lnTo>
                      <a:pt x="6" y="59"/>
                    </a:lnTo>
                    <a:lnTo>
                      <a:pt x="4" y="55"/>
                    </a:lnTo>
                    <a:lnTo>
                      <a:pt x="2" y="51"/>
                    </a:lnTo>
                    <a:lnTo>
                      <a:pt x="0"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00" name="Freeform 164"/>
              <p:cNvSpPr>
                <a:spLocks/>
              </p:cNvSpPr>
              <p:nvPr/>
            </p:nvSpPr>
            <p:spPr bwMode="auto">
              <a:xfrm>
                <a:off x="4262" y="3066"/>
                <a:ext cx="39" cy="55"/>
              </a:xfrm>
              <a:custGeom>
                <a:avLst/>
                <a:gdLst>
                  <a:gd name="T0" fmla="*/ 6 w 39"/>
                  <a:gd name="T1" fmla="*/ 0 h 55"/>
                  <a:gd name="T2" fmla="*/ 2 w 39"/>
                  <a:gd name="T3" fmla="*/ 30 h 55"/>
                  <a:gd name="T4" fmla="*/ 10 w 39"/>
                  <a:gd name="T5" fmla="*/ 30 h 55"/>
                  <a:gd name="T6" fmla="*/ 12 w 39"/>
                  <a:gd name="T7" fmla="*/ 28 h 55"/>
                  <a:gd name="T8" fmla="*/ 13 w 39"/>
                  <a:gd name="T9" fmla="*/ 26 h 55"/>
                  <a:gd name="T10" fmla="*/ 15 w 39"/>
                  <a:gd name="T11" fmla="*/ 26 h 55"/>
                  <a:gd name="T12" fmla="*/ 19 w 39"/>
                  <a:gd name="T13" fmla="*/ 24 h 55"/>
                  <a:gd name="T14" fmla="*/ 23 w 39"/>
                  <a:gd name="T15" fmla="*/ 26 h 55"/>
                  <a:gd name="T16" fmla="*/ 27 w 39"/>
                  <a:gd name="T17" fmla="*/ 28 h 55"/>
                  <a:gd name="T18" fmla="*/ 29 w 39"/>
                  <a:gd name="T19" fmla="*/ 32 h 55"/>
                  <a:gd name="T20" fmla="*/ 31 w 39"/>
                  <a:gd name="T21" fmla="*/ 38 h 55"/>
                  <a:gd name="T22" fmla="*/ 29 w 39"/>
                  <a:gd name="T23" fmla="*/ 42 h 55"/>
                  <a:gd name="T24" fmla="*/ 27 w 39"/>
                  <a:gd name="T25" fmla="*/ 45 h 55"/>
                  <a:gd name="T26" fmla="*/ 23 w 39"/>
                  <a:gd name="T27" fmla="*/ 49 h 55"/>
                  <a:gd name="T28" fmla="*/ 19 w 39"/>
                  <a:gd name="T29" fmla="*/ 49 h 55"/>
                  <a:gd name="T30" fmla="*/ 13 w 39"/>
                  <a:gd name="T31" fmla="*/ 49 h 55"/>
                  <a:gd name="T32" fmla="*/ 12 w 39"/>
                  <a:gd name="T33" fmla="*/ 47 h 55"/>
                  <a:gd name="T34" fmla="*/ 10 w 39"/>
                  <a:gd name="T35" fmla="*/ 43 h 55"/>
                  <a:gd name="T36" fmla="*/ 8 w 39"/>
                  <a:gd name="T37" fmla="*/ 40 h 55"/>
                  <a:gd name="T38" fmla="*/ 0 w 39"/>
                  <a:gd name="T39" fmla="*/ 40 h 55"/>
                  <a:gd name="T40" fmla="*/ 2 w 39"/>
                  <a:gd name="T41" fmla="*/ 45 h 55"/>
                  <a:gd name="T42" fmla="*/ 4 w 39"/>
                  <a:gd name="T43" fmla="*/ 51 h 55"/>
                  <a:gd name="T44" fmla="*/ 8 w 39"/>
                  <a:gd name="T45" fmla="*/ 53 h 55"/>
                  <a:gd name="T46" fmla="*/ 13 w 39"/>
                  <a:gd name="T47" fmla="*/ 55 h 55"/>
                  <a:gd name="T48" fmla="*/ 19 w 39"/>
                  <a:gd name="T49" fmla="*/ 55 h 55"/>
                  <a:gd name="T50" fmla="*/ 23 w 39"/>
                  <a:gd name="T51" fmla="*/ 55 h 55"/>
                  <a:gd name="T52" fmla="*/ 27 w 39"/>
                  <a:gd name="T53" fmla="*/ 53 h 55"/>
                  <a:gd name="T54" fmla="*/ 31 w 39"/>
                  <a:gd name="T55" fmla="*/ 53 h 55"/>
                  <a:gd name="T56" fmla="*/ 33 w 39"/>
                  <a:gd name="T57" fmla="*/ 49 h 55"/>
                  <a:gd name="T58" fmla="*/ 35 w 39"/>
                  <a:gd name="T59" fmla="*/ 47 h 55"/>
                  <a:gd name="T60" fmla="*/ 37 w 39"/>
                  <a:gd name="T61" fmla="*/ 43 h 55"/>
                  <a:gd name="T62" fmla="*/ 39 w 39"/>
                  <a:gd name="T63" fmla="*/ 40 h 55"/>
                  <a:gd name="T64" fmla="*/ 39 w 39"/>
                  <a:gd name="T65" fmla="*/ 36 h 55"/>
                  <a:gd name="T66" fmla="*/ 39 w 39"/>
                  <a:gd name="T67" fmla="*/ 32 h 55"/>
                  <a:gd name="T68" fmla="*/ 37 w 39"/>
                  <a:gd name="T69" fmla="*/ 30 h 55"/>
                  <a:gd name="T70" fmla="*/ 35 w 39"/>
                  <a:gd name="T71" fmla="*/ 26 h 55"/>
                  <a:gd name="T72" fmla="*/ 33 w 39"/>
                  <a:gd name="T73" fmla="*/ 24 h 55"/>
                  <a:gd name="T74" fmla="*/ 31 w 39"/>
                  <a:gd name="T75" fmla="*/ 22 h 55"/>
                  <a:gd name="T76" fmla="*/ 27 w 39"/>
                  <a:gd name="T77" fmla="*/ 20 h 55"/>
                  <a:gd name="T78" fmla="*/ 23 w 39"/>
                  <a:gd name="T79" fmla="*/ 18 h 55"/>
                  <a:gd name="T80" fmla="*/ 19 w 39"/>
                  <a:gd name="T81" fmla="*/ 18 h 55"/>
                  <a:gd name="T82" fmla="*/ 15 w 39"/>
                  <a:gd name="T83" fmla="*/ 20 h 55"/>
                  <a:gd name="T84" fmla="*/ 10 w 39"/>
                  <a:gd name="T85" fmla="*/ 22 h 55"/>
                  <a:gd name="T86" fmla="*/ 12 w 39"/>
                  <a:gd name="T87" fmla="*/ 8 h 55"/>
                  <a:gd name="T88" fmla="*/ 35 w 39"/>
                  <a:gd name="T89" fmla="*/ 8 h 55"/>
                  <a:gd name="T90" fmla="*/ 35 w 39"/>
                  <a:gd name="T91" fmla="*/ 0 h 55"/>
                  <a:gd name="T92" fmla="*/ 6 w 39"/>
                  <a:gd name="T9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55">
                    <a:moveTo>
                      <a:pt x="6" y="0"/>
                    </a:moveTo>
                    <a:lnTo>
                      <a:pt x="2" y="30"/>
                    </a:lnTo>
                    <a:lnTo>
                      <a:pt x="10" y="30"/>
                    </a:lnTo>
                    <a:lnTo>
                      <a:pt x="12" y="28"/>
                    </a:lnTo>
                    <a:lnTo>
                      <a:pt x="13" y="26"/>
                    </a:lnTo>
                    <a:lnTo>
                      <a:pt x="15" y="26"/>
                    </a:lnTo>
                    <a:lnTo>
                      <a:pt x="19" y="24"/>
                    </a:lnTo>
                    <a:lnTo>
                      <a:pt x="23" y="26"/>
                    </a:lnTo>
                    <a:lnTo>
                      <a:pt x="27" y="28"/>
                    </a:lnTo>
                    <a:lnTo>
                      <a:pt x="29" y="32"/>
                    </a:lnTo>
                    <a:lnTo>
                      <a:pt x="31" y="38"/>
                    </a:lnTo>
                    <a:lnTo>
                      <a:pt x="29" y="42"/>
                    </a:lnTo>
                    <a:lnTo>
                      <a:pt x="27" y="45"/>
                    </a:lnTo>
                    <a:lnTo>
                      <a:pt x="23" y="49"/>
                    </a:lnTo>
                    <a:lnTo>
                      <a:pt x="19" y="49"/>
                    </a:lnTo>
                    <a:lnTo>
                      <a:pt x="13" y="49"/>
                    </a:lnTo>
                    <a:lnTo>
                      <a:pt x="12" y="47"/>
                    </a:lnTo>
                    <a:lnTo>
                      <a:pt x="10" y="43"/>
                    </a:lnTo>
                    <a:lnTo>
                      <a:pt x="8" y="40"/>
                    </a:lnTo>
                    <a:lnTo>
                      <a:pt x="0" y="40"/>
                    </a:lnTo>
                    <a:lnTo>
                      <a:pt x="2" y="45"/>
                    </a:lnTo>
                    <a:lnTo>
                      <a:pt x="4" y="51"/>
                    </a:lnTo>
                    <a:lnTo>
                      <a:pt x="8" y="53"/>
                    </a:lnTo>
                    <a:lnTo>
                      <a:pt x="13" y="55"/>
                    </a:lnTo>
                    <a:lnTo>
                      <a:pt x="19" y="55"/>
                    </a:lnTo>
                    <a:lnTo>
                      <a:pt x="23" y="55"/>
                    </a:lnTo>
                    <a:lnTo>
                      <a:pt x="27" y="53"/>
                    </a:lnTo>
                    <a:lnTo>
                      <a:pt x="31" y="53"/>
                    </a:lnTo>
                    <a:lnTo>
                      <a:pt x="33" y="49"/>
                    </a:lnTo>
                    <a:lnTo>
                      <a:pt x="35" y="47"/>
                    </a:lnTo>
                    <a:lnTo>
                      <a:pt x="37" y="43"/>
                    </a:lnTo>
                    <a:lnTo>
                      <a:pt x="39" y="40"/>
                    </a:lnTo>
                    <a:lnTo>
                      <a:pt x="39" y="36"/>
                    </a:lnTo>
                    <a:lnTo>
                      <a:pt x="39" y="32"/>
                    </a:lnTo>
                    <a:lnTo>
                      <a:pt x="37" y="30"/>
                    </a:lnTo>
                    <a:lnTo>
                      <a:pt x="35" y="26"/>
                    </a:lnTo>
                    <a:lnTo>
                      <a:pt x="33" y="24"/>
                    </a:lnTo>
                    <a:lnTo>
                      <a:pt x="31" y="22"/>
                    </a:lnTo>
                    <a:lnTo>
                      <a:pt x="27" y="20"/>
                    </a:lnTo>
                    <a:lnTo>
                      <a:pt x="23" y="18"/>
                    </a:lnTo>
                    <a:lnTo>
                      <a:pt x="19" y="18"/>
                    </a:lnTo>
                    <a:lnTo>
                      <a:pt x="15" y="20"/>
                    </a:lnTo>
                    <a:lnTo>
                      <a:pt x="10" y="22"/>
                    </a:lnTo>
                    <a:lnTo>
                      <a:pt x="12" y="8"/>
                    </a:lnTo>
                    <a:lnTo>
                      <a:pt x="35" y="8"/>
                    </a:lnTo>
                    <a:lnTo>
                      <a:pt x="3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01" name="Freeform 165"/>
              <p:cNvSpPr>
                <a:spLocks/>
              </p:cNvSpPr>
              <p:nvPr/>
            </p:nvSpPr>
            <p:spPr bwMode="auto">
              <a:xfrm>
                <a:off x="4262" y="3066"/>
                <a:ext cx="39" cy="55"/>
              </a:xfrm>
              <a:custGeom>
                <a:avLst/>
                <a:gdLst>
                  <a:gd name="T0" fmla="*/ 6 w 39"/>
                  <a:gd name="T1" fmla="*/ 0 h 55"/>
                  <a:gd name="T2" fmla="*/ 2 w 39"/>
                  <a:gd name="T3" fmla="*/ 30 h 55"/>
                  <a:gd name="T4" fmla="*/ 10 w 39"/>
                  <a:gd name="T5" fmla="*/ 30 h 55"/>
                  <a:gd name="T6" fmla="*/ 12 w 39"/>
                  <a:gd name="T7" fmla="*/ 28 h 55"/>
                  <a:gd name="T8" fmla="*/ 13 w 39"/>
                  <a:gd name="T9" fmla="*/ 26 h 55"/>
                  <a:gd name="T10" fmla="*/ 15 w 39"/>
                  <a:gd name="T11" fmla="*/ 26 h 55"/>
                  <a:gd name="T12" fmla="*/ 19 w 39"/>
                  <a:gd name="T13" fmla="*/ 24 h 55"/>
                  <a:gd name="T14" fmla="*/ 23 w 39"/>
                  <a:gd name="T15" fmla="*/ 26 h 55"/>
                  <a:gd name="T16" fmla="*/ 27 w 39"/>
                  <a:gd name="T17" fmla="*/ 28 h 55"/>
                  <a:gd name="T18" fmla="*/ 29 w 39"/>
                  <a:gd name="T19" fmla="*/ 32 h 55"/>
                  <a:gd name="T20" fmla="*/ 31 w 39"/>
                  <a:gd name="T21" fmla="*/ 38 h 55"/>
                  <a:gd name="T22" fmla="*/ 29 w 39"/>
                  <a:gd name="T23" fmla="*/ 42 h 55"/>
                  <a:gd name="T24" fmla="*/ 27 w 39"/>
                  <a:gd name="T25" fmla="*/ 45 h 55"/>
                  <a:gd name="T26" fmla="*/ 23 w 39"/>
                  <a:gd name="T27" fmla="*/ 49 h 55"/>
                  <a:gd name="T28" fmla="*/ 19 w 39"/>
                  <a:gd name="T29" fmla="*/ 49 h 55"/>
                  <a:gd name="T30" fmla="*/ 13 w 39"/>
                  <a:gd name="T31" fmla="*/ 49 h 55"/>
                  <a:gd name="T32" fmla="*/ 12 w 39"/>
                  <a:gd name="T33" fmla="*/ 47 h 55"/>
                  <a:gd name="T34" fmla="*/ 10 w 39"/>
                  <a:gd name="T35" fmla="*/ 43 h 55"/>
                  <a:gd name="T36" fmla="*/ 8 w 39"/>
                  <a:gd name="T37" fmla="*/ 40 h 55"/>
                  <a:gd name="T38" fmla="*/ 0 w 39"/>
                  <a:gd name="T39" fmla="*/ 40 h 55"/>
                  <a:gd name="T40" fmla="*/ 2 w 39"/>
                  <a:gd name="T41" fmla="*/ 45 h 55"/>
                  <a:gd name="T42" fmla="*/ 4 w 39"/>
                  <a:gd name="T43" fmla="*/ 51 h 55"/>
                  <a:gd name="T44" fmla="*/ 8 w 39"/>
                  <a:gd name="T45" fmla="*/ 53 h 55"/>
                  <a:gd name="T46" fmla="*/ 13 w 39"/>
                  <a:gd name="T47" fmla="*/ 55 h 55"/>
                  <a:gd name="T48" fmla="*/ 19 w 39"/>
                  <a:gd name="T49" fmla="*/ 55 h 55"/>
                  <a:gd name="T50" fmla="*/ 23 w 39"/>
                  <a:gd name="T51" fmla="*/ 55 h 55"/>
                  <a:gd name="T52" fmla="*/ 27 w 39"/>
                  <a:gd name="T53" fmla="*/ 53 h 55"/>
                  <a:gd name="T54" fmla="*/ 31 w 39"/>
                  <a:gd name="T55" fmla="*/ 53 h 55"/>
                  <a:gd name="T56" fmla="*/ 33 w 39"/>
                  <a:gd name="T57" fmla="*/ 49 h 55"/>
                  <a:gd name="T58" fmla="*/ 35 w 39"/>
                  <a:gd name="T59" fmla="*/ 47 h 55"/>
                  <a:gd name="T60" fmla="*/ 37 w 39"/>
                  <a:gd name="T61" fmla="*/ 43 h 55"/>
                  <a:gd name="T62" fmla="*/ 39 w 39"/>
                  <a:gd name="T63" fmla="*/ 40 h 55"/>
                  <a:gd name="T64" fmla="*/ 39 w 39"/>
                  <a:gd name="T65" fmla="*/ 36 h 55"/>
                  <a:gd name="T66" fmla="*/ 39 w 39"/>
                  <a:gd name="T67" fmla="*/ 32 h 55"/>
                  <a:gd name="T68" fmla="*/ 37 w 39"/>
                  <a:gd name="T69" fmla="*/ 30 h 55"/>
                  <a:gd name="T70" fmla="*/ 35 w 39"/>
                  <a:gd name="T71" fmla="*/ 26 h 55"/>
                  <a:gd name="T72" fmla="*/ 33 w 39"/>
                  <a:gd name="T73" fmla="*/ 24 h 55"/>
                  <a:gd name="T74" fmla="*/ 31 w 39"/>
                  <a:gd name="T75" fmla="*/ 22 h 55"/>
                  <a:gd name="T76" fmla="*/ 27 w 39"/>
                  <a:gd name="T77" fmla="*/ 20 h 55"/>
                  <a:gd name="T78" fmla="*/ 23 w 39"/>
                  <a:gd name="T79" fmla="*/ 18 h 55"/>
                  <a:gd name="T80" fmla="*/ 19 w 39"/>
                  <a:gd name="T81" fmla="*/ 18 h 55"/>
                  <a:gd name="T82" fmla="*/ 15 w 39"/>
                  <a:gd name="T83" fmla="*/ 20 h 55"/>
                  <a:gd name="T84" fmla="*/ 10 w 39"/>
                  <a:gd name="T85" fmla="*/ 22 h 55"/>
                  <a:gd name="T86" fmla="*/ 12 w 39"/>
                  <a:gd name="T87" fmla="*/ 8 h 55"/>
                  <a:gd name="T88" fmla="*/ 35 w 39"/>
                  <a:gd name="T89" fmla="*/ 8 h 55"/>
                  <a:gd name="T90" fmla="*/ 35 w 39"/>
                  <a:gd name="T91" fmla="*/ 0 h 55"/>
                  <a:gd name="T92" fmla="*/ 6 w 39"/>
                  <a:gd name="T9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55">
                    <a:moveTo>
                      <a:pt x="6" y="0"/>
                    </a:moveTo>
                    <a:lnTo>
                      <a:pt x="2" y="30"/>
                    </a:lnTo>
                    <a:lnTo>
                      <a:pt x="10" y="30"/>
                    </a:lnTo>
                    <a:lnTo>
                      <a:pt x="12" y="28"/>
                    </a:lnTo>
                    <a:lnTo>
                      <a:pt x="13" y="26"/>
                    </a:lnTo>
                    <a:lnTo>
                      <a:pt x="15" y="26"/>
                    </a:lnTo>
                    <a:lnTo>
                      <a:pt x="19" y="24"/>
                    </a:lnTo>
                    <a:lnTo>
                      <a:pt x="23" y="26"/>
                    </a:lnTo>
                    <a:lnTo>
                      <a:pt x="27" y="28"/>
                    </a:lnTo>
                    <a:lnTo>
                      <a:pt x="29" y="32"/>
                    </a:lnTo>
                    <a:lnTo>
                      <a:pt x="31" y="38"/>
                    </a:lnTo>
                    <a:lnTo>
                      <a:pt x="29" y="42"/>
                    </a:lnTo>
                    <a:lnTo>
                      <a:pt x="27" y="45"/>
                    </a:lnTo>
                    <a:lnTo>
                      <a:pt x="23" y="49"/>
                    </a:lnTo>
                    <a:lnTo>
                      <a:pt x="19" y="49"/>
                    </a:lnTo>
                    <a:lnTo>
                      <a:pt x="13" y="49"/>
                    </a:lnTo>
                    <a:lnTo>
                      <a:pt x="12" y="47"/>
                    </a:lnTo>
                    <a:lnTo>
                      <a:pt x="10" y="43"/>
                    </a:lnTo>
                    <a:lnTo>
                      <a:pt x="8" y="40"/>
                    </a:lnTo>
                    <a:lnTo>
                      <a:pt x="0" y="40"/>
                    </a:lnTo>
                    <a:lnTo>
                      <a:pt x="2" y="45"/>
                    </a:lnTo>
                    <a:lnTo>
                      <a:pt x="4" y="51"/>
                    </a:lnTo>
                    <a:lnTo>
                      <a:pt x="8" y="53"/>
                    </a:lnTo>
                    <a:lnTo>
                      <a:pt x="13" y="55"/>
                    </a:lnTo>
                    <a:lnTo>
                      <a:pt x="19" y="55"/>
                    </a:lnTo>
                    <a:lnTo>
                      <a:pt x="23" y="55"/>
                    </a:lnTo>
                    <a:lnTo>
                      <a:pt x="27" y="53"/>
                    </a:lnTo>
                    <a:lnTo>
                      <a:pt x="31" y="53"/>
                    </a:lnTo>
                    <a:lnTo>
                      <a:pt x="33" y="49"/>
                    </a:lnTo>
                    <a:lnTo>
                      <a:pt x="35" y="47"/>
                    </a:lnTo>
                    <a:lnTo>
                      <a:pt x="37" y="43"/>
                    </a:lnTo>
                    <a:lnTo>
                      <a:pt x="39" y="40"/>
                    </a:lnTo>
                    <a:lnTo>
                      <a:pt x="39" y="36"/>
                    </a:lnTo>
                    <a:lnTo>
                      <a:pt x="39" y="32"/>
                    </a:lnTo>
                    <a:lnTo>
                      <a:pt x="37" y="30"/>
                    </a:lnTo>
                    <a:lnTo>
                      <a:pt x="35" y="26"/>
                    </a:lnTo>
                    <a:lnTo>
                      <a:pt x="33" y="24"/>
                    </a:lnTo>
                    <a:lnTo>
                      <a:pt x="31" y="22"/>
                    </a:lnTo>
                    <a:lnTo>
                      <a:pt x="27" y="20"/>
                    </a:lnTo>
                    <a:lnTo>
                      <a:pt x="23" y="18"/>
                    </a:lnTo>
                    <a:lnTo>
                      <a:pt x="19" y="18"/>
                    </a:lnTo>
                    <a:lnTo>
                      <a:pt x="15" y="20"/>
                    </a:lnTo>
                    <a:lnTo>
                      <a:pt x="10" y="22"/>
                    </a:lnTo>
                    <a:lnTo>
                      <a:pt x="12" y="8"/>
                    </a:lnTo>
                    <a:lnTo>
                      <a:pt x="35" y="8"/>
                    </a:lnTo>
                    <a:lnTo>
                      <a:pt x="35" y="0"/>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02" name="Freeform 166"/>
              <p:cNvSpPr>
                <a:spLocks/>
              </p:cNvSpPr>
              <p:nvPr/>
            </p:nvSpPr>
            <p:spPr bwMode="auto">
              <a:xfrm>
                <a:off x="4621" y="3078"/>
                <a:ext cx="30" cy="79"/>
              </a:xfrm>
              <a:custGeom>
                <a:avLst/>
                <a:gdLst>
                  <a:gd name="T0" fmla="*/ 30 w 30"/>
                  <a:gd name="T1" fmla="*/ 0 h 79"/>
                  <a:gd name="T2" fmla="*/ 22 w 30"/>
                  <a:gd name="T3" fmla="*/ 0 h 79"/>
                  <a:gd name="T4" fmla="*/ 20 w 30"/>
                  <a:gd name="T5" fmla="*/ 6 h 79"/>
                  <a:gd name="T6" fmla="*/ 16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18 w 30"/>
                  <a:gd name="T19" fmla="*/ 24 h 79"/>
                  <a:gd name="T20" fmla="*/ 18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6" y="12"/>
                    </a:lnTo>
                    <a:lnTo>
                      <a:pt x="14" y="14"/>
                    </a:lnTo>
                    <a:lnTo>
                      <a:pt x="10" y="14"/>
                    </a:lnTo>
                    <a:lnTo>
                      <a:pt x="6" y="16"/>
                    </a:lnTo>
                    <a:lnTo>
                      <a:pt x="0" y="16"/>
                    </a:lnTo>
                    <a:lnTo>
                      <a:pt x="0" y="24"/>
                    </a:lnTo>
                    <a:lnTo>
                      <a:pt x="18" y="24"/>
                    </a:lnTo>
                    <a:lnTo>
                      <a:pt x="18"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03" name="Freeform 167"/>
              <p:cNvSpPr>
                <a:spLocks/>
              </p:cNvSpPr>
              <p:nvPr/>
            </p:nvSpPr>
            <p:spPr bwMode="auto">
              <a:xfrm>
                <a:off x="4621" y="3078"/>
                <a:ext cx="30" cy="79"/>
              </a:xfrm>
              <a:custGeom>
                <a:avLst/>
                <a:gdLst>
                  <a:gd name="T0" fmla="*/ 30 w 30"/>
                  <a:gd name="T1" fmla="*/ 0 h 79"/>
                  <a:gd name="T2" fmla="*/ 22 w 30"/>
                  <a:gd name="T3" fmla="*/ 0 h 79"/>
                  <a:gd name="T4" fmla="*/ 20 w 30"/>
                  <a:gd name="T5" fmla="*/ 6 h 79"/>
                  <a:gd name="T6" fmla="*/ 16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18 w 30"/>
                  <a:gd name="T19" fmla="*/ 24 h 79"/>
                  <a:gd name="T20" fmla="*/ 18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6" y="12"/>
                    </a:lnTo>
                    <a:lnTo>
                      <a:pt x="14" y="14"/>
                    </a:lnTo>
                    <a:lnTo>
                      <a:pt x="10" y="14"/>
                    </a:lnTo>
                    <a:lnTo>
                      <a:pt x="6" y="16"/>
                    </a:lnTo>
                    <a:lnTo>
                      <a:pt x="0" y="16"/>
                    </a:lnTo>
                    <a:lnTo>
                      <a:pt x="0" y="24"/>
                    </a:lnTo>
                    <a:lnTo>
                      <a:pt x="18" y="24"/>
                    </a:lnTo>
                    <a:lnTo>
                      <a:pt x="18"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04" name="Freeform 168"/>
              <p:cNvSpPr>
                <a:spLocks noEditPoints="1"/>
              </p:cNvSpPr>
              <p:nvPr/>
            </p:nvSpPr>
            <p:spPr bwMode="auto">
              <a:xfrm>
                <a:off x="4677" y="3078"/>
                <a:ext cx="53" cy="81"/>
              </a:xfrm>
              <a:custGeom>
                <a:avLst/>
                <a:gdLst>
                  <a:gd name="T0" fmla="*/ 22 w 53"/>
                  <a:gd name="T1" fmla="*/ 2 h 81"/>
                  <a:gd name="T2" fmla="*/ 10 w 53"/>
                  <a:gd name="T3" fmla="*/ 6 h 81"/>
                  <a:gd name="T4" fmla="*/ 4 w 53"/>
                  <a:gd name="T5" fmla="*/ 18 h 81"/>
                  <a:gd name="T6" fmla="*/ 0 w 53"/>
                  <a:gd name="T7" fmla="*/ 31 h 81"/>
                  <a:gd name="T8" fmla="*/ 0 w 53"/>
                  <a:gd name="T9" fmla="*/ 49 h 81"/>
                  <a:gd name="T10" fmla="*/ 4 w 53"/>
                  <a:gd name="T11" fmla="*/ 65 h 81"/>
                  <a:gd name="T12" fmla="*/ 10 w 53"/>
                  <a:gd name="T13" fmla="*/ 75 h 81"/>
                  <a:gd name="T14" fmla="*/ 22 w 53"/>
                  <a:gd name="T15" fmla="*/ 81 h 81"/>
                  <a:gd name="T16" fmla="*/ 34 w 53"/>
                  <a:gd name="T17" fmla="*/ 81 h 81"/>
                  <a:gd name="T18" fmla="*/ 44 w 53"/>
                  <a:gd name="T19" fmla="*/ 75 h 81"/>
                  <a:gd name="T20" fmla="*/ 50 w 53"/>
                  <a:gd name="T21" fmla="*/ 65 h 81"/>
                  <a:gd name="T22" fmla="*/ 53 w 53"/>
                  <a:gd name="T23" fmla="*/ 51 h 81"/>
                  <a:gd name="T24" fmla="*/ 53 w 53"/>
                  <a:gd name="T25" fmla="*/ 31 h 81"/>
                  <a:gd name="T26" fmla="*/ 50 w 53"/>
                  <a:gd name="T27" fmla="*/ 18 h 81"/>
                  <a:gd name="T28" fmla="*/ 44 w 53"/>
                  <a:gd name="T29" fmla="*/ 6 h 81"/>
                  <a:gd name="T30" fmla="*/ 34 w 53"/>
                  <a:gd name="T31" fmla="*/ 2 h 81"/>
                  <a:gd name="T32" fmla="*/ 10 w 53"/>
                  <a:gd name="T33" fmla="*/ 39 h 81"/>
                  <a:gd name="T34" fmla="*/ 14 w 53"/>
                  <a:gd name="T35" fmla="*/ 22 h 81"/>
                  <a:gd name="T36" fmla="*/ 18 w 53"/>
                  <a:gd name="T37" fmla="*/ 14 h 81"/>
                  <a:gd name="T38" fmla="*/ 24 w 53"/>
                  <a:gd name="T39" fmla="*/ 10 h 81"/>
                  <a:gd name="T40" fmla="*/ 32 w 53"/>
                  <a:gd name="T41" fmla="*/ 10 h 81"/>
                  <a:gd name="T42" fmla="*/ 38 w 53"/>
                  <a:gd name="T43" fmla="*/ 14 h 81"/>
                  <a:gd name="T44" fmla="*/ 42 w 53"/>
                  <a:gd name="T45" fmla="*/ 22 h 81"/>
                  <a:gd name="T46" fmla="*/ 44 w 53"/>
                  <a:gd name="T47" fmla="*/ 33 h 81"/>
                  <a:gd name="T48" fmla="*/ 44 w 53"/>
                  <a:gd name="T49" fmla="*/ 49 h 81"/>
                  <a:gd name="T50" fmla="*/ 42 w 53"/>
                  <a:gd name="T51" fmla="*/ 61 h 81"/>
                  <a:gd name="T52" fmla="*/ 38 w 53"/>
                  <a:gd name="T53" fmla="*/ 69 h 81"/>
                  <a:gd name="T54" fmla="*/ 32 w 53"/>
                  <a:gd name="T55" fmla="*/ 73 h 81"/>
                  <a:gd name="T56" fmla="*/ 24 w 53"/>
                  <a:gd name="T57" fmla="*/ 73 h 81"/>
                  <a:gd name="T58" fmla="*/ 18 w 53"/>
                  <a:gd name="T59" fmla="*/ 69 h 81"/>
                  <a:gd name="T60" fmla="*/ 12 w 53"/>
                  <a:gd name="T61" fmla="*/ 61 h 81"/>
                  <a:gd name="T62" fmla="*/ 10 w 53"/>
                  <a:gd name="T63" fmla="*/ 49 h 81"/>
                  <a:gd name="T64" fmla="*/ 10 w 53"/>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81">
                    <a:moveTo>
                      <a:pt x="28" y="0"/>
                    </a:moveTo>
                    <a:lnTo>
                      <a:pt x="22" y="2"/>
                    </a:lnTo>
                    <a:lnTo>
                      <a:pt x="16" y="4"/>
                    </a:lnTo>
                    <a:lnTo>
                      <a:pt x="10" y="6"/>
                    </a:lnTo>
                    <a:lnTo>
                      <a:pt x="6" y="12"/>
                    </a:lnTo>
                    <a:lnTo>
                      <a:pt x="4" y="18"/>
                    </a:lnTo>
                    <a:lnTo>
                      <a:pt x="2" y="24"/>
                    </a:lnTo>
                    <a:lnTo>
                      <a:pt x="0" y="31"/>
                    </a:lnTo>
                    <a:lnTo>
                      <a:pt x="0" y="41"/>
                    </a:lnTo>
                    <a:lnTo>
                      <a:pt x="0" y="49"/>
                    </a:lnTo>
                    <a:lnTo>
                      <a:pt x="2" y="59"/>
                    </a:lnTo>
                    <a:lnTo>
                      <a:pt x="4" y="65"/>
                    </a:lnTo>
                    <a:lnTo>
                      <a:pt x="6" y="71"/>
                    </a:lnTo>
                    <a:lnTo>
                      <a:pt x="10" y="75"/>
                    </a:lnTo>
                    <a:lnTo>
                      <a:pt x="16" y="79"/>
                    </a:lnTo>
                    <a:lnTo>
                      <a:pt x="22" y="81"/>
                    </a:lnTo>
                    <a:lnTo>
                      <a:pt x="28" y="81"/>
                    </a:lnTo>
                    <a:lnTo>
                      <a:pt x="34" y="81"/>
                    </a:lnTo>
                    <a:lnTo>
                      <a:pt x="38" y="79"/>
                    </a:lnTo>
                    <a:lnTo>
                      <a:pt x="44" y="75"/>
                    </a:lnTo>
                    <a:lnTo>
                      <a:pt x="48" y="71"/>
                    </a:lnTo>
                    <a:lnTo>
                      <a:pt x="50" y="65"/>
                    </a:lnTo>
                    <a:lnTo>
                      <a:pt x="51" y="59"/>
                    </a:lnTo>
                    <a:lnTo>
                      <a:pt x="53" y="51"/>
                    </a:lnTo>
                    <a:lnTo>
                      <a:pt x="53" y="41"/>
                    </a:lnTo>
                    <a:lnTo>
                      <a:pt x="53" y="31"/>
                    </a:lnTo>
                    <a:lnTo>
                      <a:pt x="51" y="24"/>
                    </a:lnTo>
                    <a:lnTo>
                      <a:pt x="50" y="18"/>
                    </a:lnTo>
                    <a:lnTo>
                      <a:pt x="48" y="12"/>
                    </a:lnTo>
                    <a:lnTo>
                      <a:pt x="44" y="6"/>
                    </a:lnTo>
                    <a:lnTo>
                      <a:pt x="38" y="4"/>
                    </a:lnTo>
                    <a:lnTo>
                      <a:pt x="34" y="2"/>
                    </a:lnTo>
                    <a:lnTo>
                      <a:pt x="28" y="0"/>
                    </a:lnTo>
                    <a:close/>
                    <a:moveTo>
                      <a:pt x="10" y="39"/>
                    </a:moveTo>
                    <a:lnTo>
                      <a:pt x="12" y="26"/>
                    </a:lnTo>
                    <a:lnTo>
                      <a:pt x="14" y="22"/>
                    </a:lnTo>
                    <a:lnTo>
                      <a:pt x="16" y="18"/>
                    </a:lnTo>
                    <a:lnTo>
                      <a:pt x="18" y="14"/>
                    </a:lnTo>
                    <a:lnTo>
                      <a:pt x="20" y="12"/>
                    </a:lnTo>
                    <a:lnTo>
                      <a:pt x="24" y="10"/>
                    </a:lnTo>
                    <a:lnTo>
                      <a:pt x="28" y="10"/>
                    </a:lnTo>
                    <a:lnTo>
                      <a:pt x="32" y="10"/>
                    </a:lnTo>
                    <a:lnTo>
                      <a:pt x="34" y="12"/>
                    </a:lnTo>
                    <a:lnTo>
                      <a:pt x="38" y="14"/>
                    </a:lnTo>
                    <a:lnTo>
                      <a:pt x="40" y="18"/>
                    </a:lnTo>
                    <a:lnTo>
                      <a:pt x="42" y="22"/>
                    </a:lnTo>
                    <a:lnTo>
                      <a:pt x="44" y="28"/>
                    </a:lnTo>
                    <a:lnTo>
                      <a:pt x="44" y="33"/>
                    </a:lnTo>
                    <a:lnTo>
                      <a:pt x="44" y="41"/>
                    </a:lnTo>
                    <a:lnTo>
                      <a:pt x="44" y="49"/>
                    </a:lnTo>
                    <a:lnTo>
                      <a:pt x="42" y="55"/>
                    </a:lnTo>
                    <a:lnTo>
                      <a:pt x="42" y="61"/>
                    </a:lnTo>
                    <a:lnTo>
                      <a:pt x="40" y="65"/>
                    </a:lnTo>
                    <a:lnTo>
                      <a:pt x="38" y="69"/>
                    </a:lnTo>
                    <a:lnTo>
                      <a:pt x="34" y="71"/>
                    </a:lnTo>
                    <a:lnTo>
                      <a:pt x="32" y="73"/>
                    </a:lnTo>
                    <a:lnTo>
                      <a:pt x="28" y="73"/>
                    </a:lnTo>
                    <a:lnTo>
                      <a:pt x="24" y="73"/>
                    </a:lnTo>
                    <a:lnTo>
                      <a:pt x="20" y="71"/>
                    </a:lnTo>
                    <a:lnTo>
                      <a:pt x="18" y="69"/>
                    </a:lnTo>
                    <a:lnTo>
                      <a:pt x="16" y="65"/>
                    </a:lnTo>
                    <a:lnTo>
                      <a:pt x="12" y="61"/>
                    </a:lnTo>
                    <a:lnTo>
                      <a:pt x="12" y="55"/>
                    </a:lnTo>
                    <a:lnTo>
                      <a:pt x="10" y="49"/>
                    </a:lnTo>
                    <a:lnTo>
                      <a:pt x="10"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05" name="Freeform 169"/>
              <p:cNvSpPr>
                <a:spLocks/>
              </p:cNvSpPr>
              <p:nvPr/>
            </p:nvSpPr>
            <p:spPr bwMode="auto">
              <a:xfrm>
                <a:off x="4677" y="3078"/>
                <a:ext cx="53" cy="81"/>
              </a:xfrm>
              <a:custGeom>
                <a:avLst/>
                <a:gdLst>
                  <a:gd name="T0" fmla="*/ 28 w 53"/>
                  <a:gd name="T1" fmla="*/ 0 h 81"/>
                  <a:gd name="T2" fmla="*/ 22 w 53"/>
                  <a:gd name="T3" fmla="*/ 2 h 81"/>
                  <a:gd name="T4" fmla="*/ 16 w 53"/>
                  <a:gd name="T5" fmla="*/ 4 h 81"/>
                  <a:gd name="T6" fmla="*/ 10 w 53"/>
                  <a:gd name="T7" fmla="*/ 6 h 81"/>
                  <a:gd name="T8" fmla="*/ 6 w 53"/>
                  <a:gd name="T9" fmla="*/ 12 h 81"/>
                  <a:gd name="T10" fmla="*/ 4 w 53"/>
                  <a:gd name="T11" fmla="*/ 18 h 81"/>
                  <a:gd name="T12" fmla="*/ 2 w 53"/>
                  <a:gd name="T13" fmla="*/ 24 h 81"/>
                  <a:gd name="T14" fmla="*/ 0 w 53"/>
                  <a:gd name="T15" fmla="*/ 31 h 81"/>
                  <a:gd name="T16" fmla="*/ 0 w 53"/>
                  <a:gd name="T17" fmla="*/ 41 h 81"/>
                  <a:gd name="T18" fmla="*/ 0 w 53"/>
                  <a:gd name="T19" fmla="*/ 49 h 81"/>
                  <a:gd name="T20" fmla="*/ 2 w 53"/>
                  <a:gd name="T21" fmla="*/ 59 h 81"/>
                  <a:gd name="T22" fmla="*/ 4 w 53"/>
                  <a:gd name="T23" fmla="*/ 65 h 81"/>
                  <a:gd name="T24" fmla="*/ 6 w 53"/>
                  <a:gd name="T25" fmla="*/ 71 h 81"/>
                  <a:gd name="T26" fmla="*/ 10 w 53"/>
                  <a:gd name="T27" fmla="*/ 75 h 81"/>
                  <a:gd name="T28" fmla="*/ 16 w 53"/>
                  <a:gd name="T29" fmla="*/ 79 h 81"/>
                  <a:gd name="T30" fmla="*/ 22 w 53"/>
                  <a:gd name="T31" fmla="*/ 81 h 81"/>
                  <a:gd name="T32" fmla="*/ 28 w 53"/>
                  <a:gd name="T33" fmla="*/ 81 h 81"/>
                  <a:gd name="T34" fmla="*/ 34 w 53"/>
                  <a:gd name="T35" fmla="*/ 81 h 81"/>
                  <a:gd name="T36" fmla="*/ 38 w 53"/>
                  <a:gd name="T37" fmla="*/ 79 h 81"/>
                  <a:gd name="T38" fmla="*/ 44 w 53"/>
                  <a:gd name="T39" fmla="*/ 75 h 81"/>
                  <a:gd name="T40" fmla="*/ 48 w 53"/>
                  <a:gd name="T41" fmla="*/ 71 h 81"/>
                  <a:gd name="T42" fmla="*/ 50 w 53"/>
                  <a:gd name="T43" fmla="*/ 65 h 81"/>
                  <a:gd name="T44" fmla="*/ 51 w 53"/>
                  <a:gd name="T45" fmla="*/ 59 h 81"/>
                  <a:gd name="T46" fmla="*/ 53 w 53"/>
                  <a:gd name="T47" fmla="*/ 51 h 81"/>
                  <a:gd name="T48" fmla="*/ 53 w 53"/>
                  <a:gd name="T49" fmla="*/ 41 h 81"/>
                  <a:gd name="T50" fmla="*/ 53 w 53"/>
                  <a:gd name="T51" fmla="*/ 31 h 81"/>
                  <a:gd name="T52" fmla="*/ 51 w 53"/>
                  <a:gd name="T53" fmla="*/ 24 h 81"/>
                  <a:gd name="T54" fmla="*/ 50 w 53"/>
                  <a:gd name="T55" fmla="*/ 18 h 81"/>
                  <a:gd name="T56" fmla="*/ 48 w 53"/>
                  <a:gd name="T57" fmla="*/ 12 h 81"/>
                  <a:gd name="T58" fmla="*/ 44 w 53"/>
                  <a:gd name="T59" fmla="*/ 6 h 81"/>
                  <a:gd name="T60" fmla="*/ 38 w 53"/>
                  <a:gd name="T61" fmla="*/ 4 h 81"/>
                  <a:gd name="T62" fmla="*/ 34 w 53"/>
                  <a:gd name="T63" fmla="*/ 2 h 81"/>
                  <a:gd name="T64" fmla="*/ 28 w 53"/>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81">
                    <a:moveTo>
                      <a:pt x="28" y="0"/>
                    </a:moveTo>
                    <a:lnTo>
                      <a:pt x="22" y="2"/>
                    </a:lnTo>
                    <a:lnTo>
                      <a:pt x="16" y="4"/>
                    </a:lnTo>
                    <a:lnTo>
                      <a:pt x="10" y="6"/>
                    </a:lnTo>
                    <a:lnTo>
                      <a:pt x="6" y="12"/>
                    </a:lnTo>
                    <a:lnTo>
                      <a:pt x="4" y="18"/>
                    </a:lnTo>
                    <a:lnTo>
                      <a:pt x="2" y="24"/>
                    </a:lnTo>
                    <a:lnTo>
                      <a:pt x="0" y="31"/>
                    </a:lnTo>
                    <a:lnTo>
                      <a:pt x="0" y="41"/>
                    </a:lnTo>
                    <a:lnTo>
                      <a:pt x="0" y="49"/>
                    </a:lnTo>
                    <a:lnTo>
                      <a:pt x="2" y="59"/>
                    </a:lnTo>
                    <a:lnTo>
                      <a:pt x="4" y="65"/>
                    </a:lnTo>
                    <a:lnTo>
                      <a:pt x="6" y="71"/>
                    </a:lnTo>
                    <a:lnTo>
                      <a:pt x="10" y="75"/>
                    </a:lnTo>
                    <a:lnTo>
                      <a:pt x="16" y="79"/>
                    </a:lnTo>
                    <a:lnTo>
                      <a:pt x="22" y="81"/>
                    </a:lnTo>
                    <a:lnTo>
                      <a:pt x="28" y="81"/>
                    </a:lnTo>
                    <a:lnTo>
                      <a:pt x="34" y="81"/>
                    </a:lnTo>
                    <a:lnTo>
                      <a:pt x="38" y="79"/>
                    </a:lnTo>
                    <a:lnTo>
                      <a:pt x="44" y="75"/>
                    </a:lnTo>
                    <a:lnTo>
                      <a:pt x="48" y="71"/>
                    </a:lnTo>
                    <a:lnTo>
                      <a:pt x="50" y="65"/>
                    </a:lnTo>
                    <a:lnTo>
                      <a:pt x="51" y="59"/>
                    </a:lnTo>
                    <a:lnTo>
                      <a:pt x="53" y="51"/>
                    </a:lnTo>
                    <a:lnTo>
                      <a:pt x="53" y="41"/>
                    </a:lnTo>
                    <a:lnTo>
                      <a:pt x="53" y="31"/>
                    </a:lnTo>
                    <a:lnTo>
                      <a:pt x="51" y="24"/>
                    </a:lnTo>
                    <a:lnTo>
                      <a:pt x="50" y="18"/>
                    </a:lnTo>
                    <a:lnTo>
                      <a:pt x="48" y="12"/>
                    </a:lnTo>
                    <a:lnTo>
                      <a:pt x="44" y="6"/>
                    </a:lnTo>
                    <a:lnTo>
                      <a:pt x="38" y="4"/>
                    </a:lnTo>
                    <a:lnTo>
                      <a:pt x="34" y="2"/>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06" name="Freeform 170"/>
              <p:cNvSpPr>
                <a:spLocks/>
              </p:cNvSpPr>
              <p:nvPr/>
            </p:nvSpPr>
            <p:spPr bwMode="auto">
              <a:xfrm>
                <a:off x="4687" y="3088"/>
                <a:ext cx="34" cy="63"/>
              </a:xfrm>
              <a:custGeom>
                <a:avLst/>
                <a:gdLst>
                  <a:gd name="T0" fmla="*/ 0 w 34"/>
                  <a:gd name="T1" fmla="*/ 29 h 63"/>
                  <a:gd name="T2" fmla="*/ 2 w 34"/>
                  <a:gd name="T3" fmla="*/ 16 h 63"/>
                  <a:gd name="T4" fmla="*/ 4 w 34"/>
                  <a:gd name="T5" fmla="*/ 12 h 63"/>
                  <a:gd name="T6" fmla="*/ 6 w 34"/>
                  <a:gd name="T7" fmla="*/ 8 h 63"/>
                  <a:gd name="T8" fmla="*/ 8 w 34"/>
                  <a:gd name="T9" fmla="*/ 4 h 63"/>
                  <a:gd name="T10" fmla="*/ 10 w 34"/>
                  <a:gd name="T11" fmla="*/ 2 h 63"/>
                  <a:gd name="T12" fmla="*/ 14 w 34"/>
                  <a:gd name="T13" fmla="*/ 0 h 63"/>
                  <a:gd name="T14" fmla="*/ 18 w 34"/>
                  <a:gd name="T15" fmla="*/ 0 h 63"/>
                  <a:gd name="T16" fmla="*/ 22 w 34"/>
                  <a:gd name="T17" fmla="*/ 0 h 63"/>
                  <a:gd name="T18" fmla="*/ 24 w 34"/>
                  <a:gd name="T19" fmla="*/ 2 h 63"/>
                  <a:gd name="T20" fmla="*/ 28 w 34"/>
                  <a:gd name="T21" fmla="*/ 4 h 63"/>
                  <a:gd name="T22" fmla="*/ 30 w 34"/>
                  <a:gd name="T23" fmla="*/ 8 h 63"/>
                  <a:gd name="T24" fmla="*/ 32 w 34"/>
                  <a:gd name="T25" fmla="*/ 12 h 63"/>
                  <a:gd name="T26" fmla="*/ 34 w 34"/>
                  <a:gd name="T27" fmla="*/ 18 h 63"/>
                  <a:gd name="T28" fmla="*/ 34 w 34"/>
                  <a:gd name="T29" fmla="*/ 23 h 63"/>
                  <a:gd name="T30" fmla="*/ 34 w 34"/>
                  <a:gd name="T31" fmla="*/ 31 h 63"/>
                  <a:gd name="T32" fmla="*/ 34 w 34"/>
                  <a:gd name="T33" fmla="*/ 39 h 63"/>
                  <a:gd name="T34" fmla="*/ 32 w 34"/>
                  <a:gd name="T35" fmla="*/ 45 h 63"/>
                  <a:gd name="T36" fmla="*/ 32 w 34"/>
                  <a:gd name="T37" fmla="*/ 51 h 63"/>
                  <a:gd name="T38" fmla="*/ 30 w 34"/>
                  <a:gd name="T39" fmla="*/ 55 h 63"/>
                  <a:gd name="T40" fmla="*/ 28 w 34"/>
                  <a:gd name="T41" fmla="*/ 59 h 63"/>
                  <a:gd name="T42" fmla="*/ 24 w 34"/>
                  <a:gd name="T43" fmla="*/ 61 h 63"/>
                  <a:gd name="T44" fmla="*/ 22 w 34"/>
                  <a:gd name="T45" fmla="*/ 63 h 63"/>
                  <a:gd name="T46" fmla="*/ 18 w 34"/>
                  <a:gd name="T47" fmla="*/ 63 h 63"/>
                  <a:gd name="T48" fmla="*/ 14 w 34"/>
                  <a:gd name="T49" fmla="*/ 63 h 63"/>
                  <a:gd name="T50" fmla="*/ 10 w 34"/>
                  <a:gd name="T51" fmla="*/ 61 h 63"/>
                  <a:gd name="T52" fmla="*/ 8 w 34"/>
                  <a:gd name="T53" fmla="*/ 59 h 63"/>
                  <a:gd name="T54" fmla="*/ 6 w 34"/>
                  <a:gd name="T55" fmla="*/ 55 h 63"/>
                  <a:gd name="T56" fmla="*/ 2 w 34"/>
                  <a:gd name="T57" fmla="*/ 51 h 63"/>
                  <a:gd name="T58" fmla="*/ 2 w 34"/>
                  <a:gd name="T59" fmla="*/ 45 h 63"/>
                  <a:gd name="T60" fmla="*/ 0 w 34"/>
                  <a:gd name="T61" fmla="*/ 39 h 63"/>
                  <a:gd name="T62" fmla="*/ 0 w 34"/>
                  <a:gd name="T63" fmla="*/ 31 h 63"/>
                  <a:gd name="T64" fmla="*/ 0 w 34"/>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63">
                    <a:moveTo>
                      <a:pt x="0" y="29"/>
                    </a:moveTo>
                    <a:lnTo>
                      <a:pt x="2" y="16"/>
                    </a:lnTo>
                    <a:lnTo>
                      <a:pt x="4" y="12"/>
                    </a:lnTo>
                    <a:lnTo>
                      <a:pt x="6" y="8"/>
                    </a:lnTo>
                    <a:lnTo>
                      <a:pt x="8" y="4"/>
                    </a:lnTo>
                    <a:lnTo>
                      <a:pt x="10" y="2"/>
                    </a:lnTo>
                    <a:lnTo>
                      <a:pt x="14" y="0"/>
                    </a:lnTo>
                    <a:lnTo>
                      <a:pt x="18" y="0"/>
                    </a:lnTo>
                    <a:lnTo>
                      <a:pt x="22" y="0"/>
                    </a:lnTo>
                    <a:lnTo>
                      <a:pt x="24" y="2"/>
                    </a:lnTo>
                    <a:lnTo>
                      <a:pt x="28" y="4"/>
                    </a:lnTo>
                    <a:lnTo>
                      <a:pt x="30" y="8"/>
                    </a:lnTo>
                    <a:lnTo>
                      <a:pt x="32" y="12"/>
                    </a:lnTo>
                    <a:lnTo>
                      <a:pt x="34" y="18"/>
                    </a:lnTo>
                    <a:lnTo>
                      <a:pt x="34" y="23"/>
                    </a:lnTo>
                    <a:lnTo>
                      <a:pt x="34" y="31"/>
                    </a:lnTo>
                    <a:lnTo>
                      <a:pt x="34" y="39"/>
                    </a:lnTo>
                    <a:lnTo>
                      <a:pt x="32" y="45"/>
                    </a:lnTo>
                    <a:lnTo>
                      <a:pt x="32" y="51"/>
                    </a:lnTo>
                    <a:lnTo>
                      <a:pt x="30" y="55"/>
                    </a:lnTo>
                    <a:lnTo>
                      <a:pt x="28" y="59"/>
                    </a:lnTo>
                    <a:lnTo>
                      <a:pt x="24" y="61"/>
                    </a:lnTo>
                    <a:lnTo>
                      <a:pt x="22" y="63"/>
                    </a:lnTo>
                    <a:lnTo>
                      <a:pt x="18" y="63"/>
                    </a:lnTo>
                    <a:lnTo>
                      <a:pt x="14" y="63"/>
                    </a:lnTo>
                    <a:lnTo>
                      <a:pt x="10" y="61"/>
                    </a:lnTo>
                    <a:lnTo>
                      <a:pt x="8" y="59"/>
                    </a:lnTo>
                    <a:lnTo>
                      <a:pt x="6" y="55"/>
                    </a:lnTo>
                    <a:lnTo>
                      <a:pt x="2" y="51"/>
                    </a:lnTo>
                    <a:lnTo>
                      <a:pt x="2"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07" name="Freeform 171"/>
              <p:cNvSpPr>
                <a:spLocks noEditPoints="1"/>
              </p:cNvSpPr>
              <p:nvPr/>
            </p:nvSpPr>
            <p:spPr bwMode="auto">
              <a:xfrm>
                <a:off x="4738" y="3064"/>
                <a:ext cx="38" cy="57"/>
              </a:xfrm>
              <a:custGeom>
                <a:avLst/>
                <a:gdLst>
                  <a:gd name="T0" fmla="*/ 36 w 38"/>
                  <a:gd name="T1" fmla="*/ 10 h 57"/>
                  <a:gd name="T2" fmla="*/ 32 w 38"/>
                  <a:gd name="T3" fmla="*/ 4 h 57"/>
                  <a:gd name="T4" fmla="*/ 28 w 38"/>
                  <a:gd name="T5" fmla="*/ 2 h 57"/>
                  <a:gd name="T6" fmla="*/ 16 w 38"/>
                  <a:gd name="T7" fmla="*/ 2 h 57"/>
                  <a:gd name="T8" fmla="*/ 8 w 38"/>
                  <a:gd name="T9" fmla="*/ 6 h 57"/>
                  <a:gd name="T10" fmla="*/ 4 w 38"/>
                  <a:gd name="T11" fmla="*/ 14 h 57"/>
                  <a:gd name="T12" fmla="*/ 0 w 38"/>
                  <a:gd name="T13" fmla="*/ 24 h 57"/>
                  <a:gd name="T14" fmla="*/ 0 w 38"/>
                  <a:gd name="T15" fmla="*/ 38 h 57"/>
                  <a:gd name="T16" fmla="*/ 2 w 38"/>
                  <a:gd name="T17" fmla="*/ 47 h 57"/>
                  <a:gd name="T18" fmla="*/ 8 w 38"/>
                  <a:gd name="T19" fmla="*/ 53 h 57"/>
                  <a:gd name="T20" fmla="*/ 16 w 38"/>
                  <a:gd name="T21" fmla="*/ 57 h 57"/>
                  <a:gd name="T22" fmla="*/ 24 w 38"/>
                  <a:gd name="T23" fmla="*/ 57 h 57"/>
                  <a:gd name="T24" fmla="*/ 30 w 38"/>
                  <a:gd name="T25" fmla="*/ 55 h 57"/>
                  <a:gd name="T26" fmla="*/ 36 w 38"/>
                  <a:gd name="T27" fmla="*/ 49 h 57"/>
                  <a:gd name="T28" fmla="*/ 38 w 38"/>
                  <a:gd name="T29" fmla="*/ 42 h 57"/>
                  <a:gd name="T30" fmla="*/ 38 w 38"/>
                  <a:gd name="T31" fmla="*/ 34 h 57"/>
                  <a:gd name="T32" fmla="*/ 34 w 38"/>
                  <a:gd name="T33" fmla="*/ 26 h 57"/>
                  <a:gd name="T34" fmla="*/ 26 w 38"/>
                  <a:gd name="T35" fmla="*/ 22 h 57"/>
                  <a:gd name="T36" fmla="*/ 16 w 38"/>
                  <a:gd name="T37" fmla="*/ 22 h 57"/>
                  <a:gd name="T38" fmla="*/ 10 w 38"/>
                  <a:gd name="T39" fmla="*/ 24 h 57"/>
                  <a:gd name="T40" fmla="*/ 8 w 38"/>
                  <a:gd name="T41" fmla="*/ 26 h 57"/>
                  <a:gd name="T42" fmla="*/ 10 w 38"/>
                  <a:gd name="T43" fmla="*/ 14 h 57"/>
                  <a:gd name="T44" fmla="*/ 16 w 38"/>
                  <a:gd name="T45" fmla="*/ 8 h 57"/>
                  <a:gd name="T46" fmla="*/ 20 w 38"/>
                  <a:gd name="T47" fmla="*/ 8 h 57"/>
                  <a:gd name="T48" fmla="*/ 26 w 38"/>
                  <a:gd name="T49" fmla="*/ 10 h 57"/>
                  <a:gd name="T50" fmla="*/ 30 w 38"/>
                  <a:gd name="T51" fmla="*/ 16 h 57"/>
                  <a:gd name="T52" fmla="*/ 20 w 38"/>
                  <a:gd name="T53" fmla="*/ 28 h 57"/>
                  <a:gd name="T54" fmla="*/ 28 w 38"/>
                  <a:gd name="T55" fmla="*/ 30 h 57"/>
                  <a:gd name="T56" fmla="*/ 32 w 38"/>
                  <a:gd name="T57" fmla="*/ 40 h 57"/>
                  <a:gd name="T58" fmla="*/ 28 w 38"/>
                  <a:gd name="T59" fmla="*/ 47 h 57"/>
                  <a:gd name="T60" fmla="*/ 20 w 38"/>
                  <a:gd name="T61" fmla="*/ 51 h 57"/>
                  <a:gd name="T62" fmla="*/ 12 w 38"/>
                  <a:gd name="T63" fmla="*/ 47 h 57"/>
                  <a:gd name="T64" fmla="*/ 8 w 38"/>
                  <a:gd name="T65" fmla="*/ 40 h 57"/>
                  <a:gd name="T66" fmla="*/ 12 w 38"/>
                  <a:gd name="T67" fmla="*/ 30 h 57"/>
                  <a:gd name="T68" fmla="*/ 20 w 38"/>
                  <a:gd name="T69"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7">
                    <a:moveTo>
                      <a:pt x="38" y="16"/>
                    </a:moveTo>
                    <a:lnTo>
                      <a:pt x="36" y="10"/>
                    </a:lnTo>
                    <a:lnTo>
                      <a:pt x="34" y="6"/>
                    </a:lnTo>
                    <a:lnTo>
                      <a:pt x="32" y="4"/>
                    </a:lnTo>
                    <a:lnTo>
                      <a:pt x="30" y="4"/>
                    </a:lnTo>
                    <a:lnTo>
                      <a:pt x="28" y="2"/>
                    </a:lnTo>
                    <a:lnTo>
                      <a:pt x="20" y="0"/>
                    </a:lnTo>
                    <a:lnTo>
                      <a:pt x="16" y="2"/>
                    </a:lnTo>
                    <a:lnTo>
                      <a:pt x="12" y="2"/>
                    </a:lnTo>
                    <a:lnTo>
                      <a:pt x="8" y="6"/>
                    </a:lnTo>
                    <a:lnTo>
                      <a:pt x="6" y="8"/>
                    </a:lnTo>
                    <a:lnTo>
                      <a:pt x="4" y="14"/>
                    </a:lnTo>
                    <a:lnTo>
                      <a:pt x="2" y="18"/>
                    </a:lnTo>
                    <a:lnTo>
                      <a:pt x="0" y="24"/>
                    </a:lnTo>
                    <a:lnTo>
                      <a:pt x="0" y="32"/>
                    </a:lnTo>
                    <a:lnTo>
                      <a:pt x="0" y="38"/>
                    </a:lnTo>
                    <a:lnTo>
                      <a:pt x="2" y="42"/>
                    </a:lnTo>
                    <a:lnTo>
                      <a:pt x="2" y="47"/>
                    </a:lnTo>
                    <a:lnTo>
                      <a:pt x="6" y="51"/>
                    </a:lnTo>
                    <a:lnTo>
                      <a:pt x="8" y="53"/>
                    </a:lnTo>
                    <a:lnTo>
                      <a:pt x="12" y="55"/>
                    </a:lnTo>
                    <a:lnTo>
                      <a:pt x="16" y="57"/>
                    </a:lnTo>
                    <a:lnTo>
                      <a:pt x="20" y="57"/>
                    </a:lnTo>
                    <a:lnTo>
                      <a:pt x="24" y="57"/>
                    </a:lnTo>
                    <a:lnTo>
                      <a:pt x="28" y="55"/>
                    </a:lnTo>
                    <a:lnTo>
                      <a:pt x="30" y="55"/>
                    </a:lnTo>
                    <a:lnTo>
                      <a:pt x="32" y="53"/>
                    </a:lnTo>
                    <a:lnTo>
                      <a:pt x="36" y="49"/>
                    </a:lnTo>
                    <a:lnTo>
                      <a:pt x="38" y="45"/>
                    </a:lnTo>
                    <a:lnTo>
                      <a:pt x="38" y="42"/>
                    </a:lnTo>
                    <a:lnTo>
                      <a:pt x="38" y="40"/>
                    </a:lnTo>
                    <a:lnTo>
                      <a:pt x="38" y="34"/>
                    </a:lnTo>
                    <a:lnTo>
                      <a:pt x="36" y="30"/>
                    </a:lnTo>
                    <a:lnTo>
                      <a:pt x="34" y="26"/>
                    </a:lnTo>
                    <a:lnTo>
                      <a:pt x="30" y="24"/>
                    </a:lnTo>
                    <a:lnTo>
                      <a:pt x="26" y="22"/>
                    </a:lnTo>
                    <a:lnTo>
                      <a:pt x="20" y="20"/>
                    </a:lnTo>
                    <a:lnTo>
                      <a:pt x="16" y="22"/>
                    </a:lnTo>
                    <a:lnTo>
                      <a:pt x="12" y="22"/>
                    </a:lnTo>
                    <a:lnTo>
                      <a:pt x="10" y="24"/>
                    </a:lnTo>
                    <a:lnTo>
                      <a:pt x="8" y="28"/>
                    </a:lnTo>
                    <a:lnTo>
                      <a:pt x="8" y="26"/>
                    </a:lnTo>
                    <a:lnTo>
                      <a:pt x="8" y="20"/>
                    </a:lnTo>
                    <a:lnTo>
                      <a:pt x="10" y="14"/>
                    </a:lnTo>
                    <a:lnTo>
                      <a:pt x="12" y="10"/>
                    </a:lnTo>
                    <a:lnTo>
                      <a:pt x="16" y="8"/>
                    </a:lnTo>
                    <a:lnTo>
                      <a:pt x="18" y="8"/>
                    </a:lnTo>
                    <a:lnTo>
                      <a:pt x="20" y="8"/>
                    </a:lnTo>
                    <a:lnTo>
                      <a:pt x="24" y="8"/>
                    </a:lnTo>
                    <a:lnTo>
                      <a:pt x="26" y="10"/>
                    </a:lnTo>
                    <a:lnTo>
                      <a:pt x="30" y="12"/>
                    </a:lnTo>
                    <a:lnTo>
                      <a:pt x="30" y="16"/>
                    </a:lnTo>
                    <a:lnTo>
                      <a:pt x="38" y="16"/>
                    </a:lnTo>
                    <a:close/>
                    <a:moveTo>
                      <a:pt x="20" y="28"/>
                    </a:moveTo>
                    <a:lnTo>
                      <a:pt x="24" y="28"/>
                    </a:lnTo>
                    <a:lnTo>
                      <a:pt x="28" y="30"/>
                    </a:lnTo>
                    <a:lnTo>
                      <a:pt x="30" y="34"/>
                    </a:lnTo>
                    <a:lnTo>
                      <a:pt x="32" y="40"/>
                    </a:lnTo>
                    <a:lnTo>
                      <a:pt x="30" y="44"/>
                    </a:lnTo>
                    <a:lnTo>
                      <a:pt x="28" y="47"/>
                    </a:lnTo>
                    <a:lnTo>
                      <a:pt x="24" y="51"/>
                    </a:lnTo>
                    <a:lnTo>
                      <a:pt x="20" y="51"/>
                    </a:lnTo>
                    <a:lnTo>
                      <a:pt x="16" y="51"/>
                    </a:lnTo>
                    <a:lnTo>
                      <a:pt x="12" y="47"/>
                    </a:lnTo>
                    <a:lnTo>
                      <a:pt x="10" y="44"/>
                    </a:lnTo>
                    <a:lnTo>
                      <a:pt x="8" y="40"/>
                    </a:lnTo>
                    <a:lnTo>
                      <a:pt x="10" y="34"/>
                    </a:lnTo>
                    <a:lnTo>
                      <a:pt x="12" y="30"/>
                    </a:lnTo>
                    <a:lnTo>
                      <a:pt x="16" y="28"/>
                    </a:lnTo>
                    <a:lnTo>
                      <a:pt x="2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08" name="Freeform 172"/>
              <p:cNvSpPr>
                <a:spLocks/>
              </p:cNvSpPr>
              <p:nvPr/>
            </p:nvSpPr>
            <p:spPr bwMode="auto">
              <a:xfrm>
                <a:off x="4738" y="3064"/>
                <a:ext cx="38" cy="57"/>
              </a:xfrm>
              <a:custGeom>
                <a:avLst/>
                <a:gdLst>
                  <a:gd name="T0" fmla="*/ 38 w 38"/>
                  <a:gd name="T1" fmla="*/ 16 h 57"/>
                  <a:gd name="T2" fmla="*/ 36 w 38"/>
                  <a:gd name="T3" fmla="*/ 10 h 57"/>
                  <a:gd name="T4" fmla="*/ 34 w 38"/>
                  <a:gd name="T5" fmla="*/ 6 h 57"/>
                  <a:gd name="T6" fmla="*/ 32 w 38"/>
                  <a:gd name="T7" fmla="*/ 4 h 57"/>
                  <a:gd name="T8" fmla="*/ 30 w 38"/>
                  <a:gd name="T9" fmla="*/ 4 h 57"/>
                  <a:gd name="T10" fmla="*/ 28 w 38"/>
                  <a:gd name="T11" fmla="*/ 2 h 57"/>
                  <a:gd name="T12" fmla="*/ 20 w 38"/>
                  <a:gd name="T13" fmla="*/ 0 h 57"/>
                  <a:gd name="T14" fmla="*/ 16 w 38"/>
                  <a:gd name="T15" fmla="*/ 2 h 57"/>
                  <a:gd name="T16" fmla="*/ 12 w 38"/>
                  <a:gd name="T17" fmla="*/ 2 h 57"/>
                  <a:gd name="T18" fmla="*/ 8 w 38"/>
                  <a:gd name="T19" fmla="*/ 6 h 57"/>
                  <a:gd name="T20" fmla="*/ 6 w 38"/>
                  <a:gd name="T21" fmla="*/ 8 h 57"/>
                  <a:gd name="T22" fmla="*/ 4 w 38"/>
                  <a:gd name="T23" fmla="*/ 14 h 57"/>
                  <a:gd name="T24" fmla="*/ 2 w 38"/>
                  <a:gd name="T25" fmla="*/ 18 h 57"/>
                  <a:gd name="T26" fmla="*/ 0 w 38"/>
                  <a:gd name="T27" fmla="*/ 24 h 57"/>
                  <a:gd name="T28" fmla="*/ 0 w 38"/>
                  <a:gd name="T29" fmla="*/ 32 h 57"/>
                  <a:gd name="T30" fmla="*/ 0 w 38"/>
                  <a:gd name="T31" fmla="*/ 38 h 57"/>
                  <a:gd name="T32" fmla="*/ 2 w 38"/>
                  <a:gd name="T33" fmla="*/ 42 h 57"/>
                  <a:gd name="T34" fmla="*/ 2 w 38"/>
                  <a:gd name="T35" fmla="*/ 47 h 57"/>
                  <a:gd name="T36" fmla="*/ 6 w 38"/>
                  <a:gd name="T37" fmla="*/ 51 h 57"/>
                  <a:gd name="T38" fmla="*/ 8 w 38"/>
                  <a:gd name="T39" fmla="*/ 53 h 57"/>
                  <a:gd name="T40" fmla="*/ 12 w 38"/>
                  <a:gd name="T41" fmla="*/ 55 h 57"/>
                  <a:gd name="T42" fmla="*/ 16 w 38"/>
                  <a:gd name="T43" fmla="*/ 57 h 57"/>
                  <a:gd name="T44" fmla="*/ 20 w 38"/>
                  <a:gd name="T45" fmla="*/ 57 h 57"/>
                  <a:gd name="T46" fmla="*/ 24 w 38"/>
                  <a:gd name="T47" fmla="*/ 57 h 57"/>
                  <a:gd name="T48" fmla="*/ 28 w 38"/>
                  <a:gd name="T49" fmla="*/ 55 h 57"/>
                  <a:gd name="T50" fmla="*/ 30 w 38"/>
                  <a:gd name="T51" fmla="*/ 55 h 57"/>
                  <a:gd name="T52" fmla="*/ 32 w 38"/>
                  <a:gd name="T53" fmla="*/ 53 h 57"/>
                  <a:gd name="T54" fmla="*/ 36 w 38"/>
                  <a:gd name="T55" fmla="*/ 49 h 57"/>
                  <a:gd name="T56" fmla="*/ 38 w 38"/>
                  <a:gd name="T57" fmla="*/ 45 h 57"/>
                  <a:gd name="T58" fmla="*/ 38 w 38"/>
                  <a:gd name="T59" fmla="*/ 42 h 57"/>
                  <a:gd name="T60" fmla="*/ 38 w 38"/>
                  <a:gd name="T61" fmla="*/ 40 h 57"/>
                  <a:gd name="T62" fmla="*/ 38 w 38"/>
                  <a:gd name="T63" fmla="*/ 34 h 57"/>
                  <a:gd name="T64" fmla="*/ 36 w 38"/>
                  <a:gd name="T65" fmla="*/ 30 h 57"/>
                  <a:gd name="T66" fmla="*/ 34 w 38"/>
                  <a:gd name="T67" fmla="*/ 26 h 57"/>
                  <a:gd name="T68" fmla="*/ 30 w 38"/>
                  <a:gd name="T69" fmla="*/ 24 h 57"/>
                  <a:gd name="T70" fmla="*/ 26 w 38"/>
                  <a:gd name="T71" fmla="*/ 22 h 57"/>
                  <a:gd name="T72" fmla="*/ 20 w 38"/>
                  <a:gd name="T73" fmla="*/ 20 h 57"/>
                  <a:gd name="T74" fmla="*/ 16 w 38"/>
                  <a:gd name="T75" fmla="*/ 22 h 57"/>
                  <a:gd name="T76" fmla="*/ 12 w 38"/>
                  <a:gd name="T77" fmla="*/ 22 h 57"/>
                  <a:gd name="T78" fmla="*/ 10 w 38"/>
                  <a:gd name="T79" fmla="*/ 24 h 57"/>
                  <a:gd name="T80" fmla="*/ 8 w 38"/>
                  <a:gd name="T81" fmla="*/ 28 h 57"/>
                  <a:gd name="T82" fmla="*/ 8 w 38"/>
                  <a:gd name="T83" fmla="*/ 26 h 57"/>
                  <a:gd name="T84" fmla="*/ 8 w 38"/>
                  <a:gd name="T85" fmla="*/ 20 h 57"/>
                  <a:gd name="T86" fmla="*/ 10 w 38"/>
                  <a:gd name="T87" fmla="*/ 14 h 57"/>
                  <a:gd name="T88" fmla="*/ 12 w 38"/>
                  <a:gd name="T89" fmla="*/ 10 h 57"/>
                  <a:gd name="T90" fmla="*/ 16 w 38"/>
                  <a:gd name="T91" fmla="*/ 8 h 57"/>
                  <a:gd name="T92" fmla="*/ 18 w 38"/>
                  <a:gd name="T93" fmla="*/ 8 h 57"/>
                  <a:gd name="T94" fmla="*/ 20 w 38"/>
                  <a:gd name="T95" fmla="*/ 8 h 57"/>
                  <a:gd name="T96" fmla="*/ 24 w 38"/>
                  <a:gd name="T97" fmla="*/ 8 h 57"/>
                  <a:gd name="T98" fmla="*/ 26 w 38"/>
                  <a:gd name="T99" fmla="*/ 10 h 57"/>
                  <a:gd name="T100" fmla="*/ 30 w 38"/>
                  <a:gd name="T101" fmla="*/ 12 h 57"/>
                  <a:gd name="T102" fmla="*/ 30 w 38"/>
                  <a:gd name="T103" fmla="*/ 16 h 57"/>
                  <a:gd name="T104" fmla="*/ 38 w 38"/>
                  <a:gd name="T105"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 h="57">
                    <a:moveTo>
                      <a:pt x="38" y="16"/>
                    </a:moveTo>
                    <a:lnTo>
                      <a:pt x="36" y="10"/>
                    </a:lnTo>
                    <a:lnTo>
                      <a:pt x="34" y="6"/>
                    </a:lnTo>
                    <a:lnTo>
                      <a:pt x="32" y="4"/>
                    </a:lnTo>
                    <a:lnTo>
                      <a:pt x="30" y="4"/>
                    </a:lnTo>
                    <a:lnTo>
                      <a:pt x="28" y="2"/>
                    </a:lnTo>
                    <a:lnTo>
                      <a:pt x="20" y="0"/>
                    </a:lnTo>
                    <a:lnTo>
                      <a:pt x="16" y="2"/>
                    </a:lnTo>
                    <a:lnTo>
                      <a:pt x="12" y="2"/>
                    </a:lnTo>
                    <a:lnTo>
                      <a:pt x="8" y="6"/>
                    </a:lnTo>
                    <a:lnTo>
                      <a:pt x="6" y="8"/>
                    </a:lnTo>
                    <a:lnTo>
                      <a:pt x="4" y="14"/>
                    </a:lnTo>
                    <a:lnTo>
                      <a:pt x="2" y="18"/>
                    </a:lnTo>
                    <a:lnTo>
                      <a:pt x="0" y="24"/>
                    </a:lnTo>
                    <a:lnTo>
                      <a:pt x="0" y="32"/>
                    </a:lnTo>
                    <a:lnTo>
                      <a:pt x="0" y="38"/>
                    </a:lnTo>
                    <a:lnTo>
                      <a:pt x="2" y="42"/>
                    </a:lnTo>
                    <a:lnTo>
                      <a:pt x="2" y="47"/>
                    </a:lnTo>
                    <a:lnTo>
                      <a:pt x="6" y="51"/>
                    </a:lnTo>
                    <a:lnTo>
                      <a:pt x="8" y="53"/>
                    </a:lnTo>
                    <a:lnTo>
                      <a:pt x="12" y="55"/>
                    </a:lnTo>
                    <a:lnTo>
                      <a:pt x="16" y="57"/>
                    </a:lnTo>
                    <a:lnTo>
                      <a:pt x="20" y="57"/>
                    </a:lnTo>
                    <a:lnTo>
                      <a:pt x="24" y="57"/>
                    </a:lnTo>
                    <a:lnTo>
                      <a:pt x="28" y="55"/>
                    </a:lnTo>
                    <a:lnTo>
                      <a:pt x="30" y="55"/>
                    </a:lnTo>
                    <a:lnTo>
                      <a:pt x="32" y="53"/>
                    </a:lnTo>
                    <a:lnTo>
                      <a:pt x="36" y="49"/>
                    </a:lnTo>
                    <a:lnTo>
                      <a:pt x="38" y="45"/>
                    </a:lnTo>
                    <a:lnTo>
                      <a:pt x="38" y="42"/>
                    </a:lnTo>
                    <a:lnTo>
                      <a:pt x="38" y="40"/>
                    </a:lnTo>
                    <a:lnTo>
                      <a:pt x="38" y="34"/>
                    </a:lnTo>
                    <a:lnTo>
                      <a:pt x="36" y="30"/>
                    </a:lnTo>
                    <a:lnTo>
                      <a:pt x="34" y="26"/>
                    </a:lnTo>
                    <a:lnTo>
                      <a:pt x="30" y="24"/>
                    </a:lnTo>
                    <a:lnTo>
                      <a:pt x="26" y="22"/>
                    </a:lnTo>
                    <a:lnTo>
                      <a:pt x="20" y="20"/>
                    </a:lnTo>
                    <a:lnTo>
                      <a:pt x="16" y="22"/>
                    </a:lnTo>
                    <a:lnTo>
                      <a:pt x="12" y="22"/>
                    </a:lnTo>
                    <a:lnTo>
                      <a:pt x="10" y="24"/>
                    </a:lnTo>
                    <a:lnTo>
                      <a:pt x="8" y="28"/>
                    </a:lnTo>
                    <a:lnTo>
                      <a:pt x="8" y="26"/>
                    </a:lnTo>
                    <a:lnTo>
                      <a:pt x="8" y="20"/>
                    </a:lnTo>
                    <a:lnTo>
                      <a:pt x="10" y="14"/>
                    </a:lnTo>
                    <a:lnTo>
                      <a:pt x="12" y="10"/>
                    </a:lnTo>
                    <a:lnTo>
                      <a:pt x="16" y="8"/>
                    </a:lnTo>
                    <a:lnTo>
                      <a:pt x="18" y="8"/>
                    </a:lnTo>
                    <a:lnTo>
                      <a:pt x="20" y="8"/>
                    </a:lnTo>
                    <a:lnTo>
                      <a:pt x="24" y="8"/>
                    </a:lnTo>
                    <a:lnTo>
                      <a:pt x="26" y="10"/>
                    </a:lnTo>
                    <a:lnTo>
                      <a:pt x="30" y="12"/>
                    </a:lnTo>
                    <a:lnTo>
                      <a:pt x="30" y="16"/>
                    </a:lnTo>
                    <a:lnTo>
                      <a:pt x="38"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09" name="Freeform 173"/>
              <p:cNvSpPr>
                <a:spLocks/>
              </p:cNvSpPr>
              <p:nvPr/>
            </p:nvSpPr>
            <p:spPr bwMode="auto">
              <a:xfrm>
                <a:off x="4746" y="3092"/>
                <a:ext cx="24" cy="23"/>
              </a:xfrm>
              <a:custGeom>
                <a:avLst/>
                <a:gdLst>
                  <a:gd name="T0" fmla="*/ 12 w 24"/>
                  <a:gd name="T1" fmla="*/ 0 h 23"/>
                  <a:gd name="T2" fmla="*/ 16 w 24"/>
                  <a:gd name="T3" fmla="*/ 0 h 23"/>
                  <a:gd name="T4" fmla="*/ 20 w 24"/>
                  <a:gd name="T5" fmla="*/ 2 h 23"/>
                  <a:gd name="T6" fmla="*/ 22 w 24"/>
                  <a:gd name="T7" fmla="*/ 6 h 23"/>
                  <a:gd name="T8" fmla="*/ 24 w 24"/>
                  <a:gd name="T9" fmla="*/ 12 h 23"/>
                  <a:gd name="T10" fmla="*/ 22 w 24"/>
                  <a:gd name="T11" fmla="*/ 16 h 23"/>
                  <a:gd name="T12" fmla="*/ 20 w 24"/>
                  <a:gd name="T13" fmla="*/ 19 h 23"/>
                  <a:gd name="T14" fmla="*/ 16 w 24"/>
                  <a:gd name="T15" fmla="*/ 23 h 23"/>
                  <a:gd name="T16" fmla="*/ 12 w 24"/>
                  <a:gd name="T17" fmla="*/ 23 h 23"/>
                  <a:gd name="T18" fmla="*/ 8 w 24"/>
                  <a:gd name="T19" fmla="*/ 23 h 23"/>
                  <a:gd name="T20" fmla="*/ 4 w 24"/>
                  <a:gd name="T21" fmla="*/ 19 h 23"/>
                  <a:gd name="T22" fmla="*/ 2 w 24"/>
                  <a:gd name="T23" fmla="*/ 16 h 23"/>
                  <a:gd name="T24" fmla="*/ 0 w 24"/>
                  <a:gd name="T25" fmla="*/ 12 h 23"/>
                  <a:gd name="T26" fmla="*/ 2 w 24"/>
                  <a:gd name="T27" fmla="*/ 6 h 23"/>
                  <a:gd name="T28" fmla="*/ 4 w 24"/>
                  <a:gd name="T29" fmla="*/ 2 h 23"/>
                  <a:gd name="T30" fmla="*/ 8 w 24"/>
                  <a:gd name="T31" fmla="*/ 0 h 23"/>
                  <a:gd name="T32" fmla="*/ 12 w 24"/>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3">
                    <a:moveTo>
                      <a:pt x="12" y="0"/>
                    </a:moveTo>
                    <a:lnTo>
                      <a:pt x="16" y="0"/>
                    </a:lnTo>
                    <a:lnTo>
                      <a:pt x="20" y="2"/>
                    </a:lnTo>
                    <a:lnTo>
                      <a:pt x="22" y="6"/>
                    </a:lnTo>
                    <a:lnTo>
                      <a:pt x="24" y="12"/>
                    </a:lnTo>
                    <a:lnTo>
                      <a:pt x="22" y="16"/>
                    </a:lnTo>
                    <a:lnTo>
                      <a:pt x="20" y="19"/>
                    </a:lnTo>
                    <a:lnTo>
                      <a:pt x="16" y="23"/>
                    </a:lnTo>
                    <a:lnTo>
                      <a:pt x="12" y="23"/>
                    </a:lnTo>
                    <a:lnTo>
                      <a:pt x="8" y="23"/>
                    </a:lnTo>
                    <a:lnTo>
                      <a:pt x="4" y="19"/>
                    </a:lnTo>
                    <a:lnTo>
                      <a:pt x="2" y="16"/>
                    </a:lnTo>
                    <a:lnTo>
                      <a:pt x="0" y="12"/>
                    </a:lnTo>
                    <a:lnTo>
                      <a:pt x="2" y="6"/>
                    </a:lnTo>
                    <a:lnTo>
                      <a:pt x="4" y="2"/>
                    </a:lnTo>
                    <a:lnTo>
                      <a:pt x="8" y="0"/>
                    </a:lnTo>
                    <a:lnTo>
                      <a:pt x="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10" name="Freeform 174"/>
              <p:cNvSpPr>
                <a:spLocks/>
              </p:cNvSpPr>
              <p:nvPr/>
            </p:nvSpPr>
            <p:spPr bwMode="auto">
              <a:xfrm>
                <a:off x="5096"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0" y="14"/>
                    </a:lnTo>
                    <a:lnTo>
                      <a:pt x="6" y="16"/>
                    </a:lnTo>
                    <a:lnTo>
                      <a:pt x="0" y="16"/>
                    </a:lnTo>
                    <a:lnTo>
                      <a:pt x="0" y="24"/>
                    </a:lnTo>
                    <a:lnTo>
                      <a:pt x="20" y="24"/>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11" name="Freeform 175"/>
              <p:cNvSpPr>
                <a:spLocks/>
              </p:cNvSpPr>
              <p:nvPr/>
            </p:nvSpPr>
            <p:spPr bwMode="auto">
              <a:xfrm>
                <a:off x="5096" y="3078"/>
                <a:ext cx="30" cy="79"/>
              </a:xfrm>
              <a:custGeom>
                <a:avLst/>
                <a:gdLst>
                  <a:gd name="T0" fmla="*/ 30 w 30"/>
                  <a:gd name="T1" fmla="*/ 0 h 79"/>
                  <a:gd name="T2" fmla="*/ 22 w 30"/>
                  <a:gd name="T3" fmla="*/ 0 h 79"/>
                  <a:gd name="T4" fmla="*/ 20 w 30"/>
                  <a:gd name="T5" fmla="*/ 6 h 79"/>
                  <a:gd name="T6" fmla="*/ 18 w 30"/>
                  <a:gd name="T7" fmla="*/ 12 h 79"/>
                  <a:gd name="T8" fmla="*/ 14 w 30"/>
                  <a:gd name="T9" fmla="*/ 14 h 79"/>
                  <a:gd name="T10" fmla="*/ 10 w 30"/>
                  <a:gd name="T11" fmla="*/ 14 h 79"/>
                  <a:gd name="T12" fmla="*/ 6 w 30"/>
                  <a:gd name="T13" fmla="*/ 16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8" y="12"/>
                    </a:lnTo>
                    <a:lnTo>
                      <a:pt x="14" y="14"/>
                    </a:lnTo>
                    <a:lnTo>
                      <a:pt x="10" y="14"/>
                    </a:lnTo>
                    <a:lnTo>
                      <a:pt x="6" y="16"/>
                    </a:lnTo>
                    <a:lnTo>
                      <a:pt x="0" y="16"/>
                    </a:lnTo>
                    <a:lnTo>
                      <a:pt x="0" y="24"/>
                    </a:lnTo>
                    <a:lnTo>
                      <a:pt x="20" y="24"/>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12" name="Freeform 176"/>
              <p:cNvSpPr>
                <a:spLocks noEditPoints="1"/>
              </p:cNvSpPr>
              <p:nvPr/>
            </p:nvSpPr>
            <p:spPr bwMode="auto">
              <a:xfrm>
                <a:off x="5152" y="3078"/>
                <a:ext cx="55" cy="81"/>
              </a:xfrm>
              <a:custGeom>
                <a:avLst/>
                <a:gdLst>
                  <a:gd name="T0" fmla="*/ 22 w 55"/>
                  <a:gd name="T1" fmla="*/ 2 h 81"/>
                  <a:gd name="T2" fmla="*/ 12 w 55"/>
                  <a:gd name="T3" fmla="*/ 6 h 81"/>
                  <a:gd name="T4" fmla="*/ 4 w 55"/>
                  <a:gd name="T5" fmla="*/ 18 h 81"/>
                  <a:gd name="T6" fmla="*/ 0 w 55"/>
                  <a:gd name="T7" fmla="*/ 31 h 81"/>
                  <a:gd name="T8" fmla="*/ 0 w 55"/>
                  <a:gd name="T9" fmla="*/ 49 h 81"/>
                  <a:gd name="T10" fmla="*/ 4 w 55"/>
                  <a:gd name="T11" fmla="*/ 65 h 81"/>
                  <a:gd name="T12" fmla="*/ 12 w 55"/>
                  <a:gd name="T13" fmla="*/ 75 h 81"/>
                  <a:gd name="T14" fmla="*/ 22 w 55"/>
                  <a:gd name="T15" fmla="*/ 81 h 81"/>
                  <a:gd name="T16" fmla="*/ 33 w 55"/>
                  <a:gd name="T17" fmla="*/ 81 h 81"/>
                  <a:gd name="T18" fmla="*/ 43 w 55"/>
                  <a:gd name="T19" fmla="*/ 75 h 81"/>
                  <a:gd name="T20" fmla="*/ 51 w 55"/>
                  <a:gd name="T21" fmla="*/ 65 h 81"/>
                  <a:gd name="T22" fmla="*/ 55 w 55"/>
                  <a:gd name="T23" fmla="*/ 51 h 81"/>
                  <a:gd name="T24" fmla="*/ 55 w 55"/>
                  <a:gd name="T25" fmla="*/ 31 h 81"/>
                  <a:gd name="T26" fmla="*/ 51 w 55"/>
                  <a:gd name="T27" fmla="*/ 18 h 81"/>
                  <a:gd name="T28" fmla="*/ 43 w 55"/>
                  <a:gd name="T29" fmla="*/ 6 h 81"/>
                  <a:gd name="T30" fmla="*/ 33 w 55"/>
                  <a:gd name="T31" fmla="*/ 2 h 81"/>
                  <a:gd name="T32" fmla="*/ 12 w 55"/>
                  <a:gd name="T33" fmla="*/ 39 h 81"/>
                  <a:gd name="T34" fmla="*/ 14 w 55"/>
                  <a:gd name="T35" fmla="*/ 22 h 81"/>
                  <a:gd name="T36" fmla="*/ 18 w 55"/>
                  <a:gd name="T37" fmla="*/ 14 h 81"/>
                  <a:gd name="T38" fmla="*/ 24 w 55"/>
                  <a:gd name="T39" fmla="*/ 10 h 81"/>
                  <a:gd name="T40" fmla="*/ 31 w 55"/>
                  <a:gd name="T41" fmla="*/ 10 h 81"/>
                  <a:gd name="T42" fmla="*/ 37 w 55"/>
                  <a:gd name="T43" fmla="*/ 14 h 81"/>
                  <a:gd name="T44" fmla="*/ 41 w 55"/>
                  <a:gd name="T45" fmla="*/ 22 h 81"/>
                  <a:gd name="T46" fmla="*/ 43 w 55"/>
                  <a:gd name="T47" fmla="*/ 33 h 81"/>
                  <a:gd name="T48" fmla="*/ 43 w 55"/>
                  <a:gd name="T49" fmla="*/ 49 h 81"/>
                  <a:gd name="T50" fmla="*/ 41 w 55"/>
                  <a:gd name="T51" fmla="*/ 61 h 81"/>
                  <a:gd name="T52" fmla="*/ 37 w 55"/>
                  <a:gd name="T53" fmla="*/ 69 h 81"/>
                  <a:gd name="T54" fmla="*/ 31 w 55"/>
                  <a:gd name="T55" fmla="*/ 73 h 81"/>
                  <a:gd name="T56" fmla="*/ 24 w 55"/>
                  <a:gd name="T57" fmla="*/ 73 h 81"/>
                  <a:gd name="T58" fmla="*/ 18 w 55"/>
                  <a:gd name="T59" fmla="*/ 69 h 81"/>
                  <a:gd name="T60" fmla="*/ 14 w 55"/>
                  <a:gd name="T61" fmla="*/ 61 h 81"/>
                  <a:gd name="T62" fmla="*/ 12 w 55"/>
                  <a:gd name="T63" fmla="*/ 49 h 81"/>
                  <a:gd name="T64" fmla="*/ 12 w 55"/>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1">
                    <a:moveTo>
                      <a:pt x="28" y="0"/>
                    </a:moveTo>
                    <a:lnTo>
                      <a:pt x="22" y="2"/>
                    </a:lnTo>
                    <a:lnTo>
                      <a:pt x="16" y="4"/>
                    </a:lnTo>
                    <a:lnTo>
                      <a:pt x="12" y="6"/>
                    </a:lnTo>
                    <a:lnTo>
                      <a:pt x="8" y="12"/>
                    </a:lnTo>
                    <a:lnTo>
                      <a:pt x="4" y="18"/>
                    </a:lnTo>
                    <a:lnTo>
                      <a:pt x="2" y="24"/>
                    </a:lnTo>
                    <a:lnTo>
                      <a:pt x="0" y="31"/>
                    </a:lnTo>
                    <a:lnTo>
                      <a:pt x="0" y="41"/>
                    </a:lnTo>
                    <a:lnTo>
                      <a:pt x="0" y="49"/>
                    </a:lnTo>
                    <a:lnTo>
                      <a:pt x="2" y="59"/>
                    </a:lnTo>
                    <a:lnTo>
                      <a:pt x="4" y="65"/>
                    </a:lnTo>
                    <a:lnTo>
                      <a:pt x="8" y="71"/>
                    </a:lnTo>
                    <a:lnTo>
                      <a:pt x="12" y="75"/>
                    </a:lnTo>
                    <a:lnTo>
                      <a:pt x="16" y="79"/>
                    </a:lnTo>
                    <a:lnTo>
                      <a:pt x="22" y="81"/>
                    </a:lnTo>
                    <a:lnTo>
                      <a:pt x="28" y="81"/>
                    </a:lnTo>
                    <a:lnTo>
                      <a:pt x="33" y="81"/>
                    </a:lnTo>
                    <a:lnTo>
                      <a:pt x="39" y="79"/>
                    </a:lnTo>
                    <a:lnTo>
                      <a:pt x="43" y="75"/>
                    </a:lnTo>
                    <a:lnTo>
                      <a:pt x="47" y="71"/>
                    </a:lnTo>
                    <a:lnTo>
                      <a:pt x="51" y="65"/>
                    </a:lnTo>
                    <a:lnTo>
                      <a:pt x="53" y="59"/>
                    </a:lnTo>
                    <a:lnTo>
                      <a:pt x="55" y="51"/>
                    </a:lnTo>
                    <a:lnTo>
                      <a:pt x="55" y="41"/>
                    </a:lnTo>
                    <a:lnTo>
                      <a:pt x="55" y="31"/>
                    </a:lnTo>
                    <a:lnTo>
                      <a:pt x="53" y="24"/>
                    </a:lnTo>
                    <a:lnTo>
                      <a:pt x="51" y="18"/>
                    </a:lnTo>
                    <a:lnTo>
                      <a:pt x="47" y="12"/>
                    </a:lnTo>
                    <a:lnTo>
                      <a:pt x="43" y="6"/>
                    </a:lnTo>
                    <a:lnTo>
                      <a:pt x="39" y="4"/>
                    </a:lnTo>
                    <a:lnTo>
                      <a:pt x="33" y="2"/>
                    </a:lnTo>
                    <a:lnTo>
                      <a:pt x="28" y="0"/>
                    </a:lnTo>
                    <a:close/>
                    <a:moveTo>
                      <a:pt x="12" y="39"/>
                    </a:moveTo>
                    <a:lnTo>
                      <a:pt x="12" y="26"/>
                    </a:lnTo>
                    <a:lnTo>
                      <a:pt x="14" y="22"/>
                    </a:lnTo>
                    <a:lnTo>
                      <a:pt x="16" y="18"/>
                    </a:lnTo>
                    <a:lnTo>
                      <a:pt x="18" y="14"/>
                    </a:lnTo>
                    <a:lnTo>
                      <a:pt x="20" y="12"/>
                    </a:lnTo>
                    <a:lnTo>
                      <a:pt x="24" y="10"/>
                    </a:lnTo>
                    <a:lnTo>
                      <a:pt x="28" y="10"/>
                    </a:lnTo>
                    <a:lnTo>
                      <a:pt x="31" y="10"/>
                    </a:lnTo>
                    <a:lnTo>
                      <a:pt x="35" y="12"/>
                    </a:lnTo>
                    <a:lnTo>
                      <a:pt x="37" y="14"/>
                    </a:lnTo>
                    <a:lnTo>
                      <a:pt x="39" y="18"/>
                    </a:lnTo>
                    <a:lnTo>
                      <a:pt x="41" y="22"/>
                    </a:lnTo>
                    <a:lnTo>
                      <a:pt x="43" y="28"/>
                    </a:lnTo>
                    <a:lnTo>
                      <a:pt x="43" y="33"/>
                    </a:lnTo>
                    <a:lnTo>
                      <a:pt x="43" y="41"/>
                    </a:lnTo>
                    <a:lnTo>
                      <a:pt x="43" y="49"/>
                    </a:lnTo>
                    <a:lnTo>
                      <a:pt x="43" y="55"/>
                    </a:lnTo>
                    <a:lnTo>
                      <a:pt x="41" y="61"/>
                    </a:lnTo>
                    <a:lnTo>
                      <a:pt x="39" y="65"/>
                    </a:lnTo>
                    <a:lnTo>
                      <a:pt x="37" y="69"/>
                    </a:lnTo>
                    <a:lnTo>
                      <a:pt x="35" y="71"/>
                    </a:lnTo>
                    <a:lnTo>
                      <a:pt x="31" y="73"/>
                    </a:lnTo>
                    <a:lnTo>
                      <a:pt x="28" y="73"/>
                    </a:lnTo>
                    <a:lnTo>
                      <a:pt x="24" y="73"/>
                    </a:lnTo>
                    <a:lnTo>
                      <a:pt x="20" y="71"/>
                    </a:lnTo>
                    <a:lnTo>
                      <a:pt x="18" y="69"/>
                    </a:lnTo>
                    <a:lnTo>
                      <a:pt x="16" y="65"/>
                    </a:lnTo>
                    <a:lnTo>
                      <a:pt x="14" y="61"/>
                    </a:lnTo>
                    <a:lnTo>
                      <a:pt x="12" y="55"/>
                    </a:lnTo>
                    <a:lnTo>
                      <a:pt x="12" y="49"/>
                    </a:lnTo>
                    <a:lnTo>
                      <a:pt x="12" y="41"/>
                    </a:lnTo>
                    <a:lnTo>
                      <a:pt x="1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13" name="Freeform 177"/>
              <p:cNvSpPr>
                <a:spLocks/>
              </p:cNvSpPr>
              <p:nvPr/>
            </p:nvSpPr>
            <p:spPr bwMode="auto">
              <a:xfrm>
                <a:off x="5152" y="3078"/>
                <a:ext cx="55" cy="81"/>
              </a:xfrm>
              <a:custGeom>
                <a:avLst/>
                <a:gdLst>
                  <a:gd name="T0" fmla="*/ 28 w 55"/>
                  <a:gd name="T1" fmla="*/ 0 h 81"/>
                  <a:gd name="T2" fmla="*/ 22 w 55"/>
                  <a:gd name="T3" fmla="*/ 2 h 81"/>
                  <a:gd name="T4" fmla="*/ 16 w 55"/>
                  <a:gd name="T5" fmla="*/ 4 h 81"/>
                  <a:gd name="T6" fmla="*/ 12 w 55"/>
                  <a:gd name="T7" fmla="*/ 6 h 81"/>
                  <a:gd name="T8" fmla="*/ 8 w 55"/>
                  <a:gd name="T9" fmla="*/ 12 h 81"/>
                  <a:gd name="T10" fmla="*/ 4 w 55"/>
                  <a:gd name="T11" fmla="*/ 18 h 81"/>
                  <a:gd name="T12" fmla="*/ 2 w 55"/>
                  <a:gd name="T13" fmla="*/ 24 h 81"/>
                  <a:gd name="T14" fmla="*/ 0 w 55"/>
                  <a:gd name="T15" fmla="*/ 31 h 81"/>
                  <a:gd name="T16" fmla="*/ 0 w 55"/>
                  <a:gd name="T17" fmla="*/ 41 h 81"/>
                  <a:gd name="T18" fmla="*/ 0 w 55"/>
                  <a:gd name="T19" fmla="*/ 49 h 81"/>
                  <a:gd name="T20" fmla="*/ 2 w 55"/>
                  <a:gd name="T21" fmla="*/ 59 h 81"/>
                  <a:gd name="T22" fmla="*/ 4 w 55"/>
                  <a:gd name="T23" fmla="*/ 65 h 81"/>
                  <a:gd name="T24" fmla="*/ 8 w 55"/>
                  <a:gd name="T25" fmla="*/ 71 h 81"/>
                  <a:gd name="T26" fmla="*/ 12 w 55"/>
                  <a:gd name="T27" fmla="*/ 75 h 81"/>
                  <a:gd name="T28" fmla="*/ 16 w 55"/>
                  <a:gd name="T29" fmla="*/ 79 h 81"/>
                  <a:gd name="T30" fmla="*/ 22 w 55"/>
                  <a:gd name="T31" fmla="*/ 81 h 81"/>
                  <a:gd name="T32" fmla="*/ 28 w 55"/>
                  <a:gd name="T33" fmla="*/ 81 h 81"/>
                  <a:gd name="T34" fmla="*/ 33 w 55"/>
                  <a:gd name="T35" fmla="*/ 81 h 81"/>
                  <a:gd name="T36" fmla="*/ 39 w 55"/>
                  <a:gd name="T37" fmla="*/ 79 h 81"/>
                  <a:gd name="T38" fmla="*/ 43 w 55"/>
                  <a:gd name="T39" fmla="*/ 75 h 81"/>
                  <a:gd name="T40" fmla="*/ 47 w 55"/>
                  <a:gd name="T41" fmla="*/ 71 h 81"/>
                  <a:gd name="T42" fmla="*/ 51 w 55"/>
                  <a:gd name="T43" fmla="*/ 65 h 81"/>
                  <a:gd name="T44" fmla="*/ 53 w 55"/>
                  <a:gd name="T45" fmla="*/ 59 h 81"/>
                  <a:gd name="T46" fmla="*/ 55 w 55"/>
                  <a:gd name="T47" fmla="*/ 51 h 81"/>
                  <a:gd name="T48" fmla="*/ 55 w 55"/>
                  <a:gd name="T49" fmla="*/ 41 h 81"/>
                  <a:gd name="T50" fmla="*/ 55 w 55"/>
                  <a:gd name="T51" fmla="*/ 31 h 81"/>
                  <a:gd name="T52" fmla="*/ 53 w 55"/>
                  <a:gd name="T53" fmla="*/ 24 h 81"/>
                  <a:gd name="T54" fmla="*/ 51 w 55"/>
                  <a:gd name="T55" fmla="*/ 18 h 81"/>
                  <a:gd name="T56" fmla="*/ 47 w 55"/>
                  <a:gd name="T57" fmla="*/ 12 h 81"/>
                  <a:gd name="T58" fmla="*/ 43 w 55"/>
                  <a:gd name="T59" fmla="*/ 6 h 81"/>
                  <a:gd name="T60" fmla="*/ 39 w 55"/>
                  <a:gd name="T61" fmla="*/ 4 h 81"/>
                  <a:gd name="T62" fmla="*/ 33 w 55"/>
                  <a:gd name="T63" fmla="*/ 2 h 81"/>
                  <a:gd name="T64" fmla="*/ 28 w 55"/>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1">
                    <a:moveTo>
                      <a:pt x="28" y="0"/>
                    </a:moveTo>
                    <a:lnTo>
                      <a:pt x="22" y="2"/>
                    </a:lnTo>
                    <a:lnTo>
                      <a:pt x="16" y="4"/>
                    </a:lnTo>
                    <a:lnTo>
                      <a:pt x="12" y="6"/>
                    </a:lnTo>
                    <a:lnTo>
                      <a:pt x="8" y="12"/>
                    </a:lnTo>
                    <a:lnTo>
                      <a:pt x="4" y="18"/>
                    </a:lnTo>
                    <a:lnTo>
                      <a:pt x="2" y="24"/>
                    </a:lnTo>
                    <a:lnTo>
                      <a:pt x="0" y="31"/>
                    </a:lnTo>
                    <a:lnTo>
                      <a:pt x="0" y="41"/>
                    </a:lnTo>
                    <a:lnTo>
                      <a:pt x="0" y="49"/>
                    </a:lnTo>
                    <a:lnTo>
                      <a:pt x="2" y="59"/>
                    </a:lnTo>
                    <a:lnTo>
                      <a:pt x="4" y="65"/>
                    </a:lnTo>
                    <a:lnTo>
                      <a:pt x="8" y="71"/>
                    </a:lnTo>
                    <a:lnTo>
                      <a:pt x="12" y="75"/>
                    </a:lnTo>
                    <a:lnTo>
                      <a:pt x="16" y="79"/>
                    </a:lnTo>
                    <a:lnTo>
                      <a:pt x="22" y="81"/>
                    </a:lnTo>
                    <a:lnTo>
                      <a:pt x="28" y="81"/>
                    </a:lnTo>
                    <a:lnTo>
                      <a:pt x="33" y="81"/>
                    </a:lnTo>
                    <a:lnTo>
                      <a:pt x="39" y="79"/>
                    </a:lnTo>
                    <a:lnTo>
                      <a:pt x="43" y="75"/>
                    </a:lnTo>
                    <a:lnTo>
                      <a:pt x="47" y="71"/>
                    </a:lnTo>
                    <a:lnTo>
                      <a:pt x="51" y="65"/>
                    </a:lnTo>
                    <a:lnTo>
                      <a:pt x="53" y="59"/>
                    </a:lnTo>
                    <a:lnTo>
                      <a:pt x="55" y="51"/>
                    </a:lnTo>
                    <a:lnTo>
                      <a:pt x="55" y="41"/>
                    </a:lnTo>
                    <a:lnTo>
                      <a:pt x="55" y="31"/>
                    </a:lnTo>
                    <a:lnTo>
                      <a:pt x="53" y="24"/>
                    </a:lnTo>
                    <a:lnTo>
                      <a:pt x="51" y="18"/>
                    </a:lnTo>
                    <a:lnTo>
                      <a:pt x="47" y="12"/>
                    </a:lnTo>
                    <a:lnTo>
                      <a:pt x="43" y="6"/>
                    </a:lnTo>
                    <a:lnTo>
                      <a:pt x="39" y="4"/>
                    </a:lnTo>
                    <a:lnTo>
                      <a:pt x="33" y="2"/>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14" name="Freeform 178"/>
              <p:cNvSpPr>
                <a:spLocks/>
              </p:cNvSpPr>
              <p:nvPr/>
            </p:nvSpPr>
            <p:spPr bwMode="auto">
              <a:xfrm>
                <a:off x="5164" y="3088"/>
                <a:ext cx="31" cy="63"/>
              </a:xfrm>
              <a:custGeom>
                <a:avLst/>
                <a:gdLst>
                  <a:gd name="T0" fmla="*/ 0 w 31"/>
                  <a:gd name="T1" fmla="*/ 29 h 63"/>
                  <a:gd name="T2" fmla="*/ 0 w 31"/>
                  <a:gd name="T3" fmla="*/ 16 h 63"/>
                  <a:gd name="T4" fmla="*/ 2 w 31"/>
                  <a:gd name="T5" fmla="*/ 12 h 63"/>
                  <a:gd name="T6" fmla="*/ 4 w 31"/>
                  <a:gd name="T7" fmla="*/ 8 h 63"/>
                  <a:gd name="T8" fmla="*/ 6 w 31"/>
                  <a:gd name="T9" fmla="*/ 4 h 63"/>
                  <a:gd name="T10" fmla="*/ 8 w 31"/>
                  <a:gd name="T11" fmla="*/ 2 h 63"/>
                  <a:gd name="T12" fmla="*/ 12 w 31"/>
                  <a:gd name="T13" fmla="*/ 0 h 63"/>
                  <a:gd name="T14" fmla="*/ 16 w 31"/>
                  <a:gd name="T15" fmla="*/ 0 h 63"/>
                  <a:gd name="T16" fmla="*/ 19 w 31"/>
                  <a:gd name="T17" fmla="*/ 0 h 63"/>
                  <a:gd name="T18" fmla="*/ 23 w 31"/>
                  <a:gd name="T19" fmla="*/ 2 h 63"/>
                  <a:gd name="T20" fmla="*/ 25 w 31"/>
                  <a:gd name="T21" fmla="*/ 4 h 63"/>
                  <a:gd name="T22" fmla="*/ 27 w 31"/>
                  <a:gd name="T23" fmla="*/ 8 h 63"/>
                  <a:gd name="T24" fmla="*/ 29 w 31"/>
                  <a:gd name="T25" fmla="*/ 12 h 63"/>
                  <a:gd name="T26" fmla="*/ 31 w 31"/>
                  <a:gd name="T27" fmla="*/ 18 h 63"/>
                  <a:gd name="T28" fmla="*/ 31 w 31"/>
                  <a:gd name="T29" fmla="*/ 23 h 63"/>
                  <a:gd name="T30" fmla="*/ 31 w 31"/>
                  <a:gd name="T31" fmla="*/ 31 h 63"/>
                  <a:gd name="T32" fmla="*/ 31 w 31"/>
                  <a:gd name="T33" fmla="*/ 39 h 63"/>
                  <a:gd name="T34" fmla="*/ 31 w 31"/>
                  <a:gd name="T35" fmla="*/ 45 h 63"/>
                  <a:gd name="T36" fmla="*/ 29 w 31"/>
                  <a:gd name="T37" fmla="*/ 51 h 63"/>
                  <a:gd name="T38" fmla="*/ 27 w 31"/>
                  <a:gd name="T39" fmla="*/ 55 h 63"/>
                  <a:gd name="T40" fmla="*/ 25 w 31"/>
                  <a:gd name="T41" fmla="*/ 59 h 63"/>
                  <a:gd name="T42" fmla="*/ 23 w 31"/>
                  <a:gd name="T43" fmla="*/ 61 h 63"/>
                  <a:gd name="T44" fmla="*/ 19 w 31"/>
                  <a:gd name="T45" fmla="*/ 63 h 63"/>
                  <a:gd name="T46" fmla="*/ 16 w 31"/>
                  <a:gd name="T47" fmla="*/ 63 h 63"/>
                  <a:gd name="T48" fmla="*/ 12 w 31"/>
                  <a:gd name="T49" fmla="*/ 63 h 63"/>
                  <a:gd name="T50" fmla="*/ 8 w 31"/>
                  <a:gd name="T51" fmla="*/ 61 h 63"/>
                  <a:gd name="T52" fmla="*/ 6 w 31"/>
                  <a:gd name="T53" fmla="*/ 59 h 63"/>
                  <a:gd name="T54" fmla="*/ 4 w 31"/>
                  <a:gd name="T55" fmla="*/ 55 h 63"/>
                  <a:gd name="T56" fmla="*/ 2 w 31"/>
                  <a:gd name="T57" fmla="*/ 51 h 63"/>
                  <a:gd name="T58" fmla="*/ 0 w 31"/>
                  <a:gd name="T59" fmla="*/ 45 h 63"/>
                  <a:gd name="T60" fmla="*/ 0 w 31"/>
                  <a:gd name="T61" fmla="*/ 39 h 63"/>
                  <a:gd name="T62" fmla="*/ 0 w 31"/>
                  <a:gd name="T63" fmla="*/ 31 h 63"/>
                  <a:gd name="T64" fmla="*/ 0 w 31"/>
                  <a:gd name="T65"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63">
                    <a:moveTo>
                      <a:pt x="0" y="29"/>
                    </a:moveTo>
                    <a:lnTo>
                      <a:pt x="0" y="16"/>
                    </a:lnTo>
                    <a:lnTo>
                      <a:pt x="2" y="12"/>
                    </a:lnTo>
                    <a:lnTo>
                      <a:pt x="4" y="8"/>
                    </a:lnTo>
                    <a:lnTo>
                      <a:pt x="6" y="4"/>
                    </a:lnTo>
                    <a:lnTo>
                      <a:pt x="8" y="2"/>
                    </a:lnTo>
                    <a:lnTo>
                      <a:pt x="12" y="0"/>
                    </a:lnTo>
                    <a:lnTo>
                      <a:pt x="16" y="0"/>
                    </a:lnTo>
                    <a:lnTo>
                      <a:pt x="19" y="0"/>
                    </a:lnTo>
                    <a:lnTo>
                      <a:pt x="23" y="2"/>
                    </a:lnTo>
                    <a:lnTo>
                      <a:pt x="25" y="4"/>
                    </a:lnTo>
                    <a:lnTo>
                      <a:pt x="27" y="8"/>
                    </a:lnTo>
                    <a:lnTo>
                      <a:pt x="29" y="12"/>
                    </a:lnTo>
                    <a:lnTo>
                      <a:pt x="31" y="18"/>
                    </a:lnTo>
                    <a:lnTo>
                      <a:pt x="31" y="23"/>
                    </a:lnTo>
                    <a:lnTo>
                      <a:pt x="31" y="31"/>
                    </a:lnTo>
                    <a:lnTo>
                      <a:pt x="31" y="39"/>
                    </a:lnTo>
                    <a:lnTo>
                      <a:pt x="31" y="45"/>
                    </a:lnTo>
                    <a:lnTo>
                      <a:pt x="29" y="51"/>
                    </a:lnTo>
                    <a:lnTo>
                      <a:pt x="27" y="55"/>
                    </a:lnTo>
                    <a:lnTo>
                      <a:pt x="25" y="59"/>
                    </a:lnTo>
                    <a:lnTo>
                      <a:pt x="23" y="61"/>
                    </a:lnTo>
                    <a:lnTo>
                      <a:pt x="19" y="63"/>
                    </a:lnTo>
                    <a:lnTo>
                      <a:pt x="16" y="63"/>
                    </a:lnTo>
                    <a:lnTo>
                      <a:pt x="12" y="63"/>
                    </a:lnTo>
                    <a:lnTo>
                      <a:pt x="8" y="61"/>
                    </a:lnTo>
                    <a:lnTo>
                      <a:pt x="6" y="59"/>
                    </a:lnTo>
                    <a:lnTo>
                      <a:pt x="4" y="55"/>
                    </a:lnTo>
                    <a:lnTo>
                      <a:pt x="2" y="51"/>
                    </a:lnTo>
                    <a:lnTo>
                      <a:pt x="0"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15" name="Freeform 179"/>
              <p:cNvSpPr>
                <a:spLocks/>
              </p:cNvSpPr>
              <p:nvPr/>
            </p:nvSpPr>
            <p:spPr bwMode="auto">
              <a:xfrm>
                <a:off x="5213" y="3066"/>
                <a:ext cx="40" cy="53"/>
              </a:xfrm>
              <a:custGeom>
                <a:avLst/>
                <a:gdLst>
                  <a:gd name="T0" fmla="*/ 0 w 40"/>
                  <a:gd name="T1" fmla="*/ 0 h 53"/>
                  <a:gd name="T2" fmla="*/ 0 w 40"/>
                  <a:gd name="T3" fmla="*/ 8 h 53"/>
                  <a:gd name="T4" fmla="*/ 32 w 40"/>
                  <a:gd name="T5" fmla="*/ 8 h 53"/>
                  <a:gd name="T6" fmla="*/ 24 w 40"/>
                  <a:gd name="T7" fmla="*/ 18 h 53"/>
                  <a:gd name="T8" fmla="*/ 16 w 40"/>
                  <a:gd name="T9" fmla="*/ 32 h 53"/>
                  <a:gd name="T10" fmla="*/ 12 w 40"/>
                  <a:gd name="T11" fmla="*/ 43 h 53"/>
                  <a:gd name="T12" fmla="*/ 10 w 40"/>
                  <a:gd name="T13" fmla="*/ 53 h 53"/>
                  <a:gd name="T14" fmla="*/ 8 w 40"/>
                  <a:gd name="T15" fmla="*/ 53 h 53"/>
                  <a:gd name="T16" fmla="*/ 16 w 40"/>
                  <a:gd name="T17" fmla="*/ 53 h 53"/>
                  <a:gd name="T18" fmla="*/ 16 w 40"/>
                  <a:gd name="T19" fmla="*/ 53 h 53"/>
                  <a:gd name="T20" fmla="*/ 18 w 40"/>
                  <a:gd name="T21" fmla="*/ 49 h 53"/>
                  <a:gd name="T22" fmla="*/ 20 w 40"/>
                  <a:gd name="T23" fmla="*/ 38 h 53"/>
                  <a:gd name="T24" fmla="*/ 26 w 40"/>
                  <a:gd name="T25" fmla="*/ 26 h 53"/>
                  <a:gd name="T26" fmla="*/ 32 w 40"/>
                  <a:gd name="T27" fmla="*/ 18 h 53"/>
                  <a:gd name="T28" fmla="*/ 34 w 40"/>
                  <a:gd name="T29" fmla="*/ 12 h 53"/>
                  <a:gd name="T30" fmla="*/ 40 w 40"/>
                  <a:gd name="T31" fmla="*/ 6 h 53"/>
                  <a:gd name="T32" fmla="*/ 40 w 40"/>
                  <a:gd name="T33" fmla="*/ 6 h 53"/>
                  <a:gd name="T34" fmla="*/ 40 w 40"/>
                  <a:gd name="T35" fmla="*/ 0 h 53"/>
                  <a:gd name="T36" fmla="*/ 0 w 40"/>
                  <a:gd name="T3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3">
                    <a:moveTo>
                      <a:pt x="0" y="0"/>
                    </a:moveTo>
                    <a:lnTo>
                      <a:pt x="0" y="8"/>
                    </a:lnTo>
                    <a:lnTo>
                      <a:pt x="32" y="8"/>
                    </a:lnTo>
                    <a:lnTo>
                      <a:pt x="24" y="18"/>
                    </a:lnTo>
                    <a:lnTo>
                      <a:pt x="16" y="32"/>
                    </a:lnTo>
                    <a:lnTo>
                      <a:pt x="12" y="43"/>
                    </a:lnTo>
                    <a:lnTo>
                      <a:pt x="10" y="53"/>
                    </a:lnTo>
                    <a:lnTo>
                      <a:pt x="8" y="53"/>
                    </a:lnTo>
                    <a:lnTo>
                      <a:pt x="16" y="53"/>
                    </a:lnTo>
                    <a:lnTo>
                      <a:pt x="16" y="53"/>
                    </a:lnTo>
                    <a:lnTo>
                      <a:pt x="18" y="49"/>
                    </a:lnTo>
                    <a:lnTo>
                      <a:pt x="20" y="38"/>
                    </a:lnTo>
                    <a:lnTo>
                      <a:pt x="26" y="26"/>
                    </a:lnTo>
                    <a:lnTo>
                      <a:pt x="32" y="18"/>
                    </a:lnTo>
                    <a:lnTo>
                      <a:pt x="34" y="12"/>
                    </a:lnTo>
                    <a:lnTo>
                      <a:pt x="40" y="6"/>
                    </a:lnTo>
                    <a:lnTo>
                      <a:pt x="40" y="6"/>
                    </a:lnTo>
                    <a:lnTo>
                      <a:pt x="4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16" name="Freeform 180"/>
              <p:cNvSpPr>
                <a:spLocks/>
              </p:cNvSpPr>
              <p:nvPr/>
            </p:nvSpPr>
            <p:spPr bwMode="auto">
              <a:xfrm>
                <a:off x="5213" y="3066"/>
                <a:ext cx="40" cy="53"/>
              </a:xfrm>
              <a:custGeom>
                <a:avLst/>
                <a:gdLst>
                  <a:gd name="T0" fmla="*/ 0 w 40"/>
                  <a:gd name="T1" fmla="*/ 0 h 53"/>
                  <a:gd name="T2" fmla="*/ 0 w 40"/>
                  <a:gd name="T3" fmla="*/ 8 h 53"/>
                  <a:gd name="T4" fmla="*/ 32 w 40"/>
                  <a:gd name="T5" fmla="*/ 8 h 53"/>
                  <a:gd name="T6" fmla="*/ 24 w 40"/>
                  <a:gd name="T7" fmla="*/ 18 h 53"/>
                  <a:gd name="T8" fmla="*/ 16 w 40"/>
                  <a:gd name="T9" fmla="*/ 32 h 53"/>
                  <a:gd name="T10" fmla="*/ 12 w 40"/>
                  <a:gd name="T11" fmla="*/ 43 h 53"/>
                  <a:gd name="T12" fmla="*/ 10 w 40"/>
                  <a:gd name="T13" fmla="*/ 53 h 53"/>
                  <a:gd name="T14" fmla="*/ 8 w 40"/>
                  <a:gd name="T15" fmla="*/ 53 h 53"/>
                  <a:gd name="T16" fmla="*/ 16 w 40"/>
                  <a:gd name="T17" fmla="*/ 53 h 53"/>
                  <a:gd name="T18" fmla="*/ 18 w 40"/>
                  <a:gd name="T19" fmla="*/ 49 h 53"/>
                  <a:gd name="T20" fmla="*/ 20 w 40"/>
                  <a:gd name="T21" fmla="*/ 38 h 53"/>
                  <a:gd name="T22" fmla="*/ 26 w 40"/>
                  <a:gd name="T23" fmla="*/ 26 h 53"/>
                  <a:gd name="T24" fmla="*/ 32 w 40"/>
                  <a:gd name="T25" fmla="*/ 18 h 53"/>
                  <a:gd name="T26" fmla="*/ 34 w 40"/>
                  <a:gd name="T27" fmla="*/ 12 h 53"/>
                  <a:gd name="T28" fmla="*/ 40 w 40"/>
                  <a:gd name="T29" fmla="*/ 6 h 53"/>
                  <a:gd name="T30" fmla="*/ 40 w 40"/>
                  <a:gd name="T31" fmla="*/ 0 h 53"/>
                  <a:gd name="T32" fmla="*/ 0 w 40"/>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53">
                    <a:moveTo>
                      <a:pt x="0" y="0"/>
                    </a:moveTo>
                    <a:lnTo>
                      <a:pt x="0" y="8"/>
                    </a:lnTo>
                    <a:lnTo>
                      <a:pt x="32" y="8"/>
                    </a:lnTo>
                    <a:lnTo>
                      <a:pt x="24" y="18"/>
                    </a:lnTo>
                    <a:lnTo>
                      <a:pt x="16" y="32"/>
                    </a:lnTo>
                    <a:lnTo>
                      <a:pt x="12" y="43"/>
                    </a:lnTo>
                    <a:lnTo>
                      <a:pt x="10" y="53"/>
                    </a:lnTo>
                    <a:lnTo>
                      <a:pt x="8" y="53"/>
                    </a:lnTo>
                    <a:lnTo>
                      <a:pt x="16" y="53"/>
                    </a:lnTo>
                    <a:lnTo>
                      <a:pt x="18" y="49"/>
                    </a:lnTo>
                    <a:lnTo>
                      <a:pt x="20" y="38"/>
                    </a:lnTo>
                    <a:lnTo>
                      <a:pt x="26" y="26"/>
                    </a:lnTo>
                    <a:lnTo>
                      <a:pt x="32" y="18"/>
                    </a:lnTo>
                    <a:lnTo>
                      <a:pt x="34" y="12"/>
                    </a:lnTo>
                    <a:lnTo>
                      <a:pt x="40" y="6"/>
                    </a:lnTo>
                    <a:lnTo>
                      <a:pt x="4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17" name="Line 181"/>
              <p:cNvSpPr>
                <a:spLocks noChangeShapeType="1"/>
              </p:cNvSpPr>
              <p:nvPr/>
            </p:nvSpPr>
            <p:spPr bwMode="auto">
              <a:xfrm flipV="1">
                <a:off x="1365"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18" name="Line 182"/>
              <p:cNvSpPr>
                <a:spLocks noChangeShapeType="1"/>
              </p:cNvSpPr>
              <p:nvPr/>
            </p:nvSpPr>
            <p:spPr bwMode="auto">
              <a:xfrm flipH="1">
                <a:off x="1365" y="3048"/>
                <a:ext cx="4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19" name="Line 183"/>
              <p:cNvSpPr>
                <a:spLocks noChangeShapeType="1"/>
              </p:cNvSpPr>
              <p:nvPr/>
            </p:nvSpPr>
            <p:spPr bwMode="auto">
              <a:xfrm flipH="1">
                <a:off x="1365" y="2152"/>
                <a:ext cx="4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0" name="Line 184"/>
              <p:cNvSpPr>
                <a:spLocks noChangeShapeType="1"/>
              </p:cNvSpPr>
              <p:nvPr/>
            </p:nvSpPr>
            <p:spPr bwMode="auto">
              <a:xfrm flipH="1">
                <a:off x="1365" y="1254"/>
                <a:ext cx="4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1" name="Line 185"/>
              <p:cNvSpPr>
                <a:spLocks noChangeShapeType="1"/>
              </p:cNvSpPr>
              <p:nvPr/>
            </p:nvSpPr>
            <p:spPr bwMode="auto">
              <a:xfrm>
                <a:off x="1365" y="3048"/>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2" name="Line 186"/>
              <p:cNvSpPr>
                <a:spLocks noChangeShapeType="1"/>
              </p:cNvSpPr>
              <p:nvPr/>
            </p:nvSpPr>
            <p:spPr bwMode="auto">
              <a:xfrm>
                <a:off x="1365" y="2152"/>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3" name="Line 187"/>
              <p:cNvSpPr>
                <a:spLocks noChangeShapeType="1"/>
              </p:cNvSpPr>
              <p:nvPr/>
            </p:nvSpPr>
            <p:spPr bwMode="auto">
              <a:xfrm>
                <a:off x="1365" y="1254"/>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4" name="Line 188"/>
              <p:cNvSpPr>
                <a:spLocks noChangeShapeType="1"/>
              </p:cNvSpPr>
              <p:nvPr/>
            </p:nvSpPr>
            <p:spPr bwMode="auto">
              <a:xfrm>
                <a:off x="1365" y="359"/>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5" name="Line 189"/>
              <p:cNvSpPr>
                <a:spLocks noChangeShapeType="1"/>
              </p:cNvSpPr>
              <p:nvPr/>
            </p:nvSpPr>
            <p:spPr bwMode="auto">
              <a:xfrm flipH="1">
                <a:off x="1365" y="2780"/>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6" name="Line 190"/>
              <p:cNvSpPr>
                <a:spLocks noChangeShapeType="1"/>
              </p:cNvSpPr>
              <p:nvPr/>
            </p:nvSpPr>
            <p:spPr bwMode="auto">
              <a:xfrm flipH="1">
                <a:off x="1365" y="2621"/>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7" name="Line 191"/>
              <p:cNvSpPr>
                <a:spLocks noChangeShapeType="1"/>
              </p:cNvSpPr>
              <p:nvPr/>
            </p:nvSpPr>
            <p:spPr bwMode="auto">
              <a:xfrm flipH="1">
                <a:off x="1365" y="2508"/>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8" name="Line 192"/>
              <p:cNvSpPr>
                <a:spLocks noChangeShapeType="1"/>
              </p:cNvSpPr>
              <p:nvPr/>
            </p:nvSpPr>
            <p:spPr bwMode="auto">
              <a:xfrm flipH="1">
                <a:off x="1365" y="2422"/>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29" name="Line 193"/>
              <p:cNvSpPr>
                <a:spLocks noChangeShapeType="1"/>
              </p:cNvSpPr>
              <p:nvPr/>
            </p:nvSpPr>
            <p:spPr bwMode="auto">
              <a:xfrm flipH="1">
                <a:off x="1365" y="2351"/>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0" name="Line 194"/>
              <p:cNvSpPr>
                <a:spLocks noChangeShapeType="1"/>
              </p:cNvSpPr>
              <p:nvPr/>
            </p:nvSpPr>
            <p:spPr bwMode="auto">
              <a:xfrm flipH="1">
                <a:off x="1365" y="2291"/>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1" name="Line 195"/>
              <p:cNvSpPr>
                <a:spLocks noChangeShapeType="1"/>
              </p:cNvSpPr>
              <p:nvPr/>
            </p:nvSpPr>
            <p:spPr bwMode="auto">
              <a:xfrm flipH="1">
                <a:off x="1365" y="2240"/>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2" name="Line 196"/>
              <p:cNvSpPr>
                <a:spLocks noChangeShapeType="1"/>
              </p:cNvSpPr>
              <p:nvPr/>
            </p:nvSpPr>
            <p:spPr bwMode="auto">
              <a:xfrm flipH="1">
                <a:off x="1365" y="2192"/>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3" name="Line 197"/>
              <p:cNvSpPr>
                <a:spLocks noChangeShapeType="1"/>
              </p:cNvSpPr>
              <p:nvPr/>
            </p:nvSpPr>
            <p:spPr bwMode="auto">
              <a:xfrm flipH="1">
                <a:off x="1365" y="359"/>
                <a:ext cx="4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4" name="Line 198"/>
              <p:cNvSpPr>
                <a:spLocks noChangeShapeType="1"/>
              </p:cNvSpPr>
              <p:nvPr/>
            </p:nvSpPr>
            <p:spPr bwMode="auto">
              <a:xfrm flipH="1">
                <a:off x="1365" y="986"/>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5" name="Line 199"/>
              <p:cNvSpPr>
                <a:spLocks noChangeShapeType="1"/>
              </p:cNvSpPr>
              <p:nvPr/>
            </p:nvSpPr>
            <p:spPr bwMode="auto">
              <a:xfrm flipH="1">
                <a:off x="1365" y="827"/>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6" name="Line 200"/>
              <p:cNvSpPr>
                <a:spLocks noChangeShapeType="1"/>
              </p:cNvSpPr>
              <p:nvPr/>
            </p:nvSpPr>
            <p:spPr bwMode="auto">
              <a:xfrm flipH="1">
                <a:off x="1365" y="714"/>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7" name="Line 201"/>
              <p:cNvSpPr>
                <a:spLocks noChangeShapeType="1"/>
              </p:cNvSpPr>
              <p:nvPr/>
            </p:nvSpPr>
            <p:spPr bwMode="auto">
              <a:xfrm flipH="1">
                <a:off x="1365" y="629"/>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8" name="Line 202"/>
              <p:cNvSpPr>
                <a:spLocks noChangeShapeType="1"/>
              </p:cNvSpPr>
              <p:nvPr/>
            </p:nvSpPr>
            <p:spPr bwMode="auto">
              <a:xfrm flipH="1">
                <a:off x="1365" y="557"/>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39" name="Line 203"/>
              <p:cNvSpPr>
                <a:spLocks noChangeShapeType="1"/>
              </p:cNvSpPr>
              <p:nvPr/>
            </p:nvSpPr>
            <p:spPr bwMode="auto">
              <a:xfrm flipH="1">
                <a:off x="1365" y="498"/>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0" name="Line 204"/>
              <p:cNvSpPr>
                <a:spLocks noChangeShapeType="1"/>
              </p:cNvSpPr>
              <p:nvPr/>
            </p:nvSpPr>
            <p:spPr bwMode="auto">
              <a:xfrm flipH="1">
                <a:off x="1365" y="446"/>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1" name="Line 205"/>
              <p:cNvSpPr>
                <a:spLocks noChangeShapeType="1"/>
              </p:cNvSpPr>
              <p:nvPr/>
            </p:nvSpPr>
            <p:spPr bwMode="auto">
              <a:xfrm flipH="1">
                <a:off x="1365" y="398"/>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2" name="Line 206"/>
              <p:cNvSpPr>
                <a:spLocks noChangeShapeType="1"/>
              </p:cNvSpPr>
              <p:nvPr/>
            </p:nvSpPr>
            <p:spPr bwMode="auto">
              <a:xfrm flipH="1">
                <a:off x="1365" y="1256"/>
                <a:ext cx="4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3" name="Line 207"/>
              <p:cNvSpPr>
                <a:spLocks noChangeShapeType="1"/>
              </p:cNvSpPr>
              <p:nvPr/>
            </p:nvSpPr>
            <p:spPr bwMode="auto">
              <a:xfrm flipH="1">
                <a:off x="1365" y="1882"/>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4" name="Line 208"/>
              <p:cNvSpPr>
                <a:spLocks noChangeShapeType="1"/>
              </p:cNvSpPr>
              <p:nvPr/>
            </p:nvSpPr>
            <p:spPr bwMode="auto">
              <a:xfrm flipH="1">
                <a:off x="1365" y="1725"/>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5" name="Line 209"/>
              <p:cNvSpPr>
                <a:spLocks noChangeShapeType="1"/>
              </p:cNvSpPr>
              <p:nvPr/>
            </p:nvSpPr>
            <p:spPr bwMode="auto">
              <a:xfrm flipH="1">
                <a:off x="1365" y="1612"/>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6" name="Line 210"/>
              <p:cNvSpPr>
                <a:spLocks noChangeShapeType="1"/>
              </p:cNvSpPr>
              <p:nvPr/>
            </p:nvSpPr>
            <p:spPr bwMode="auto">
              <a:xfrm flipH="1">
                <a:off x="1365" y="1526"/>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7" name="Line 211"/>
              <p:cNvSpPr>
                <a:spLocks noChangeShapeType="1"/>
              </p:cNvSpPr>
              <p:nvPr/>
            </p:nvSpPr>
            <p:spPr bwMode="auto">
              <a:xfrm flipH="1">
                <a:off x="1365" y="1455"/>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8" name="Line 212"/>
              <p:cNvSpPr>
                <a:spLocks noChangeShapeType="1"/>
              </p:cNvSpPr>
              <p:nvPr/>
            </p:nvSpPr>
            <p:spPr bwMode="auto">
              <a:xfrm flipH="1">
                <a:off x="1365" y="1393"/>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49" name="Line 213"/>
              <p:cNvSpPr>
                <a:spLocks noChangeShapeType="1"/>
              </p:cNvSpPr>
              <p:nvPr/>
            </p:nvSpPr>
            <p:spPr bwMode="auto">
              <a:xfrm flipH="1">
                <a:off x="1365" y="1342"/>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50" name="Line 214"/>
              <p:cNvSpPr>
                <a:spLocks noChangeShapeType="1"/>
              </p:cNvSpPr>
              <p:nvPr/>
            </p:nvSpPr>
            <p:spPr bwMode="auto">
              <a:xfrm flipH="1">
                <a:off x="1365" y="1296"/>
                <a:ext cx="2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751" name="Freeform 215"/>
              <p:cNvSpPr>
                <a:spLocks/>
              </p:cNvSpPr>
              <p:nvPr/>
            </p:nvSpPr>
            <p:spPr bwMode="auto">
              <a:xfrm>
                <a:off x="1168" y="2994"/>
                <a:ext cx="30" cy="80"/>
              </a:xfrm>
              <a:custGeom>
                <a:avLst/>
                <a:gdLst>
                  <a:gd name="T0" fmla="*/ 30 w 30"/>
                  <a:gd name="T1" fmla="*/ 0 h 80"/>
                  <a:gd name="T2" fmla="*/ 22 w 30"/>
                  <a:gd name="T3" fmla="*/ 0 h 80"/>
                  <a:gd name="T4" fmla="*/ 20 w 30"/>
                  <a:gd name="T5" fmla="*/ 6 h 80"/>
                  <a:gd name="T6" fmla="*/ 16 w 30"/>
                  <a:gd name="T7" fmla="*/ 10 h 80"/>
                  <a:gd name="T8" fmla="*/ 14 w 30"/>
                  <a:gd name="T9" fmla="*/ 12 h 80"/>
                  <a:gd name="T10" fmla="*/ 10 w 30"/>
                  <a:gd name="T11" fmla="*/ 14 h 80"/>
                  <a:gd name="T12" fmla="*/ 6 w 30"/>
                  <a:gd name="T13" fmla="*/ 14 h 80"/>
                  <a:gd name="T14" fmla="*/ 0 w 30"/>
                  <a:gd name="T15" fmla="*/ 14 h 80"/>
                  <a:gd name="T16" fmla="*/ 0 w 30"/>
                  <a:gd name="T17" fmla="*/ 22 h 80"/>
                  <a:gd name="T18" fmla="*/ 20 w 30"/>
                  <a:gd name="T19" fmla="*/ 22 h 80"/>
                  <a:gd name="T20" fmla="*/ 20 w 30"/>
                  <a:gd name="T21" fmla="*/ 80 h 80"/>
                  <a:gd name="T22" fmla="*/ 30 w 30"/>
                  <a:gd name="T23" fmla="*/ 80 h 80"/>
                  <a:gd name="T24" fmla="*/ 30 w 3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0">
                    <a:moveTo>
                      <a:pt x="30" y="0"/>
                    </a:moveTo>
                    <a:lnTo>
                      <a:pt x="22" y="0"/>
                    </a:lnTo>
                    <a:lnTo>
                      <a:pt x="20" y="6"/>
                    </a:lnTo>
                    <a:lnTo>
                      <a:pt x="16" y="10"/>
                    </a:lnTo>
                    <a:lnTo>
                      <a:pt x="14" y="12"/>
                    </a:lnTo>
                    <a:lnTo>
                      <a:pt x="10" y="14"/>
                    </a:lnTo>
                    <a:lnTo>
                      <a:pt x="6" y="14"/>
                    </a:lnTo>
                    <a:lnTo>
                      <a:pt x="0" y="14"/>
                    </a:lnTo>
                    <a:lnTo>
                      <a:pt x="0" y="22"/>
                    </a:lnTo>
                    <a:lnTo>
                      <a:pt x="20" y="22"/>
                    </a:lnTo>
                    <a:lnTo>
                      <a:pt x="20" y="80"/>
                    </a:lnTo>
                    <a:lnTo>
                      <a:pt x="30" y="8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52" name="Freeform 216"/>
              <p:cNvSpPr>
                <a:spLocks/>
              </p:cNvSpPr>
              <p:nvPr/>
            </p:nvSpPr>
            <p:spPr bwMode="auto">
              <a:xfrm>
                <a:off x="1168" y="2994"/>
                <a:ext cx="30" cy="80"/>
              </a:xfrm>
              <a:custGeom>
                <a:avLst/>
                <a:gdLst>
                  <a:gd name="T0" fmla="*/ 30 w 30"/>
                  <a:gd name="T1" fmla="*/ 0 h 80"/>
                  <a:gd name="T2" fmla="*/ 22 w 30"/>
                  <a:gd name="T3" fmla="*/ 0 h 80"/>
                  <a:gd name="T4" fmla="*/ 20 w 30"/>
                  <a:gd name="T5" fmla="*/ 6 h 80"/>
                  <a:gd name="T6" fmla="*/ 16 w 30"/>
                  <a:gd name="T7" fmla="*/ 10 h 80"/>
                  <a:gd name="T8" fmla="*/ 14 w 30"/>
                  <a:gd name="T9" fmla="*/ 12 h 80"/>
                  <a:gd name="T10" fmla="*/ 10 w 30"/>
                  <a:gd name="T11" fmla="*/ 14 h 80"/>
                  <a:gd name="T12" fmla="*/ 6 w 30"/>
                  <a:gd name="T13" fmla="*/ 14 h 80"/>
                  <a:gd name="T14" fmla="*/ 0 w 30"/>
                  <a:gd name="T15" fmla="*/ 14 h 80"/>
                  <a:gd name="T16" fmla="*/ 0 w 30"/>
                  <a:gd name="T17" fmla="*/ 22 h 80"/>
                  <a:gd name="T18" fmla="*/ 20 w 30"/>
                  <a:gd name="T19" fmla="*/ 22 h 80"/>
                  <a:gd name="T20" fmla="*/ 20 w 30"/>
                  <a:gd name="T21" fmla="*/ 80 h 80"/>
                  <a:gd name="T22" fmla="*/ 30 w 30"/>
                  <a:gd name="T23" fmla="*/ 80 h 80"/>
                  <a:gd name="T24" fmla="*/ 30 w 3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0">
                    <a:moveTo>
                      <a:pt x="30" y="0"/>
                    </a:moveTo>
                    <a:lnTo>
                      <a:pt x="22" y="0"/>
                    </a:lnTo>
                    <a:lnTo>
                      <a:pt x="20" y="6"/>
                    </a:lnTo>
                    <a:lnTo>
                      <a:pt x="16" y="10"/>
                    </a:lnTo>
                    <a:lnTo>
                      <a:pt x="14" y="12"/>
                    </a:lnTo>
                    <a:lnTo>
                      <a:pt x="10" y="14"/>
                    </a:lnTo>
                    <a:lnTo>
                      <a:pt x="6" y="14"/>
                    </a:lnTo>
                    <a:lnTo>
                      <a:pt x="0" y="14"/>
                    </a:lnTo>
                    <a:lnTo>
                      <a:pt x="0" y="22"/>
                    </a:lnTo>
                    <a:lnTo>
                      <a:pt x="20" y="22"/>
                    </a:lnTo>
                    <a:lnTo>
                      <a:pt x="20" y="80"/>
                    </a:lnTo>
                    <a:lnTo>
                      <a:pt x="30" y="80"/>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53" name="Freeform 217"/>
              <p:cNvSpPr>
                <a:spLocks noEditPoints="1"/>
              </p:cNvSpPr>
              <p:nvPr/>
            </p:nvSpPr>
            <p:spPr bwMode="auto">
              <a:xfrm>
                <a:off x="1224" y="2994"/>
                <a:ext cx="55" cy="82"/>
              </a:xfrm>
              <a:custGeom>
                <a:avLst/>
                <a:gdLst>
                  <a:gd name="T0" fmla="*/ 22 w 55"/>
                  <a:gd name="T1" fmla="*/ 0 h 82"/>
                  <a:gd name="T2" fmla="*/ 12 w 55"/>
                  <a:gd name="T3" fmla="*/ 6 h 82"/>
                  <a:gd name="T4" fmla="*/ 4 w 55"/>
                  <a:gd name="T5" fmla="*/ 16 h 82"/>
                  <a:gd name="T6" fmla="*/ 0 w 55"/>
                  <a:gd name="T7" fmla="*/ 32 h 82"/>
                  <a:gd name="T8" fmla="*/ 0 w 55"/>
                  <a:gd name="T9" fmla="*/ 50 h 82"/>
                  <a:gd name="T10" fmla="*/ 4 w 55"/>
                  <a:gd name="T11" fmla="*/ 66 h 82"/>
                  <a:gd name="T12" fmla="*/ 12 w 55"/>
                  <a:gd name="T13" fmla="*/ 76 h 82"/>
                  <a:gd name="T14" fmla="*/ 22 w 55"/>
                  <a:gd name="T15" fmla="*/ 82 h 82"/>
                  <a:gd name="T16" fmla="*/ 33 w 55"/>
                  <a:gd name="T17" fmla="*/ 82 h 82"/>
                  <a:gd name="T18" fmla="*/ 43 w 55"/>
                  <a:gd name="T19" fmla="*/ 76 h 82"/>
                  <a:gd name="T20" fmla="*/ 51 w 55"/>
                  <a:gd name="T21" fmla="*/ 66 h 82"/>
                  <a:gd name="T22" fmla="*/ 53 w 55"/>
                  <a:gd name="T23" fmla="*/ 50 h 82"/>
                  <a:gd name="T24" fmla="*/ 53 w 55"/>
                  <a:gd name="T25" fmla="*/ 32 h 82"/>
                  <a:gd name="T26" fmla="*/ 51 w 55"/>
                  <a:gd name="T27" fmla="*/ 16 h 82"/>
                  <a:gd name="T28" fmla="*/ 43 w 55"/>
                  <a:gd name="T29" fmla="*/ 6 h 82"/>
                  <a:gd name="T30" fmla="*/ 33 w 55"/>
                  <a:gd name="T31" fmla="*/ 0 h 82"/>
                  <a:gd name="T32" fmla="*/ 12 w 55"/>
                  <a:gd name="T33" fmla="*/ 38 h 82"/>
                  <a:gd name="T34" fmla="*/ 14 w 55"/>
                  <a:gd name="T35" fmla="*/ 20 h 82"/>
                  <a:gd name="T36" fmla="*/ 18 w 55"/>
                  <a:gd name="T37" fmla="*/ 12 h 82"/>
                  <a:gd name="T38" fmla="*/ 24 w 55"/>
                  <a:gd name="T39" fmla="*/ 8 h 82"/>
                  <a:gd name="T40" fmla="*/ 32 w 55"/>
                  <a:gd name="T41" fmla="*/ 8 h 82"/>
                  <a:gd name="T42" fmla="*/ 37 w 55"/>
                  <a:gd name="T43" fmla="*/ 14 h 82"/>
                  <a:gd name="T44" fmla="*/ 41 w 55"/>
                  <a:gd name="T45" fmla="*/ 22 h 82"/>
                  <a:gd name="T46" fmla="*/ 43 w 55"/>
                  <a:gd name="T47" fmla="*/ 34 h 82"/>
                  <a:gd name="T48" fmla="*/ 43 w 55"/>
                  <a:gd name="T49" fmla="*/ 54 h 82"/>
                  <a:gd name="T50" fmla="*/ 39 w 55"/>
                  <a:gd name="T51" fmla="*/ 64 h 82"/>
                  <a:gd name="T52" fmla="*/ 33 w 55"/>
                  <a:gd name="T53" fmla="*/ 70 h 82"/>
                  <a:gd name="T54" fmla="*/ 28 w 55"/>
                  <a:gd name="T55" fmla="*/ 72 h 82"/>
                  <a:gd name="T56" fmla="*/ 20 w 55"/>
                  <a:gd name="T57" fmla="*/ 70 h 82"/>
                  <a:gd name="T58" fmla="*/ 16 w 55"/>
                  <a:gd name="T59" fmla="*/ 64 h 82"/>
                  <a:gd name="T60" fmla="*/ 12 w 55"/>
                  <a:gd name="T61" fmla="*/ 54 h 82"/>
                  <a:gd name="T62" fmla="*/ 12 w 55"/>
                  <a:gd name="T6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82">
                    <a:moveTo>
                      <a:pt x="28" y="0"/>
                    </a:moveTo>
                    <a:lnTo>
                      <a:pt x="22" y="0"/>
                    </a:lnTo>
                    <a:lnTo>
                      <a:pt x="16" y="2"/>
                    </a:lnTo>
                    <a:lnTo>
                      <a:pt x="12" y="6"/>
                    </a:lnTo>
                    <a:lnTo>
                      <a:pt x="8" y="10"/>
                    </a:lnTo>
                    <a:lnTo>
                      <a:pt x="4" y="16"/>
                    </a:lnTo>
                    <a:lnTo>
                      <a:pt x="2" y="22"/>
                    </a:lnTo>
                    <a:lnTo>
                      <a:pt x="0" y="32"/>
                    </a:lnTo>
                    <a:lnTo>
                      <a:pt x="0" y="40"/>
                    </a:lnTo>
                    <a:lnTo>
                      <a:pt x="0" y="50"/>
                    </a:lnTo>
                    <a:lnTo>
                      <a:pt x="2" y="58"/>
                    </a:lnTo>
                    <a:lnTo>
                      <a:pt x="4" y="66"/>
                    </a:lnTo>
                    <a:lnTo>
                      <a:pt x="8" y="70"/>
                    </a:lnTo>
                    <a:lnTo>
                      <a:pt x="12" y="76"/>
                    </a:lnTo>
                    <a:lnTo>
                      <a:pt x="16" y="80"/>
                    </a:lnTo>
                    <a:lnTo>
                      <a:pt x="22" y="82"/>
                    </a:lnTo>
                    <a:lnTo>
                      <a:pt x="28" y="82"/>
                    </a:lnTo>
                    <a:lnTo>
                      <a:pt x="33" y="82"/>
                    </a:lnTo>
                    <a:lnTo>
                      <a:pt x="39" y="80"/>
                    </a:lnTo>
                    <a:lnTo>
                      <a:pt x="43" y="76"/>
                    </a:lnTo>
                    <a:lnTo>
                      <a:pt x="47" y="70"/>
                    </a:lnTo>
                    <a:lnTo>
                      <a:pt x="51" y="66"/>
                    </a:lnTo>
                    <a:lnTo>
                      <a:pt x="53" y="58"/>
                    </a:lnTo>
                    <a:lnTo>
                      <a:pt x="53" y="50"/>
                    </a:lnTo>
                    <a:lnTo>
                      <a:pt x="55" y="40"/>
                    </a:lnTo>
                    <a:lnTo>
                      <a:pt x="53" y="32"/>
                    </a:lnTo>
                    <a:lnTo>
                      <a:pt x="53" y="24"/>
                    </a:lnTo>
                    <a:lnTo>
                      <a:pt x="51" y="16"/>
                    </a:lnTo>
                    <a:lnTo>
                      <a:pt x="47" y="10"/>
                    </a:lnTo>
                    <a:lnTo>
                      <a:pt x="43" y="6"/>
                    </a:lnTo>
                    <a:lnTo>
                      <a:pt x="39" y="2"/>
                    </a:lnTo>
                    <a:lnTo>
                      <a:pt x="33" y="0"/>
                    </a:lnTo>
                    <a:lnTo>
                      <a:pt x="28" y="0"/>
                    </a:lnTo>
                    <a:close/>
                    <a:moveTo>
                      <a:pt x="12" y="38"/>
                    </a:moveTo>
                    <a:lnTo>
                      <a:pt x="12" y="26"/>
                    </a:lnTo>
                    <a:lnTo>
                      <a:pt x="14" y="20"/>
                    </a:lnTo>
                    <a:lnTo>
                      <a:pt x="16" y="16"/>
                    </a:lnTo>
                    <a:lnTo>
                      <a:pt x="18" y="12"/>
                    </a:lnTo>
                    <a:lnTo>
                      <a:pt x="20" y="10"/>
                    </a:lnTo>
                    <a:lnTo>
                      <a:pt x="24" y="8"/>
                    </a:lnTo>
                    <a:lnTo>
                      <a:pt x="28" y="8"/>
                    </a:lnTo>
                    <a:lnTo>
                      <a:pt x="32" y="8"/>
                    </a:lnTo>
                    <a:lnTo>
                      <a:pt x="35" y="10"/>
                    </a:lnTo>
                    <a:lnTo>
                      <a:pt x="37" y="14"/>
                    </a:lnTo>
                    <a:lnTo>
                      <a:pt x="39" y="18"/>
                    </a:lnTo>
                    <a:lnTo>
                      <a:pt x="41" y="22"/>
                    </a:lnTo>
                    <a:lnTo>
                      <a:pt x="43" y="28"/>
                    </a:lnTo>
                    <a:lnTo>
                      <a:pt x="43" y="34"/>
                    </a:lnTo>
                    <a:lnTo>
                      <a:pt x="43" y="42"/>
                    </a:lnTo>
                    <a:lnTo>
                      <a:pt x="43" y="54"/>
                    </a:lnTo>
                    <a:lnTo>
                      <a:pt x="41" y="60"/>
                    </a:lnTo>
                    <a:lnTo>
                      <a:pt x="39" y="64"/>
                    </a:lnTo>
                    <a:lnTo>
                      <a:pt x="37" y="68"/>
                    </a:lnTo>
                    <a:lnTo>
                      <a:pt x="33" y="70"/>
                    </a:lnTo>
                    <a:lnTo>
                      <a:pt x="32" y="72"/>
                    </a:lnTo>
                    <a:lnTo>
                      <a:pt x="28" y="72"/>
                    </a:lnTo>
                    <a:lnTo>
                      <a:pt x="24" y="72"/>
                    </a:lnTo>
                    <a:lnTo>
                      <a:pt x="20" y="70"/>
                    </a:lnTo>
                    <a:lnTo>
                      <a:pt x="18" y="68"/>
                    </a:lnTo>
                    <a:lnTo>
                      <a:pt x="16" y="64"/>
                    </a:lnTo>
                    <a:lnTo>
                      <a:pt x="14" y="60"/>
                    </a:lnTo>
                    <a:lnTo>
                      <a:pt x="12" y="54"/>
                    </a:lnTo>
                    <a:lnTo>
                      <a:pt x="12" y="48"/>
                    </a:lnTo>
                    <a:lnTo>
                      <a:pt x="12" y="40"/>
                    </a:lnTo>
                    <a:lnTo>
                      <a:pt x="1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54" name="Freeform 218"/>
              <p:cNvSpPr>
                <a:spLocks/>
              </p:cNvSpPr>
              <p:nvPr/>
            </p:nvSpPr>
            <p:spPr bwMode="auto">
              <a:xfrm>
                <a:off x="1224" y="2994"/>
                <a:ext cx="55" cy="82"/>
              </a:xfrm>
              <a:custGeom>
                <a:avLst/>
                <a:gdLst>
                  <a:gd name="T0" fmla="*/ 28 w 55"/>
                  <a:gd name="T1" fmla="*/ 0 h 82"/>
                  <a:gd name="T2" fmla="*/ 22 w 55"/>
                  <a:gd name="T3" fmla="*/ 0 h 82"/>
                  <a:gd name="T4" fmla="*/ 16 w 55"/>
                  <a:gd name="T5" fmla="*/ 2 h 82"/>
                  <a:gd name="T6" fmla="*/ 12 w 55"/>
                  <a:gd name="T7" fmla="*/ 6 h 82"/>
                  <a:gd name="T8" fmla="*/ 8 w 55"/>
                  <a:gd name="T9" fmla="*/ 10 h 82"/>
                  <a:gd name="T10" fmla="*/ 4 w 55"/>
                  <a:gd name="T11" fmla="*/ 16 h 82"/>
                  <a:gd name="T12" fmla="*/ 2 w 55"/>
                  <a:gd name="T13" fmla="*/ 22 h 82"/>
                  <a:gd name="T14" fmla="*/ 0 w 55"/>
                  <a:gd name="T15" fmla="*/ 32 h 82"/>
                  <a:gd name="T16" fmla="*/ 0 w 55"/>
                  <a:gd name="T17" fmla="*/ 40 h 82"/>
                  <a:gd name="T18" fmla="*/ 0 w 55"/>
                  <a:gd name="T19" fmla="*/ 50 h 82"/>
                  <a:gd name="T20" fmla="*/ 2 w 55"/>
                  <a:gd name="T21" fmla="*/ 58 h 82"/>
                  <a:gd name="T22" fmla="*/ 4 w 55"/>
                  <a:gd name="T23" fmla="*/ 66 h 82"/>
                  <a:gd name="T24" fmla="*/ 8 w 55"/>
                  <a:gd name="T25" fmla="*/ 70 h 82"/>
                  <a:gd name="T26" fmla="*/ 12 w 55"/>
                  <a:gd name="T27" fmla="*/ 76 h 82"/>
                  <a:gd name="T28" fmla="*/ 16 w 55"/>
                  <a:gd name="T29" fmla="*/ 80 h 82"/>
                  <a:gd name="T30" fmla="*/ 22 w 55"/>
                  <a:gd name="T31" fmla="*/ 82 h 82"/>
                  <a:gd name="T32" fmla="*/ 28 w 55"/>
                  <a:gd name="T33" fmla="*/ 82 h 82"/>
                  <a:gd name="T34" fmla="*/ 33 w 55"/>
                  <a:gd name="T35" fmla="*/ 82 h 82"/>
                  <a:gd name="T36" fmla="*/ 39 w 55"/>
                  <a:gd name="T37" fmla="*/ 80 h 82"/>
                  <a:gd name="T38" fmla="*/ 43 w 55"/>
                  <a:gd name="T39" fmla="*/ 76 h 82"/>
                  <a:gd name="T40" fmla="*/ 47 w 55"/>
                  <a:gd name="T41" fmla="*/ 70 h 82"/>
                  <a:gd name="T42" fmla="*/ 51 w 55"/>
                  <a:gd name="T43" fmla="*/ 66 h 82"/>
                  <a:gd name="T44" fmla="*/ 53 w 55"/>
                  <a:gd name="T45" fmla="*/ 58 h 82"/>
                  <a:gd name="T46" fmla="*/ 53 w 55"/>
                  <a:gd name="T47" fmla="*/ 50 h 82"/>
                  <a:gd name="T48" fmla="*/ 55 w 55"/>
                  <a:gd name="T49" fmla="*/ 40 h 82"/>
                  <a:gd name="T50" fmla="*/ 53 w 55"/>
                  <a:gd name="T51" fmla="*/ 32 h 82"/>
                  <a:gd name="T52" fmla="*/ 53 w 55"/>
                  <a:gd name="T53" fmla="*/ 24 h 82"/>
                  <a:gd name="T54" fmla="*/ 51 w 55"/>
                  <a:gd name="T55" fmla="*/ 16 h 82"/>
                  <a:gd name="T56" fmla="*/ 47 w 55"/>
                  <a:gd name="T57" fmla="*/ 10 h 82"/>
                  <a:gd name="T58" fmla="*/ 43 w 55"/>
                  <a:gd name="T59" fmla="*/ 6 h 82"/>
                  <a:gd name="T60" fmla="*/ 39 w 55"/>
                  <a:gd name="T61" fmla="*/ 2 h 82"/>
                  <a:gd name="T62" fmla="*/ 33 w 55"/>
                  <a:gd name="T63" fmla="*/ 0 h 82"/>
                  <a:gd name="T64" fmla="*/ 28 w 55"/>
                  <a:gd name="T6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2">
                    <a:moveTo>
                      <a:pt x="28" y="0"/>
                    </a:moveTo>
                    <a:lnTo>
                      <a:pt x="22" y="0"/>
                    </a:lnTo>
                    <a:lnTo>
                      <a:pt x="16" y="2"/>
                    </a:lnTo>
                    <a:lnTo>
                      <a:pt x="12" y="6"/>
                    </a:lnTo>
                    <a:lnTo>
                      <a:pt x="8" y="10"/>
                    </a:lnTo>
                    <a:lnTo>
                      <a:pt x="4" y="16"/>
                    </a:lnTo>
                    <a:lnTo>
                      <a:pt x="2" y="22"/>
                    </a:lnTo>
                    <a:lnTo>
                      <a:pt x="0" y="32"/>
                    </a:lnTo>
                    <a:lnTo>
                      <a:pt x="0" y="40"/>
                    </a:lnTo>
                    <a:lnTo>
                      <a:pt x="0" y="50"/>
                    </a:lnTo>
                    <a:lnTo>
                      <a:pt x="2" y="58"/>
                    </a:lnTo>
                    <a:lnTo>
                      <a:pt x="4" y="66"/>
                    </a:lnTo>
                    <a:lnTo>
                      <a:pt x="8" y="70"/>
                    </a:lnTo>
                    <a:lnTo>
                      <a:pt x="12" y="76"/>
                    </a:lnTo>
                    <a:lnTo>
                      <a:pt x="16" y="80"/>
                    </a:lnTo>
                    <a:lnTo>
                      <a:pt x="22" y="82"/>
                    </a:lnTo>
                    <a:lnTo>
                      <a:pt x="28" y="82"/>
                    </a:lnTo>
                    <a:lnTo>
                      <a:pt x="33" y="82"/>
                    </a:lnTo>
                    <a:lnTo>
                      <a:pt x="39" y="80"/>
                    </a:lnTo>
                    <a:lnTo>
                      <a:pt x="43" y="76"/>
                    </a:lnTo>
                    <a:lnTo>
                      <a:pt x="47" y="70"/>
                    </a:lnTo>
                    <a:lnTo>
                      <a:pt x="51" y="66"/>
                    </a:lnTo>
                    <a:lnTo>
                      <a:pt x="53" y="58"/>
                    </a:lnTo>
                    <a:lnTo>
                      <a:pt x="53" y="50"/>
                    </a:lnTo>
                    <a:lnTo>
                      <a:pt x="55" y="40"/>
                    </a:lnTo>
                    <a:lnTo>
                      <a:pt x="53" y="32"/>
                    </a:lnTo>
                    <a:lnTo>
                      <a:pt x="53" y="24"/>
                    </a:lnTo>
                    <a:lnTo>
                      <a:pt x="51" y="16"/>
                    </a:lnTo>
                    <a:lnTo>
                      <a:pt x="47" y="10"/>
                    </a:lnTo>
                    <a:lnTo>
                      <a:pt x="43" y="6"/>
                    </a:lnTo>
                    <a:lnTo>
                      <a:pt x="39" y="2"/>
                    </a:lnTo>
                    <a:lnTo>
                      <a:pt x="33" y="0"/>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55" name="Freeform 219"/>
              <p:cNvSpPr>
                <a:spLocks/>
              </p:cNvSpPr>
              <p:nvPr/>
            </p:nvSpPr>
            <p:spPr bwMode="auto">
              <a:xfrm>
                <a:off x="1236" y="3002"/>
                <a:ext cx="31" cy="64"/>
              </a:xfrm>
              <a:custGeom>
                <a:avLst/>
                <a:gdLst>
                  <a:gd name="T0" fmla="*/ 0 w 31"/>
                  <a:gd name="T1" fmla="*/ 30 h 64"/>
                  <a:gd name="T2" fmla="*/ 0 w 31"/>
                  <a:gd name="T3" fmla="*/ 18 h 64"/>
                  <a:gd name="T4" fmla="*/ 2 w 31"/>
                  <a:gd name="T5" fmla="*/ 12 h 64"/>
                  <a:gd name="T6" fmla="*/ 4 w 31"/>
                  <a:gd name="T7" fmla="*/ 8 h 64"/>
                  <a:gd name="T8" fmla="*/ 6 w 31"/>
                  <a:gd name="T9" fmla="*/ 4 h 64"/>
                  <a:gd name="T10" fmla="*/ 8 w 31"/>
                  <a:gd name="T11" fmla="*/ 2 h 64"/>
                  <a:gd name="T12" fmla="*/ 12 w 31"/>
                  <a:gd name="T13" fmla="*/ 0 h 64"/>
                  <a:gd name="T14" fmla="*/ 16 w 31"/>
                  <a:gd name="T15" fmla="*/ 0 h 64"/>
                  <a:gd name="T16" fmla="*/ 20 w 31"/>
                  <a:gd name="T17" fmla="*/ 0 h 64"/>
                  <a:gd name="T18" fmla="*/ 23 w 31"/>
                  <a:gd name="T19" fmla="*/ 2 h 64"/>
                  <a:gd name="T20" fmla="*/ 25 w 31"/>
                  <a:gd name="T21" fmla="*/ 6 h 64"/>
                  <a:gd name="T22" fmla="*/ 27 w 31"/>
                  <a:gd name="T23" fmla="*/ 10 h 64"/>
                  <a:gd name="T24" fmla="*/ 29 w 31"/>
                  <a:gd name="T25" fmla="*/ 14 h 64"/>
                  <a:gd name="T26" fmla="*/ 31 w 31"/>
                  <a:gd name="T27" fmla="*/ 20 h 64"/>
                  <a:gd name="T28" fmla="*/ 31 w 31"/>
                  <a:gd name="T29" fmla="*/ 26 h 64"/>
                  <a:gd name="T30" fmla="*/ 31 w 31"/>
                  <a:gd name="T31" fmla="*/ 34 h 64"/>
                  <a:gd name="T32" fmla="*/ 31 w 31"/>
                  <a:gd name="T33" fmla="*/ 46 h 64"/>
                  <a:gd name="T34" fmla="*/ 29 w 31"/>
                  <a:gd name="T35" fmla="*/ 52 h 64"/>
                  <a:gd name="T36" fmla="*/ 27 w 31"/>
                  <a:gd name="T37" fmla="*/ 56 h 64"/>
                  <a:gd name="T38" fmla="*/ 25 w 31"/>
                  <a:gd name="T39" fmla="*/ 60 h 64"/>
                  <a:gd name="T40" fmla="*/ 21 w 31"/>
                  <a:gd name="T41" fmla="*/ 62 h 64"/>
                  <a:gd name="T42" fmla="*/ 20 w 31"/>
                  <a:gd name="T43" fmla="*/ 64 h 64"/>
                  <a:gd name="T44" fmla="*/ 16 w 31"/>
                  <a:gd name="T45" fmla="*/ 64 h 64"/>
                  <a:gd name="T46" fmla="*/ 12 w 31"/>
                  <a:gd name="T47" fmla="*/ 64 h 64"/>
                  <a:gd name="T48" fmla="*/ 8 w 31"/>
                  <a:gd name="T49" fmla="*/ 62 h 64"/>
                  <a:gd name="T50" fmla="*/ 6 w 31"/>
                  <a:gd name="T51" fmla="*/ 60 h 64"/>
                  <a:gd name="T52" fmla="*/ 4 w 31"/>
                  <a:gd name="T53" fmla="*/ 56 h 64"/>
                  <a:gd name="T54" fmla="*/ 2 w 31"/>
                  <a:gd name="T55" fmla="*/ 52 h 64"/>
                  <a:gd name="T56" fmla="*/ 0 w 31"/>
                  <a:gd name="T57" fmla="*/ 46 h 64"/>
                  <a:gd name="T58" fmla="*/ 0 w 31"/>
                  <a:gd name="T59" fmla="*/ 40 h 64"/>
                  <a:gd name="T60" fmla="*/ 0 w 31"/>
                  <a:gd name="T61" fmla="*/ 32 h 64"/>
                  <a:gd name="T62" fmla="*/ 0 w 31"/>
                  <a:gd name="T63" fmla="*/ 3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64">
                    <a:moveTo>
                      <a:pt x="0" y="30"/>
                    </a:moveTo>
                    <a:lnTo>
                      <a:pt x="0" y="18"/>
                    </a:lnTo>
                    <a:lnTo>
                      <a:pt x="2" y="12"/>
                    </a:lnTo>
                    <a:lnTo>
                      <a:pt x="4" y="8"/>
                    </a:lnTo>
                    <a:lnTo>
                      <a:pt x="6" y="4"/>
                    </a:lnTo>
                    <a:lnTo>
                      <a:pt x="8" y="2"/>
                    </a:lnTo>
                    <a:lnTo>
                      <a:pt x="12" y="0"/>
                    </a:lnTo>
                    <a:lnTo>
                      <a:pt x="16" y="0"/>
                    </a:lnTo>
                    <a:lnTo>
                      <a:pt x="20" y="0"/>
                    </a:lnTo>
                    <a:lnTo>
                      <a:pt x="23" y="2"/>
                    </a:lnTo>
                    <a:lnTo>
                      <a:pt x="25" y="6"/>
                    </a:lnTo>
                    <a:lnTo>
                      <a:pt x="27" y="10"/>
                    </a:lnTo>
                    <a:lnTo>
                      <a:pt x="29" y="14"/>
                    </a:lnTo>
                    <a:lnTo>
                      <a:pt x="31" y="20"/>
                    </a:lnTo>
                    <a:lnTo>
                      <a:pt x="31" y="26"/>
                    </a:lnTo>
                    <a:lnTo>
                      <a:pt x="31" y="34"/>
                    </a:lnTo>
                    <a:lnTo>
                      <a:pt x="31" y="46"/>
                    </a:lnTo>
                    <a:lnTo>
                      <a:pt x="29" y="52"/>
                    </a:lnTo>
                    <a:lnTo>
                      <a:pt x="27" y="56"/>
                    </a:lnTo>
                    <a:lnTo>
                      <a:pt x="25" y="60"/>
                    </a:lnTo>
                    <a:lnTo>
                      <a:pt x="21" y="62"/>
                    </a:lnTo>
                    <a:lnTo>
                      <a:pt x="20" y="64"/>
                    </a:lnTo>
                    <a:lnTo>
                      <a:pt x="16" y="64"/>
                    </a:lnTo>
                    <a:lnTo>
                      <a:pt x="12" y="64"/>
                    </a:lnTo>
                    <a:lnTo>
                      <a:pt x="8" y="62"/>
                    </a:lnTo>
                    <a:lnTo>
                      <a:pt x="6" y="60"/>
                    </a:lnTo>
                    <a:lnTo>
                      <a:pt x="4" y="56"/>
                    </a:lnTo>
                    <a:lnTo>
                      <a:pt x="2" y="52"/>
                    </a:lnTo>
                    <a:lnTo>
                      <a:pt x="0" y="46"/>
                    </a:lnTo>
                    <a:lnTo>
                      <a:pt x="0" y="40"/>
                    </a:lnTo>
                    <a:lnTo>
                      <a:pt x="0" y="32"/>
                    </a:lnTo>
                    <a:lnTo>
                      <a:pt x="0"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56" name="Freeform 220"/>
              <p:cNvSpPr>
                <a:spLocks/>
              </p:cNvSpPr>
              <p:nvPr/>
            </p:nvSpPr>
            <p:spPr bwMode="auto">
              <a:xfrm>
                <a:off x="1291" y="2980"/>
                <a:ext cx="20" cy="56"/>
              </a:xfrm>
              <a:custGeom>
                <a:avLst/>
                <a:gdLst>
                  <a:gd name="T0" fmla="*/ 20 w 20"/>
                  <a:gd name="T1" fmla="*/ 0 h 56"/>
                  <a:gd name="T2" fmla="*/ 14 w 20"/>
                  <a:gd name="T3" fmla="*/ 0 h 56"/>
                  <a:gd name="T4" fmla="*/ 14 w 20"/>
                  <a:gd name="T5" fmla="*/ 4 h 56"/>
                  <a:gd name="T6" fmla="*/ 12 w 20"/>
                  <a:gd name="T7" fmla="*/ 6 h 56"/>
                  <a:gd name="T8" fmla="*/ 10 w 20"/>
                  <a:gd name="T9" fmla="*/ 8 h 56"/>
                  <a:gd name="T10" fmla="*/ 6 w 20"/>
                  <a:gd name="T11" fmla="*/ 10 h 56"/>
                  <a:gd name="T12" fmla="*/ 0 w 20"/>
                  <a:gd name="T13" fmla="*/ 10 h 56"/>
                  <a:gd name="T14" fmla="*/ 0 w 20"/>
                  <a:gd name="T15" fmla="*/ 16 h 56"/>
                  <a:gd name="T16" fmla="*/ 12 w 20"/>
                  <a:gd name="T17" fmla="*/ 16 h 56"/>
                  <a:gd name="T18" fmla="*/ 12 w 20"/>
                  <a:gd name="T19" fmla="*/ 56 h 56"/>
                  <a:gd name="T20" fmla="*/ 20 w 20"/>
                  <a:gd name="T21" fmla="*/ 56 h 56"/>
                  <a:gd name="T22" fmla="*/ 20 w 20"/>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56">
                    <a:moveTo>
                      <a:pt x="20" y="0"/>
                    </a:moveTo>
                    <a:lnTo>
                      <a:pt x="14" y="0"/>
                    </a:lnTo>
                    <a:lnTo>
                      <a:pt x="14" y="4"/>
                    </a:lnTo>
                    <a:lnTo>
                      <a:pt x="12" y="6"/>
                    </a:lnTo>
                    <a:lnTo>
                      <a:pt x="10" y="8"/>
                    </a:lnTo>
                    <a:lnTo>
                      <a:pt x="6" y="10"/>
                    </a:lnTo>
                    <a:lnTo>
                      <a:pt x="0" y="10"/>
                    </a:lnTo>
                    <a:lnTo>
                      <a:pt x="0" y="16"/>
                    </a:lnTo>
                    <a:lnTo>
                      <a:pt x="12" y="16"/>
                    </a:lnTo>
                    <a:lnTo>
                      <a:pt x="12" y="56"/>
                    </a:lnTo>
                    <a:lnTo>
                      <a:pt x="20" y="5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57" name="Freeform 221"/>
              <p:cNvSpPr>
                <a:spLocks/>
              </p:cNvSpPr>
              <p:nvPr/>
            </p:nvSpPr>
            <p:spPr bwMode="auto">
              <a:xfrm>
                <a:off x="1291" y="2980"/>
                <a:ext cx="20" cy="56"/>
              </a:xfrm>
              <a:custGeom>
                <a:avLst/>
                <a:gdLst>
                  <a:gd name="T0" fmla="*/ 20 w 20"/>
                  <a:gd name="T1" fmla="*/ 0 h 56"/>
                  <a:gd name="T2" fmla="*/ 14 w 20"/>
                  <a:gd name="T3" fmla="*/ 0 h 56"/>
                  <a:gd name="T4" fmla="*/ 14 w 20"/>
                  <a:gd name="T5" fmla="*/ 4 h 56"/>
                  <a:gd name="T6" fmla="*/ 12 w 20"/>
                  <a:gd name="T7" fmla="*/ 6 h 56"/>
                  <a:gd name="T8" fmla="*/ 10 w 20"/>
                  <a:gd name="T9" fmla="*/ 8 h 56"/>
                  <a:gd name="T10" fmla="*/ 6 w 20"/>
                  <a:gd name="T11" fmla="*/ 10 h 56"/>
                  <a:gd name="T12" fmla="*/ 0 w 20"/>
                  <a:gd name="T13" fmla="*/ 10 h 56"/>
                  <a:gd name="T14" fmla="*/ 0 w 20"/>
                  <a:gd name="T15" fmla="*/ 16 h 56"/>
                  <a:gd name="T16" fmla="*/ 12 w 20"/>
                  <a:gd name="T17" fmla="*/ 16 h 56"/>
                  <a:gd name="T18" fmla="*/ 12 w 20"/>
                  <a:gd name="T19" fmla="*/ 56 h 56"/>
                  <a:gd name="T20" fmla="*/ 20 w 20"/>
                  <a:gd name="T21" fmla="*/ 56 h 56"/>
                  <a:gd name="T22" fmla="*/ 20 w 20"/>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56">
                    <a:moveTo>
                      <a:pt x="20" y="0"/>
                    </a:moveTo>
                    <a:lnTo>
                      <a:pt x="14" y="0"/>
                    </a:lnTo>
                    <a:lnTo>
                      <a:pt x="14" y="4"/>
                    </a:lnTo>
                    <a:lnTo>
                      <a:pt x="12" y="6"/>
                    </a:lnTo>
                    <a:lnTo>
                      <a:pt x="10" y="8"/>
                    </a:lnTo>
                    <a:lnTo>
                      <a:pt x="6" y="10"/>
                    </a:lnTo>
                    <a:lnTo>
                      <a:pt x="0" y="10"/>
                    </a:lnTo>
                    <a:lnTo>
                      <a:pt x="0" y="16"/>
                    </a:lnTo>
                    <a:lnTo>
                      <a:pt x="12" y="16"/>
                    </a:lnTo>
                    <a:lnTo>
                      <a:pt x="12" y="56"/>
                    </a:lnTo>
                    <a:lnTo>
                      <a:pt x="20" y="56"/>
                    </a:lnTo>
                    <a:lnTo>
                      <a:pt x="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58" name="Freeform 222"/>
              <p:cNvSpPr>
                <a:spLocks/>
              </p:cNvSpPr>
              <p:nvPr/>
            </p:nvSpPr>
            <p:spPr bwMode="auto">
              <a:xfrm>
                <a:off x="1168" y="2097"/>
                <a:ext cx="30" cy="79"/>
              </a:xfrm>
              <a:custGeom>
                <a:avLst/>
                <a:gdLst>
                  <a:gd name="T0" fmla="*/ 30 w 30"/>
                  <a:gd name="T1" fmla="*/ 0 h 79"/>
                  <a:gd name="T2" fmla="*/ 22 w 30"/>
                  <a:gd name="T3" fmla="*/ 0 h 79"/>
                  <a:gd name="T4" fmla="*/ 20 w 30"/>
                  <a:gd name="T5" fmla="*/ 5 h 79"/>
                  <a:gd name="T6" fmla="*/ 16 w 30"/>
                  <a:gd name="T7" fmla="*/ 9 h 79"/>
                  <a:gd name="T8" fmla="*/ 14 w 30"/>
                  <a:gd name="T9" fmla="*/ 11 h 79"/>
                  <a:gd name="T10" fmla="*/ 10 w 30"/>
                  <a:gd name="T11" fmla="*/ 13 h 79"/>
                  <a:gd name="T12" fmla="*/ 6 w 30"/>
                  <a:gd name="T13" fmla="*/ 15 h 79"/>
                  <a:gd name="T14" fmla="*/ 0 w 30"/>
                  <a:gd name="T15" fmla="*/ 15 h 79"/>
                  <a:gd name="T16" fmla="*/ 0 w 30"/>
                  <a:gd name="T17" fmla="*/ 23 h 79"/>
                  <a:gd name="T18" fmla="*/ 20 w 30"/>
                  <a:gd name="T19" fmla="*/ 23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5"/>
                    </a:lnTo>
                    <a:lnTo>
                      <a:pt x="16" y="9"/>
                    </a:lnTo>
                    <a:lnTo>
                      <a:pt x="14" y="11"/>
                    </a:lnTo>
                    <a:lnTo>
                      <a:pt x="10" y="13"/>
                    </a:lnTo>
                    <a:lnTo>
                      <a:pt x="6" y="15"/>
                    </a:lnTo>
                    <a:lnTo>
                      <a:pt x="0" y="15"/>
                    </a:lnTo>
                    <a:lnTo>
                      <a:pt x="0" y="23"/>
                    </a:lnTo>
                    <a:lnTo>
                      <a:pt x="20" y="23"/>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59" name="Freeform 223"/>
              <p:cNvSpPr>
                <a:spLocks/>
              </p:cNvSpPr>
              <p:nvPr/>
            </p:nvSpPr>
            <p:spPr bwMode="auto">
              <a:xfrm>
                <a:off x="1168" y="2097"/>
                <a:ext cx="30" cy="79"/>
              </a:xfrm>
              <a:custGeom>
                <a:avLst/>
                <a:gdLst>
                  <a:gd name="T0" fmla="*/ 30 w 30"/>
                  <a:gd name="T1" fmla="*/ 0 h 79"/>
                  <a:gd name="T2" fmla="*/ 22 w 30"/>
                  <a:gd name="T3" fmla="*/ 0 h 79"/>
                  <a:gd name="T4" fmla="*/ 20 w 30"/>
                  <a:gd name="T5" fmla="*/ 5 h 79"/>
                  <a:gd name="T6" fmla="*/ 16 w 30"/>
                  <a:gd name="T7" fmla="*/ 9 h 79"/>
                  <a:gd name="T8" fmla="*/ 14 w 30"/>
                  <a:gd name="T9" fmla="*/ 11 h 79"/>
                  <a:gd name="T10" fmla="*/ 10 w 30"/>
                  <a:gd name="T11" fmla="*/ 13 h 79"/>
                  <a:gd name="T12" fmla="*/ 6 w 30"/>
                  <a:gd name="T13" fmla="*/ 15 h 79"/>
                  <a:gd name="T14" fmla="*/ 0 w 30"/>
                  <a:gd name="T15" fmla="*/ 15 h 79"/>
                  <a:gd name="T16" fmla="*/ 0 w 30"/>
                  <a:gd name="T17" fmla="*/ 23 h 79"/>
                  <a:gd name="T18" fmla="*/ 20 w 30"/>
                  <a:gd name="T19" fmla="*/ 23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5"/>
                    </a:lnTo>
                    <a:lnTo>
                      <a:pt x="16" y="9"/>
                    </a:lnTo>
                    <a:lnTo>
                      <a:pt x="14" y="11"/>
                    </a:lnTo>
                    <a:lnTo>
                      <a:pt x="10" y="13"/>
                    </a:lnTo>
                    <a:lnTo>
                      <a:pt x="6" y="15"/>
                    </a:lnTo>
                    <a:lnTo>
                      <a:pt x="0" y="15"/>
                    </a:lnTo>
                    <a:lnTo>
                      <a:pt x="0" y="23"/>
                    </a:lnTo>
                    <a:lnTo>
                      <a:pt x="20" y="23"/>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60" name="Freeform 224"/>
              <p:cNvSpPr>
                <a:spLocks noEditPoints="1"/>
              </p:cNvSpPr>
              <p:nvPr/>
            </p:nvSpPr>
            <p:spPr bwMode="auto">
              <a:xfrm>
                <a:off x="1224" y="2097"/>
                <a:ext cx="55" cy="81"/>
              </a:xfrm>
              <a:custGeom>
                <a:avLst/>
                <a:gdLst>
                  <a:gd name="T0" fmla="*/ 22 w 55"/>
                  <a:gd name="T1" fmla="*/ 1 h 81"/>
                  <a:gd name="T2" fmla="*/ 12 w 55"/>
                  <a:gd name="T3" fmla="*/ 5 h 81"/>
                  <a:gd name="T4" fmla="*/ 4 w 55"/>
                  <a:gd name="T5" fmla="*/ 15 h 81"/>
                  <a:gd name="T6" fmla="*/ 0 w 55"/>
                  <a:gd name="T7" fmla="*/ 31 h 81"/>
                  <a:gd name="T8" fmla="*/ 0 w 55"/>
                  <a:gd name="T9" fmla="*/ 49 h 81"/>
                  <a:gd name="T10" fmla="*/ 4 w 55"/>
                  <a:gd name="T11" fmla="*/ 65 h 81"/>
                  <a:gd name="T12" fmla="*/ 12 w 55"/>
                  <a:gd name="T13" fmla="*/ 75 h 81"/>
                  <a:gd name="T14" fmla="*/ 22 w 55"/>
                  <a:gd name="T15" fmla="*/ 81 h 81"/>
                  <a:gd name="T16" fmla="*/ 33 w 55"/>
                  <a:gd name="T17" fmla="*/ 81 h 81"/>
                  <a:gd name="T18" fmla="*/ 43 w 55"/>
                  <a:gd name="T19" fmla="*/ 75 h 81"/>
                  <a:gd name="T20" fmla="*/ 51 w 55"/>
                  <a:gd name="T21" fmla="*/ 65 h 81"/>
                  <a:gd name="T22" fmla="*/ 53 w 55"/>
                  <a:gd name="T23" fmla="*/ 51 h 81"/>
                  <a:gd name="T24" fmla="*/ 53 w 55"/>
                  <a:gd name="T25" fmla="*/ 31 h 81"/>
                  <a:gd name="T26" fmla="*/ 51 w 55"/>
                  <a:gd name="T27" fmla="*/ 17 h 81"/>
                  <a:gd name="T28" fmla="*/ 43 w 55"/>
                  <a:gd name="T29" fmla="*/ 5 h 81"/>
                  <a:gd name="T30" fmla="*/ 33 w 55"/>
                  <a:gd name="T31" fmla="*/ 1 h 81"/>
                  <a:gd name="T32" fmla="*/ 12 w 55"/>
                  <a:gd name="T33" fmla="*/ 39 h 81"/>
                  <a:gd name="T34" fmla="*/ 14 w 55"/>
                  <a:gd name="T35" fmla="*/ 19 h 81"/>
                  <a:gd name="T36" fmla="*/ 18 w 55"/>
                  <a:gd name="T37" fmla="*/ 13 h 81"/>
                  <a:gd name="T38" fmla="*/ 24 w 55"/>
                  <a:gd name="T39" fmla="*/ 9 h 81"/>
                  <a:gd name="T40" fmla="*/ 32 w 55"/>
                  <a:gd name="T41" fmla="*/ 9 h 81"/>
                  <a:gd name="T42" fmla="*/ 37 w 55"/>
                  <a:gd name="T43" fmla="*/ 13 h 81"/>
                  <a:gd name="T44" fmla="*/ 41 w 55"/>
                  <a:gd name="T45" fmla="*/ 21 h 81"/>
                  <a:gd name="T46" fmla="*/ 43 w 55"/>
                  <a:gd name="T47" fmla="*/ 33 h 81"/>
                  <a:gd name="T48" fmla="*/ 43 w 55"/>
                  <a:gd name="T49" fmla="*/ 49 h 81"/>
                  <a:gd name="T50" fmla="*/ 41 w 55"/>
                  <a:gd name="T51" fmla="*/ 59 h 81"/>
                  <a:gd name="T52" fmla="*/ 37 w 55"/>
                  <a:gd name="T53" fmla="*/ 67 h 81"/>
                  <a:gd name="T54" fmla="*/ 32 w 55"/>
                  <a:gd name="T55" fmla="*/ 73 h 81"/>
                  <a:gd name="T56" fmla="*/ 24 w 55"/>
                  <a:gd name="T57" fmla="*/ 73 h 81"/>
                  <a:gd name="T58" fmla="*/ 18 w 55"/>
                  <a:gd name="T59" fmla="*/ 67 h 81"/>
                  <a:gd name="T60" fmla="*/ 14 w 55"/>
                  <a:gd name="T61" fmla="*/ 59 h 81"/>
                  <a:gd name="T62" fmla="*/ 12 w 55"/>
                  <a:gd name="T63" fmla="*/ 47 h 81"/>
                  <a:gd name="T64" fmla="*/ 12 w 55"/>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1">
                    <a:moveTo>
                      <a:pt x="28" y="0"/>
                    </a:moveTo>
                    <a:lnTo>
                      <a:pt x="22" y="1"/>
                    </a:lnTo>
                    <a:lnTo>
                      <a:pt x="16" y="3"/>
                    </a:lnTo>
                    <a:lnTo>
                      <a:pt x="12" y="5"/>
                    </a:lnTo>
                    <a:lnTo>
                      <a:pt x="8" y="11"/>
                    </a:lnTo>
                    <a:lnTo>
                      <a:pt x="4" y="15"/>
                    </a:lnTo>
                    <a:lnTo>
                      <a:pt x="2" y="23"/>
                    </a:lnTo>
                    <a:lnTo>
                      <a:pt x="0" y="31"/>
                    </a:lnTo>
                    <a:lnTo>
                      <a:pt x="0" y="39"/>
                    </a:lnTo>
                    <a:lnTo>
                      <a:pt x="0" y="49"/>
                    </a:lnTo>
                    <a:lnTo>
                      <a:pt x="2" y="57"/>
                    </a:lnTo>
                    <a:lnTo>
                      <a:pt x="4" y="65"/>
                    </a:lnTo>
                    <a:lnTo>
                      <a:pt x="8" y="71"/>
                    </a:lnTo>
                    <a:lnTo>
                      <a:pt x="12" y="75"/>
                    </a:lnTo>
                    <a:lnTo>
                      <a:pt x="16" y="79"/>
                    </a:lnTo>
                    <a:lnTo>
                      <a:pt x="22" y="81"/>
                    </a:lnTo>
                    <a:lnTo>
                      <a:pt x="28" y="81"/>
                    </a:lnTo>
                    <a:lnTo>
                      <a:pt x="33" y="81"/>
                    </a:lnTo>
                    <a:lnTo>
                      <a:pt x="39" y="79"/>
                    </a:lnTo>
                    <a:lnTo>
                      <a:pt x="43" y="75"/>
                    </a:lnTo>
                    <a:lnTo>
                      <a:pt x="47" y="71"/>
                    </a:lnTo>
                    <a:lnTo>
                      <a:pt x="51" y="65"/>
                    </a:lnTo>
                    <a:lnTo>
                      <a:pt x="53" y="59"/>
                    </a:lnTo>
                    <a:lnTo>
                      <a:pt x="53" y="51"/>
                    </a:lnTo>
                    <a:lnTo>
                      <a:pt x="55" y="41"/>
                    </a:lnTo>
                    <a:lnTo>
                      <a:pt x="53" y="31"/>
                    </a:lnTo>
                    <a:lnTo>
                      <a:pt x="53" y="23"/>
                    </a:lnTo>
                    <a:lnTo>
                      <a:pt x="51" y="17"/>
                    </a:lnTo>
                    <a:lnTo>
                      <a:pt x="47" y="11"/>
                    </a:lnTo>
                    <a:lnTo>
                      <a:pt x="43" y="5"/>
                    </a:lnTo>
                    <a:lnTo>
                      <a:pt x="39" y="3"/>
                    </a:lnTo>
                    <a:lnTo>
                      <a:pt x="33" y="1"/>
                    </a:lnTo>
                    <a:lnTo>
                      <a:pt x="28" y="0"/>
                    </a:lnTo>
                    <a:close/>
                    <a:moveTo>
                      <a:pt x="12" y="39"/>
                    </a:moveTo>
                    <a:lnTo>
                      <a:pt x="12" y="25"/>
                    </a:lnTo>
                    <a:lnTo>
                      <a:pt x="14" y="19"/>
                    </a:lnTo>
                    <a:lnTo>
                      <a:pt x="16" y="15"/>
                    </a:lnTo>
                    <a:lnTo>
                      <a:pt x="18" y="13"/>
                    </a:lnTo>
                    <a:lnTo>
                      <a:pt x="20" y="11"/>
                    </a:lnTo>
                    <a:lnTo>
                      <a:pt x="24" y="9"/>
                    </a:lnTo>
                    <a:lnTo>
                      <a:pt x="28" y="9"/>
                    </a:lnTo>
                    <a:lnTo>
                      <a:pt x="32" y="9"/>
                    </a:lnTo>
                    <a:lnTo>
                      <a:pt x="35" y="11"/>
                    </a:lnTo>
                    <a:lnTo>
                      <a:pt x="37" y="13"/>
                    </a:lnTo>
                    <a:lnTo>
                      <a:pt x="39" y="17"/>
                    </a:lnTo>
                    <a:lnTo>
                      <a:pt x="41" y="21"/>
                    </a:lnTo>
                    <a:lnTo>
                      <a:pt x="43" y="27"/>
                    </a:lnTo>
                    <a:lnTo>
                      <a:pt x="43" y="33"/>
                    </a:lnTo>
                    <a:lnTo>
                      <a:pt x="43" y="41"/>
                    </a:lnTo>
                    <a:lnTo>
                      <a:pt x="43" y="49"/>
                    </a:lnTo>
                    <a:lnTo>
                      <a:pt x="43" y="55"/>
                    </a:lnTo>
                    <a:lnTo>
                      <a:pt x="41" y="59"/>
                    </a:lnTo>
                    <a:lnTo>
                      <a:pt x="39" y="65"/>
                    </a:lnTo>
                    <a:lnTo>
                      <a:pt x="37" y="67"/>
                    </a:lnTo>
                    <a:lnTo>
                      <a:pt x="33" y="71"/>
                    </a:lnTo>
                    <a:lnTo>
                      <a:pt x="32" y="73"/>
                    </a:lnTo>
                    <a:lnTo>
                      <a:pt x="28" y="73"/>
                    </a:lnTo>
                    <a:lnTo>
                      <a:pt x="24" y="73"/>
                    </a:lnTo>
                    <a:lnTo>
                      <a:pt x="20" y="71"/>
                    </a:lnTo>
                    <a:lnTo>
                      <a:pt x="18" y="67"/>
                    </a:lnTo>
                    <a:lnTo>
                      <a:pt x="16" y="65"/>
                    </a:lnTo>
                    <a:lnTo>
                      <a:pt x="14" y="59"/>
                    </a:lnTo>
                    <a:lnTo>
                      <a:pt x="12" y="55"/>
                    </a:lnTo>
                    <a:lnTo>
                      <a:pt x="12" y="47"/>
                    </a:lnTo>
                    <a:lnTo>
                      <a:pt x="12" y="41"/>
                    </a:lnTo>
                    <a:lnTo>
                      <a:pt x="12"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61" name="Freeform 225"/>
              <p:cNvSpPr>
                <a:spLocks/>
              </p:cNvSpPr>
              <p:nvPr/>
            </p:nvSpPr>
            <p:spPr bwMode="auto">
              <a:xfrm>
                <a:off x="1224" y="2097"/>
                <a:ext cx="55" cy="81"/>
              </a:xfrm>
              <a:custGeom>
                <a:avLst/>
                <a:gdLst>
                  <a:gd name="T0" fmla="*/ 28 w 55"/>
                  <a:gd name="T1" fmla="*/ 0 h 81"/>
                  <a:gd name="T2" fmla="*/ 22 w 55"/>
                  <a:gd name="T3" fmla="*/ 1 h 81"/>
                  <a:gd name="T4" fmla="*/ 16 w 55"/>
                  <a:gd name="T5" fmla="*/ 3 h 81"/>
                  <a:gd name="T6" fmla="*/ 12 w 55"/>
                  <a:gd name="T7" fmla="*/ 5 h 81"/>
                  <a:gd name="T8" fmla="*/ 8 w 55"/>
                  <a:gd name="T9" fmla="*/ 11 h 81"/>
                  <a:gd name="T10" fmla="*/ 4 w 55"/>
                  <a:gd name="T11" fmla="*/ 15 h 81"/>
                  <a:gd name="T12" fmla="*/ 2 w 55"/>
                  <a:gd name="T13" fmla="*/ 23 h 81"/>
                  <a:gd name="T14" fmla="*/ 0 w 55"/>
                  <a:gd name="T15" fmla="*/ 31 h 81"/>
                  <a:gd name="T16" fmla="*/ 0 w 55"/>
                  <a:gd name="T17" fmla="*/ 39 h 81"/>
                  <a:gd name="T18" fmla="*/ 0 w 55"/>
                  <a:gd name="T19" fmla="*/ 49 h 81"/>
                  <a:gd name="T20" fmla="*/ 2 w 55"/>
                  <a:gd name="T21" fmla="*/ 57 h 81"/>
                  <a:gd name="T22" fmla="*/ 4 w 55"/>
                  <a:gd name="T23" fmla="*/ 65 h 81"/>
                  <a:gd name="T24" fmla="*/ 8 w 55"/>
                  <a:gd name="T25" fmla="*/ 71 h 81"/>
                  <a:gd name="T26" fmla="*/ 12 w 55"/>
                  <a:gd name="T27" fmla="*/ 75 h 81"/>
                  <a:gd name="T28" fmla="*/ 16 w 55"/>
                  <a:gd name="T29" fmla="*/ 79 h 81"/>
                  <a:gd name="T30" fmla="*/ 22 w 55"/>
                  <a:gd name="T31" fmla="*/ 81 h 81"/>
                  <a:gd name="T32" fmla="*/ 28 w 55"/>
                  <a:gd name="T33" fmla="*/ 81 h 81"/>
                  <a:gd name="T34" fmla="*/ 33 w 55"/>
                  <a:gd name="T35" fmla="*/ 81 h 81"/>
                  <a:gd name="T36" fmla="*/ 39 w 55"/>
                  <a:gd name="T37" fmla="*/ 79 h 81"/>
                  <a:gd name="T38" fmla="*/ 43 w 55"/>
                  <a:gd name="T39" fmla="*/ 75 h 81"/>
                  <a:gd name="T40" fmla="*/ 47 w 55"/>
                  <a:gd name="T41" fmla="*/ 71 h 81"/>
                  <a:gd name="T42" fmla="*/ 51 w 55"/>
                  <a:gd name="T43" fmla="*/ 65 h 81"/>
                  <a:gd name="T44" fmla="*/ 53 w 55"/>
                  <a:gd name="T45" fmla="*/ 59 h 81"/>
                  <a:gd name="T46" fmla="*/ 53 w 55"/>
                  <a:gd name="T47" fmla="*/ 51 h 81"/>
                  <a:gd name="T48" fmla="*/ 55 w 55"/>
                  <a:gd name="T49" fmla="*/ 41 h 81"/>
                  <a:gd name="T50" fmla="*/ 53 w 55"/>
                  <a:gd name="T51" fmla="*/ 31 h 81"/>
                  <a:gd name="T52" fmla="*/ 53 w 55"/>
                  <a:gd name="T53" fmla="*/ 23 h 81"/>
                  <a:gd name="T54" fmla="*/ 51 w 55"/>
                  <a:gd name="T55" fmla="*/ 17 h 81"/>
                  <a:gd name="T56" fmla="*/ 47 w 55"/>
                  <a:gd name="T57" fmla="*/ 11 h 81"/>
                  <a:gd name="T58" fmla="*/ 43 w 55"/>
                  <a:gd name="T59" fmla="*/ 5 h 81"/>
                  <a:gd name="T60" fmla="*/ 39 w 55"/>
                  <a:gd name="T61" fmla="*/ 3 h 81"/>
                  <a:gd name="T62" fmla="*/ 33 w 55"/>
                  <a:gd name="T63" fmla="*/ 1 h 81"/>
                  <a:gd name="T64" fmla="*/ 28 w 55"/>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1">
                    <a:moveTo>
                      <a:pt x="28" y="0"/>
                    </a:moveTo>
                    <a:lnTo>
                      <a:pt x="22" y="1"/>
                    </a:lnTo>
                    <a:lnTo>
                      <a:pt x="16" y="3"/>
                    </a:lnTo>
                    <a:lnTo>
                      <a:pt x="12" y="5"/>
                    </a:lnTo>
                    <a:lnTo>
                      <a:pt x="8" y="11"/>
                    </a:lnTo>
                    <a:lnTo>
                      <a:pt x="4" y="15"/>
                    </a:lnTo>
                    <a:lnTo>
                      <a:pt x="2" y="23"/>
                    </a:lnTo>
                    <a:lnTo>
                      <a:pt x="0" y="31"/>
                    </a:lnTo>
                    <a:lnTo>
                      <a:pt x="0" y="39"/>
                    </a:lnTo>
                    <a:lnTo>
                      <a:pt x="0" y="49"/>
                    </a:lnTo>
                    <a:lnTo>
                      <a:pt x="2" y="57"/>
                    </a:lnTo>
                    <a:lnTo>
                      <a:pt x="4" y="65"/>
                    </a:lnTo>
                    <a:lnTo>
                      <a:pt x="8" y="71"/>
                    </a:lnTo>
                    <a:lnTo>
                      <a:pt x="12" y="75"/>
                    </a:lnTo>
                    <a:lnTo>
                      <a:pt x="16" y="79"/>
                    </a:lnTo>
                    <a:lnTo>
                      <a:pt x="22" y="81"/>
                    </a:lnTo>
                    <a:lnTo>
                      <a:pt x="28" y="81"/>
                    </a:lnTo>
                    <a:lnTo>
                      <a:pt x="33" y="81"/>
                    </a:lnTo>
                    <a:lnTo>
                      <a:pt x="39" y="79"/>
                    </a:lnTo>
                    <a:lnTo>
                      <a:pt x="43" y="75"/>
                    </a:lnTo>
                    <a:lnTo>
                      <a:pt x="47" y="71"/>
                    </a:lnTo>
                    <a:lnTo>
                      <a:pt x="51" y="65"/>
                    </a:lnTo>
                    <a:lnTo>
                      <a:pt x="53" y="59"/>
                    </a:lnTo>
                    <a:lnTo>
                      <a:pt x="53" y="51"/>
                    </a:lnTo>
                    <a:lnTo>
                      <a:pt x="55" y="41"/>
                    </a:lnTo>
                    <a:lnTo>
                      <a:pt x="53" y="31"/>
                    </a:lnTo>
                    <a:lnTo>
                      <a:pt x="53" y="23"/>
                    </a:lnTo>
                    <a:lnTo>
                      <a:pt x="51" y="17"/>
                    </a:lnTo>
                    <a:lnTo>
                      <a:pt x="47" y="11"/>
                    </a:lnTo>
                    <a:lnTo>
                      <a:pt x="43" y="5"/>
                    </a:lnTo>
                    <a:lnTo>
                      <a:pt x="39" y="3"/>
                    </a:lnTo>
                    <a:lnTo>
                      <a:pt x="33" y="1"/>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65763" name="Freeform 227"/>
            <p:cNvSpPr>
              <a:spLocks/>
            </p:cNvSpPr>
            <p:nvPr/>
          </p:nvSpPr>
          <p:spPr bwMode="auto">
            <a:xfrm>
              <a:off x="1237" y="2106"/>
              <a:ext cx="31" cy="64"/>
            </a:xfrm>
            <a:custGeom>
              <a:avLst/>
              <a:gdLst>
                <a:gd name="T0" fmla="*/ 0 w 31"/>
                <a:gd name="T1" fmla="*/ 30 h 64"/>
                <a:gd name="T2" fmla="*/ 0 w 31"/>
                <a:gd name="T3" fmla="*/ 16 h 64"/>
                <a:gd name="T4" fmla="*/ 2 w 31"/>
                <a:gd name="T5" fmla="*/ 10 h 64"/>
                <a:gd name="T6" fmla="*/ 4 w 31"/>
                <a:gd name="T7" fmla="*/ 6 h 64"/>
                <a:gd name="T8" fmla="*/ 6 w 31"/>
                <a:gd name="T9" fmla="*/ 4 h 64"/>
                <a:gd name="T10" fmla="*/ 8 w 31"/>
                <a:gd name="T11" fmla="*/ 2 h 64"/>
                <a:gd name="T12" fmla="*/ 12 w 31"/>
                <a:gd name="T13" fmla="*/ 0 h 64"/>
                <a:gd name="T14" fmla="*/ 16 w 31"/>
                <a:gd name="T15" fmla="*/ 0 h 64"/>
                <a:gd name="T16" fmla="*/ 20 w 31"/>
                <a:gd name="T17" fmla="*/ 0 h 64"/>
                <a:gd name="T18" fmla="*/ 23 w 31"/>
                <a:gd name="T19" fmla="*/ 2 h 64"/>
                <a:gd name="T20" fmla="*/ 25 w 31"/>
                <a:gd name="T21" fmla="*/ 4 h 64"/>
                <a:gd name="T22" fmla="*/ 27 w 31"/>
                <a:gd name="T23" fmla="*/ 8 h 64"/>
                <a:gd name="T24" fmla="*/ 29 w 31"/>
                <a:gd name="T25" fmla="*/ 12 h 64"/>
                <a:gd name="T26" fmla="*/ 31 w 31"/>
                <a:gd name="T27" fmla="*/ 18 h 64"/>
                <a:gd name="T28" fmla="*/ 31 w 31"/>
                <a:gd name="T29" fmla="*/ 24 h 64"/>
                <a:gd name="T30" fmla="*/ 31 w 31"/>
                <a:gd name="T31" fmla="*/ 32 h 64"/>
                <a:gd name="T32" fmla="*/ 31 w 31"/>
                <a:gd name="T33" fmla="*/ 40 h 64"/>
                <a:gd name="T34" fmla="*/ 31 w 31"/>
                <a:gd name="T35" fmla="*/ 46 h 64"/>
                <a:gd name="T36" fmla="*/ 29 w 31"/>
                <a:gd name="T37" fmla="*/ 50 h 64"/>
                <a:gd name="T38" fmla="*/ 27 w 31"/>
                <a:gd name="T39" fmla="*/ 56 h 64"/>
                <a:gd name="T40" fmla="*/ 25 w 31"/>
                <a:gd name="T41" fmla="*/ 58 h 64"/>
                <a:gd name="T42" fmla="*/ 21 w 31"/>
                <a:gd name="T43" fmla="*/ 62 h 64"/>
                <a:gd name="T44" fmla="*/ 20 w 31"/>
                <a:gd name="T45" fmla="*/ 64 h 64"/>
                <a:gd name="T46" fmla="*/ 16 w 31"/>
                <a:gd name="T47" fmla="*/ 64 h 64"/>
                <a:gd name="T48" fmla="*/ 12 w 31"/>
                <a:gd name="T49" fmla="*/ 64 h 64"/>
                <a:gd name="T50" fmla="*/ 8 w 31"/>
                <a:gd name="T51" fmla="*/ 62 h 64"/>
                <a:gd name="T52" fmla="*/ 6 w 31"/>
                <a:gd name="T53" fmla="*/ 58 h 64"/>
                <a:gd name="T54" fmla="*/ 4 w 31"/>
                <a:gd name="T55" fmla="*/ 56 h 64"/>
                <a:gd name="T56" fmla="*/ 2 w 31"/>
                <a:gd name="T57" fmla="*/ 50 h 64"/>
                <a:gd name="T58" fmla="*/ 0 w 31"/>
                <a:gd name="T59" fmla="*/ 46 h 64"/>
                <a:gd name="T60" fmla="*/ 0 w 31"/>
                <a:gd name="T61" fmla="*/ 38 h 64"/>
                <a:gd name="T62" fmla="*/ 0 w 31"/>
                <a:gd name="T63" fmla="*/ 32 h 64"/>
                <a:gd name="T64" fmla="*/ 0 w 31"/>
                <a:gd name="T65" fmla="*/ 3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64">
                  <a:moveTo>
                    <a:pt x="0" y="30"/>
                  </a:moveTo>
                  <a:lnTo>
                    <a:pt x="0" y="16"/>
                  </a:lnTo>
                  <a:lnTo>
                    <a:pt x="2" y="10"/>
                  </a:lnTo>
                  <a:lnTo>
                    <a:pt x="4" y="6"/>
                  </a:lnTo>
                  <a:lnTo>
                    <a:pt x="6" y="4"/>
                  </a:lnTo>
                  <a:lnTo>
                    <a:pt x="8" y="2"/>
                  </a:lnTo>
                  <a:lnTo>
                    <a:pt x="12" y="0"/>
                  </a:lnTo>
                  <a:lnTo>
                    <a:pt x="16" y="0"/>
                  </a:lnTo>
                  <a:lnTo>
                    <a:pt x="20" y="0"/>
                  </a:lnTo>
                  <a:lnTo>
                    <a:pt x="23" y="2"/>
                  </a:lnTo>
                  <a:lnTo>
                    <a:pt x="25" y="4"/>
                  </a:lnTo>
                  <a:lnTo>
                    <a:pt x="27" y="8"/>
                  </a:lnTo>
                  <a:lnTo>
                    <a:pt x="29" y="12"/>
                  </a:lnTo>
                  <a:lnTo>
                    <a:pt x="31" y="18"/>
                  </a:lnTo>
                  <a:lnTo>
                    <a:pt x="31" y="24"/>
                  </a:lnTo>
                  <a:lnTo>
                    <a:pt x="31" y="32"/>
                  </a:lnTo>
                  <a:lnTo>
                    <a:pt x="31" y="40"/>
                  </a:lnTo>
                  <a:lnTo>
                    <a:pt x="31" y="46"/>
                  </a:lnTo>
                  <a:lnTo>
                    <a:pt x="29" y="50"/>
                  </a:lnTo>
                  <a:lnTo>
                    <a:pt x="27" y="56"/>
                  </a:lnTo>
                  <a:lnTo>
                    <a:pt x="25" y="58"/>
                  </a:lnTo>
                  <a:lnTo>
                    <a:pt x="21" y="62"/>
                  </a:lnTo>
                  <a:lnTo>
                    <a:pt x="20" y="64"/>
                  </a:lnTo>
                  <a:lnTo>
                    <a:pt x="16" y="64"/>
                  </a:lnTo>
                  <a:lnTo>
                    <a:pt x="12" y="64"/>
                  </a:lnTo>
                  <a:lnTo>
                    <a:pt x="8" y="62"/>
                  </a:lnTo>
                  <a:lnTo>
                    <a:pt x="6" y="58"/>
                  </a:lnTo>
                  <a:lnTo>
                    <a:pt x="4" y="56"/>
                  </a:lnTo>
                  <a:lnTo>
                    <a:pt x="2" y="50"/>
                  </a:lnTo>
                  <a:lnTo>
                    <a:pt x="0" y="46"/>
                  </a:lnTo>
                  <a:lnTo>
                    <a:pt x="0" y="38"/>
                  </a:lnTo>
                  <a:lnTo>
                    <a:pt x="0" y="32"/>
                  </a:lnTo>
                  <a:lnTo>
                    <a:pt x="0"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64" name="Freeform 228"/>
            <p:cNvSpPr>
              <a:spLocks/>
            </p:cNvSpPr>
            <p:nvPr/>
          </p:nvSpPr>
          <p:spPr bwMode="auto">
            <a:xfrm>
              <a:off x="1286" y="2083"/>
              <a:ext cx="38" cy="55"/>
            </a:xfrm>
            <a:custGeom>
              <a:avLst/>
              <a:gdLst>
                <a:gd name="T0" fmla="*/ 8 w 38"/>
                <a:gd name="T1" fmla="*/ 49 h 55"/>
                <a:gd name="T2" fmla="*/ 8 w 38"/>
                <a:gd name="T3" fmla="*/ 47 h 55"/>
                <a:gd name="T4" fmla="*/ 10 w 38"/>
                <a:gd name="T5" fmla="*/ 43 h 55"/>
                <a:gd name="T6" fmla="*/ 12 w 38"/>
                <a:gd name="T7" fmla="*/ 41 h 55"/>
                <a:gd name="T8" fmla="*/ 16 w 38"/>
                <a:gd name="T9" fmla="*/ 39 h 55"/>
                <a:gd name="T10" fmla="*/ 22 w 38"/>
                <a:gd name="T11" fmla="*/ 35 h 55"/>
                <a:gd name="T12" fmla="*/ 30 w 38"/>
                <a:gd name="T13" fmla="*/ 31 h 55"/>
                <a:gd name="T14" fmla="*/ 34 w 38"/>
                <a:gd name="T15" fmla="*/ 27 h 55"/>
                <a:gd name="T16" fmla="*/ 36 w 38"/>
                <a:gd name="T17" fmla="*/ 23 h 55"/>
                <a:gd name="T18" fmla="*/ 38 w 38"/>
                <a:gd name="T19" fmla="*/ 17 h 55"/>
                <a:gd name="T20" fmla="*/ 38 w 38"/>
                <a:gd name="T21" fmla="*/ 14 h 55"/>
                <a:gd name="T22" fmla="*/ 36 w 38"/>
                <a:gd name="T23" fmla="*/ 10 h 55"/>
                <a:gd name="T24" fmla="*/ 36 w 38"/>
                <a:gd name="T25" fmla="*/ 8 h 55"/>
                <a:gd name="T26" fmla="*/ 34 w 38"/>
                <a:gd name="T27" fmla="*/ 6 h 55"/>
                <a:gd name="T28" fmla="*/ 30 w 38"/>
                <a:gd name="T29" fmla="*/ 4 h 55"/>
                <a:gd name="T30" fmla="*/ 28 w 38"/>
                <a:gd name="T31" fmla="*/ 2 h 55"/>
                <a:gd name="T32" fmla="*/ 24 w 38"/>
                <a:gd name="T33" fmla="*/ 2 h 55"/>
                <a:gd name="T34" fmla="*/ 20 w 38"/>
                <a:gd name="T35" fmla="*/ 0 h 55"/>
                <a:gd name="T36" fmla="*/ 14 w 38"/>
                <a:gd name="T37" fmla="*/ 2 h 55"/>
                <a:gd name="T38" fmla="*/ 10 w 38"/>
                <a:gd name="T39" fmla="*/ 2 h 55"/>
                <a:gd name="T40" fmla="*/ 6 w 38"/>
                <a:gd name="T41" fmla="*/ 4 h 55"/>
                <a:gd name="T42" fmla="*/ 4 w 38"/>
                <a:gd name="T43" fmla="*/ 8 h 55"/>
                <a:gd name="T44" fmla="*/ 2 w 38"/>
                <a:gd name="T45" fmla="*/ 14 h 55"/>
                <a:gd name="T46" fmla="*/ 0 w 38"/>
                <a:gd name="T47" fmla="*/ 19 h 55"/>
                <a:gd name="T48" fmla="*/ 8 w 38"/>
                <a:gd name="T49" fmla="*/ 19 h 55"/>
                <a:gd name="T50" fmla="*/ 8 w 38"/>
                <a:gd name="T51" fmla="*/ 19 h 55"/>
                <a:gd name="T52" fmla="*/ 8 w 38"/>
                <a:gd name="T53" fmla="*/ 14 h 55"/>
                <a:gd name="T54" fmla="*/ 10 w 38"/>
                <a:gd name="T55" fmla="*/ 12 h 55"/>
                <a:gd name="T56" fmla="*/ 12 w 38"/>
                <a:gd name="T57" fmla="*/ 10 h 55"/>
                <a:gd name="T58" fmla="*/ 14 w 38"/>
                <a:gd name="T59" fmla="*/ 8 h 55"/>
                <a:gd name="T60" fmla="*/ 16 w 38"/>
                <a:gd name="T61" fmla="*/ 6 h 55"/>
                <a:gd name="T62" fmla="*/ 20 w 38"/>
                <a:gd name="T63" fmla="*/ 6 h 55"/>
                <a:gd name="T64" fmla="*/ 24 w 38"/>
                <a:gd name="T65" fmla="*/ 8 h 55"/>
                <a:gd name="T66" fmla="*/ 28 w 38"/>
                <a:gd name="T67" fmla="*/ 10 h 55"/>
                <a:gd name="T68" fmla="*/ 30 w 38"/>
                <a:gd name="T69" fmla="*/ 12 h 55"/>
                <a:gd name="T70" fmla="*/ 30 w 38"/>
                <a:gd name="T71" fmla="*/ 17 h 55"/>
                <a:gd name="T72" fmla="*/ 30 w 38"/>
                <a:gd name="T73" fmla="*/ 19 h 55"/>
                <a:gd name="T74" fmla="*/ 28 w 38"/>
                <a:gd name="T75" fmla="*/ 23 h 55"/>
                <a:gd name="T76" fmla="*/ 26 w 38"/>
                <a:gd name="T77" fmla="*/ 25 h 55"/>
                <a:gd name="T78" fmla="*/ 24 w 38"/>
                <a:gd name="T79" fmla="*/ 27 h 55"/>
                <a:gd name="T80" fmla="*/ 10 w 38"/>
                <a:gd name="T81" fmla="*/ 35 h 55"/>
                <a:gd name="T82" fmla="*/ 6 w 38"/>
                <a:gd name="T83" fmla="*/ 37 h 55"/>
                <a:gd name="T84" fmla="*/ 4 w 38"/>
                <a:gd name="T85" fmla="*/ 43 h 55"/>
                <a:gd name="T86" fmla="*/ 0 w 38"/>
                <a:gd name="T87" fmla="*/ 47 h 55"/>
                <a:gd name="T88" fmla="*/ 0 w 38"/>
                <a:gd name="T89" fmla="*/ 55 h 55"/>
                <a:gd name="T90" fmla="*/ 38 w 38"/>
                <a:gd name="T91" fmla="*/ 55 h 55"/>
                <a:gd name="T92" fmla="*/ 38 w 38"/>
                <a:gd name="T93" fmla="*/ 49 h 55"/>
                <a:gd name="T94" fmla="*/ 8 w 38"/>
                <a:gd name="T95"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5">
                  <a:moveTo>
                    <a:pt x="8" y="49"/>
                  </a:moveTo>
                  <a:lnTo>
                    <a:pt x="8" y="47"/>
                  </a:lnTo>
                  <a:lnTo>
                    <a:pt x="10" y="43"/>
                  </a:lnTo>
                  <a:lnTo>
                    <a:pt x="12" y="41"/>
                  </a:lnTo>
                  <a:lnTo>
                    <a:pt x="16" y="39"/>
                  </a:lnTo>
                  <a:lnTo>
                    <a:pt x="22" y="35"/>
                  </a:lnTo>
                  <a:lnTo>
                    <a:pt x="30" y="31"/>
                  </a:lnTo>
                  <a:lnTo>
                    <a:pt x="34" y="27"/>
                  </a:lnTo>
                  <a:lnTo>
                    <a:pt x="36" y="23"/>
                  </a:lnTo>
                  <a:lnTo>
                    <a:pt x="38" y="17"/>
                  </a:lnTo>
                  <a:lnTo>
                    <a:pt x="38" y="14"/>
                  </a:lnTo>
                  <a:lnTo>
                    <a:pt x="36" y="10"/>
                  </a:lnTo>
                  <a:lnTo>
                    <a:pt x="36" y="8"/>
                  </a:lnTo>
                  <a:lnTo>
                    <a:pt x="34" y="6"/>
                  </a:lnTo>
                  <a:lnTo>
                    <a:pt x="30" y="4"/>
                  </a:lnTo>
                  <a:lnTo>
                    <a:pt x="28" y="2"/>
                  </a:lnTo>
                  <a:lnTo>
                    <a:pt x="24" y="2"/>
                  </a:lnTo>
                  <a:lnTo>
                    <a:pt x="20" y="0"/>
                  </a:lnTo>
                  <a:lnTo>
                    <a:pt x="14" y="2"/>
                  </a:lnTo>
                  <a:lnTo>
                    <a:pt x="10" y="2"/>
                  </a:lnTo>
                  <a:lnTo>
                    <a:pt x="6" y="4"/>
                  </a:lnTo>
                  <a:lnTo>
                    <a:pt x="4" y="8"/>
                  </a:lnTo>
                  <a:lnTo>
                    <a:pt x="2" y="14"/>
                  </a:lnTo>
                  <a:lnTo>
                    <a:pt x="0" y="19"/>
                  </a:lnTo>
                  <a:lnTo>
                    <a:pt x="8" y="19"/>
                  </a:lnTo>
                  <a:lnTo>
                    <a:pt x="8" y="19"/>
                  </a:lnTo>
                  <a:lnTo>
                    <a:pt x="8" y="14"/>
                  </a:lnTo>
                  <a:lnTo>
                    <a:pt x="10" y="12"/>
                  </a:lnTo>
                  <a:lnTo>
                    <a:pt x="12" y="10"/>
                  </a:lnTo>
                  <a:lnTo>
                    <a:pt x="14" y="8"/>
                  </a:lnTo>
                  <a:lnTo>
                    <a:pt x="16" y="6"/>
                  </a:lnTo>
                  <a:lnTo>
                    <a:pt x="20" y="6"/>
                  </a:lnTo>
                  <a:lnTo>
                    <a:pt x="24" y="8"/>
                  </a:lnTo>
                  <a:lnTo>
                    <a:pt x="28" y="10"/>
                  </a:lnTo>
                  <a:lnTo>
                    <a:pt x="30" y="12"/>
                  </a:lnTo>
                  <a:lnTo>
                    <a:pt x="30" y="17"/>
                  </a:lnTo>
                  <a:lnTo>
                    <a:pt x="30" y="19"/>
                  </a:lnTo>
                  <a:lnTo>
                    <a:pt x="28" y="23"/>
                  </a:lnTo>
                  <a:lnTo>
                    <a:pt x="26" y="25"/>
                  </a:lnTo>
                  <a:lnTo>
                    <a:pt x="24" y="27"/>
                  </a:lnTo>
                  <a:lnTo>
                    <a:pt x="10" y="35"/>
                  </a:lnTo>
                  <a:lnTo>
                    <a:pt x="6" y="37"/>
                  </a:lnTo>
                  <a:lnTo>
                    <a:pt x="4" y="43"/>
                  </a:lnTo>
                  <a:lnTo>
                    <a:pt x="0" y="47"/>
                  </a:lnTo>
                  <a:lnTo>
                    <a:pt x="0" y="55"/>
                  </a:lnTo>
                  <a:lnTo>
                    <a:pt x="38" y="55"/>
                  </a:lnTo>
                  <a:lnTo>
                    <a:pt x="38" y="49"/>
                  </a:lnTo>
                  <a:lnTo>
                    <a:pt x="8"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65" name="Freeform 229"/>
            <p:cNvSpPr>
              <a:spLocks/>
            </p:cNvSpPr>
            <p:nvPr/>
          </p:nvSpPr>
          <p:spPr bwMode="auto">
            <a:xfrm>
              <a:off x="1286" y="2083"/>
              <a:ext cx="38" cy="55"/>
            </a:xfrm>
            <a:custGeom>
              <a:avLst/>
              <a:gdLst>
                <a:gd name="T0" fmla="*/ 8 w 38"/>
                <a:gd name="T1" fmla="*/ 49 h 55"/>
                <a:gd name="T2" fmla="*/ 8 w 38"/>
                <a:gd name="T3" fmla="*/ 47 h 55"/>
                <a:gd name="T4" fmla="*/ 10 w 38"/>
                <a:gd name="T5" fmla="*/ 43 h 55"/>
                <a:gd name="T6" fmla="*/ 12 w 38"/>
                <a:gd name="T7" fmla="*/ 41 h 55"/>
                <a:gd name="T8" fmla="*/ 16 w 38"/>
                <a:gd name="T9" fmla="*/ 39 h 55"/>
                <a:gd name="T10" fmla="*/ 22 w 38"/>
                <a:gd name="T11" fmla="*/ 35 h 55"/>
                <a:gd name="T12" fmla="*/ 30 w 38"/>
                <a:gd name="T13" fmla="*/ 31 h 55"/>
                <a:gd name="T14" fmla="*/ 34 w 38"/>
                <a:gd name="T15" fmla="*/ 27 h 55"/>
                <a:gd name="T16" fmla="*/ 36 w 38"/>
                <a:gd name="T17" fmla="*/ 23 h 55"/>
                <a:gd name="T18" fmla="*/ 38 w 38"/>
                <a:gd name="T19" fmla="*/ 17 h 55"/>
                <a:gd name="T20" fmla="*/ 38 w 38"/>
                <a:gd name="T21" fmla="*/ 14 h 55"/>
                <a:gd name="T22" fmla="*/ 36 w 38"/>
                <a:gd name="T23" fmla="*/ 10 h 55"/>
                <a:gd name="T24" fmla="*/ 36 w 38"/>
                <a:gd name="T25" fmla="*/ 8 h 55"/>
                <a:gd name="T26" fmla="*/ 34 w 38"/>
                <a:gd name="T27" fmla="*/ 6 h 55"/>
                <a:gd name="T28" fmla="*/ 30 w 38"/>
                <a:gd name="T29" fmla="*/ 4 h 55"/>
                <a:gd name="T30" fmla="*/ 28 w 38"/>
                <a:gd name="T31" fmla="*/ 2 h 55"/>
                <a:gd name="T32" fmla="*/ 24 w 38"/>
                <a:gd name="T33" fmla="*/ 2 h 55"/>
                <a:gd name="T34" fmla="*/ 20 w 38"/>
                <a:gd name="T35" fmla="*/ 0 h 55"/>
                <a:gd name="T36" fmla="*/ 14 w 38"/>
                <a:gd name="T37" fmla="*/ 2 h 55"/>
                <a:gd name="T38" fmla="*/ 10 w 38"/>
                <a:gd name="T39" fmla="*/ 2 h 55"/>
                <a:gd name="T40" fmla="*/ 6 w 38"/>
                <a:gd name="T41" fmla="*/ 4 h 55"/>
                <a:gd name="T42" fmla="*/ 4 w 38"/>
                <a:gd name="T43" fmla="*/ 8 h 55"/>
                <a:gd name="T44" fmla="*/ 2 w 38"/>
                <a:gd name="T45" fmla="*/ 14 h 55"/>
                <a:gd name="T46" fmla="*/ 0 w 38"/>
                <a:gd name="T47" fmla="*/ 19 h 55"/>
                <a:gd name="T48" fmla="*/ 8 w 38"/>
                <a:gd name="T49" fmla="*/ 19 h 55"/>
                <a:gd name="T50" fmla="*/ 8 w 38"/>
                <a:gd name="T51" fmla="*/ 14 h 55"/>
                <a:gd name="T52" fmla="*/ 10 w 38"/>
                <a:gd name="T53" fmla="*/ 12 h 55"/>
                <a:gd name="T54" fmla="*/ 12 w 38"/>
                <a:gd name="T55" fmla="*/ 10 h 55"/>
                <a:gd name="T56" fmla="*/ 14 w 38"/>
                <a:gd name="T57" fmla="*/ 8 h 55"/>
                <a:gd name="T58" fmla="*/ 16 w 38"/>
                <a:gd name="T59" fmla="*/ 6 h 55"/>
                <a:gd name="T60" fmla="*/ 20 w 38"/>
                <a:gd name="T61" fmla="*/ 6 h 55"/>
                <a:gd name="T62" fmla="*/ 24 w 38"/>
                <a:gd name="T63" fmla="*/ 8 h 55"/>
                <a:gd name="T64" fmla="*/ 28 w 38"/>
                <a:gd name="T65" fmla="*/ 10 h 55"/>
                <a:gd name="T66" fmla="*/ 30 w 38"/>
                <a:gd name="T67" fmla="*/ 12 h 55"/>
                <a:gd name="T68" fmla="*/ 30 w 38"/>
                <a:gd name="T69" fmla="*/ 17 h 55"/>
                <a:gd name="T70" fmla="*/ 30 w 38"/>
                <a:gd name="T71" fmla="*/ 19 h 55"/>
                <a:gd name="T72" fmla="*/ 28 w 38"/>
                <a:gd name="T73" fmla="*/ 23 h 55"/>
                <a:gd name="T74" fmla="*/ 26 w 38"/>
                <a:gd name="T75" fmla="*/ 25 h 55"/>
                <a:gd name="T76" fmla="*/ 24 w 38"/>
                <a:gd name="T77" fmla="*/ 27 h 55"/>
                <a:gd name="T78" fmla="*/ 10 w 38"/>
                <a:gd name="T79" fmla="*/ 35 h 55"/>
                <a:gd name="T80" fmla="*/ 6 w 38"/>
                <a:gd name="T81" fmla="*/ 37 h 55"/>
                <a:gd name="T82" fmla="*/ 4 w 38"/>
                <a:gd name="T83" fmla="*/ 43 h 55"/>
                <a:gd name="T84" fmla="*/ 0 w 38"/>
                <a:gd name="T85" fmla="*/ 47 h 55"/>
                <a:gd name="T86" fmla="*/ 0 w 38"/>
                <a:gd name="T87" fmla="*/ 55 h 55"/>
                <a:gd name="T88" fmla="*/ 38 w 38"/>
                <a:gd name="T89" fmla="*/ 55 h 55"/>
                <a:gd name="T90" fmla="*/ 38 w 38"/>
                <a:gd name="T91" fmla="*/ 49 h 55"/>
                <a:gd name="T92" fmla="*/ 8 w 38"/>
                <a:gd name="T93"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5">
                  <a:moveTo>
                    <a:pt x="8" y="49"/>
                  </a:moveTo>
                  <a:lnTo>
                    <a:pt x="8" y="47"/>
                  </a:lnTo>
                  <a:lnTo>
                    <a:pt x="10" y="43"/>
                  </a:lnTo>
                  <a:lnTo>
                    <a:pt x="12" y="41"/>
                  </a:lnTo>
                  <a:lnTo>
                    <a:pt x="16" y="39"/>
                  </a:lnTo>
                  <a:lnTo>
                    <a:pt x="22" y="35"/>
                  </a:lnTo>
                  <a:lnTo>
                    <a:pt x="30" y="31"/>
                  </a:lnTo>
                  <a:lnTo>
                    <a:pt x="34" y="27"/>
                  </a:lnTo>
                  <a:lnTo>
                    <a:pt x="36" y="23"/>
                  </a:lnTo>
                  <a:lnTo>
                    <a:pt x="38" y="17"/>
                  </a:lnTo>
                  <a:lnTo>
                    <a:pt x="38" y="14"/>
                  </a:lnTo>
                  <a:lnTo>
                    <a:pt x="36" y="10"/>
                  </a:lnTo>
                  <a:lnTo>
                    <a:pt x="36" y="8"/>
                  </a:lnTo>
                  <a:lnTo>
                    <a:pt x="34" y="6"/>
                  </a:lnTo>
                  <a:lnTo>
                    <a:pt x="30" y="4"/>
                  </a:lnTo>
                  <a:lnTo>
                    <a:pt x="28" y="2"/>
                  </a:lnTo>
                  <a:lnTo>
                    <a:pt x="24" y="2"/>
                  </a:lnTo>
                  <a:lnTo>
                    <a:pt x="20" y="0"/>
                  </a:lnTo>
                  <a:lnTo>
                    <a:pt x="14" y="2"/>
                  </a:lnTo>
                  <a:lnTo>
                    <a:pt x="10" y="2"/>
                  </a:lnTo>
                  <a:lnTo>
                    <a:pt x="6" y="4"/>
                  </a:lnTo>
                  <a:lnTo>
                    <a:pt x="4" y="8"/>
                  </a:lnTo>
                  <a:lnTo>
                    <a:pt x="2" y="14"/>
                  </a:lnTo>
                  <a:lnTo>
                    <a:pt x="0" y="19"/>
                  </a:lnTo>
                  <a:lnTo>
                    <a:pt x="8" y="19"/>
                  </a:lnTo>
                  <a:lnTo>
                    <a:pt x="8" y="14"/>
                  </a:lnTo>
                  <a:lnTo>
                    <a:pt x="10" y="12"/>
                  </a:lnTo>
                  <a:lnTo>
                    <a:pt x="12" y="10"/>
                  </a:lnTo>
                  <a:lnTo>
                    <a:pt x="14" y="8"/>
                  </a:lnTo>
                  <a:lnTo>
                    <a:pt x="16" y="6"/>
                  </a:lnTo>
                  <a:lnTo>
                    <a:pt x="20" y="6"/>
                  </a:lnTo>
                  <a:lnTo>
                    <a:pt x="24" y="8"/>
                  </a:lnTo>
                  <a:lnTo>
                    <a:pt x="28" y="10"/>
                  </a:lnTo>
                  <a:lnTo>
                    <a:pt x="30" y="12"/>
                  </a:lnTo>
                  <a:lnTo>
                    <a:pt x="30" y="17"/>
                  </a:lnTo>
                  <a:lnTo>
                    <a:pt x="30" y="19"/>
                  </a:lnTo>
                  <a:lnTo>
                    <a:pt x="28" y="23"/>
                  </a:lnTo>
                  <a:lnTo>
                    <a:pt x="26" y="25"/>
                  </a:lnTo>
                  <a:lnTo>
                    <a:pt x="24" y="27"/>
                  </a:lnTo>
                  <a:lnTo>
                    <a:pt x="10" y="35"/>
                  </a:lnTo>
                  <a:lnTo>
                    <a:pt x="6" y="37"/>
                  </a:lnTo>
                  <a:lnTo>
                    <a:pt x="4" y="43"/>
                  </a:lnTo>
                  <a:lnTo>
                    <a:pt x="0" y="47"/>
                  </a:lnTo>
                  <a:lnTo>
                    <a:pt x="0" y="55"/>
                  </a:lnTo>
                  <a:lnTo>
                    <a:pt x="38" y="55"/>
                  </a:lnTo>
                  <a:lnTo>
                    <a:pt x="38" y="49"/>
                  </a:lnTo>
                  <a:lnTo>
                    <a:pt x="8" y="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66" name="Freeform 230"/>
            <p:cNvSpPr>
              <a:spLocks/>
            </p:cNvSpPr>
            <p:nvPr/>
          </p:nvSpPr>
          <p:spPr bwMode="auto">
            <a:xfrm>
              <a:off x="1169" y="1201"/>
              <a:ext cx="30" cy="79"/>
            </a:xfrm>
            <a:custGeom>
              <a:avLst/>
              <a:gdLst>
                <a:gd name="T0" fmla="*/ 30 w 30"/>
                <a:gd name="T1" fmla="*/ 0 h 79"/>
                <a:gd name="T2" fmla="*/ 22 w 30"/>
                <a:gd name="T3" fmla="*/ 0 h 79"/>
                <a:gd name="T4" fmla="*/ 20 w 30"/>
                <a:gd name="T5" fmla="*/ 6 h 79"/>
                <a:gd name="T6" fmla="*/ 16 w 30"/>
                <a:gd name="T7" fmla="*/ 10 h 79"/>
                <a:gd name="T8" fmla="*/ 14 w 30"/>
                <a:gd name="T9" fmla="*/ 12 h 79"/>
                <a:gd name="T10" fmla="*/ 10 w 30"/>
                <a:gd name="T11" fmla="*/ 14 h 79"/>
                <a:gd name="T12" fmla="*/ 6 w 30"/>
                <a:gd name="T13" fmla="*/ 14 h 79"/>
                <a:gd name="T14" fmla="*/ 0 w 30"/>
                <a:gd name="T15" fmla="*/ 14 h 79"/>
                <a:gd name="T16" fmla="*/ 0 w 30"/>
                <a:gd name="T17" fmla="*/ 22 h 79"/>
                <a:gd name="T18" fmla="*/ 20 w 30"/>
                <a:gd name="T19" fmla="*/ 22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6" y="10"/>
                  </a:lnTo>
                  <a:lnTo>
                    <a:pt x="14" y="12"/>
                  </a:lnTo>
                  <a:lnTo>
                    <a:pt x="10" y="14"/>
                  </a:lnTo>
                  <a:lnTo>
                    <a:pt x="6" y="14"/>
                  </a:lnTo>
                  <a:lnTo>
                    <a:pt x="0" y="14"/>
                  </a:lnTo>
                  <a:lnTo>
                    <a:pt x="0" y="22"/>
                  </a:lnTo>
                  <a:lnTo>
                    <a:pt x="20" y="22"/>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67" name="Freeform 231"/>
            <p:cNvSpPr>
              <a:spLocks/>
            </p:cNvSpPr>
            <p:nvPr/>
          </p:nvSpPr>
          <p:spPr bwMode="auto">
            <a:xfrm>
              <a:off x="1169" y="1201"/>
              <a:ext cx="30" cy="79"/>
            </a:xfrm>
            <a:custGeom>
              <a:avLst/>
              <a:gdLst>
                <a:gd name="T0" fmla="*/ 30 w 30"/>
                <a:gd name="T1" fmla="*/ 0 h 79"/>
                <a:gd name="T2" fmla="*/ 22 w 30"/>
                <a:gd name="T3" fmla="*/ 0 h 79"/>
                <a:gd name="T4" fmla="*/ 20 w 30"/>
                <a:gd name="T5" fmla="*/ 6 h 79"/>
                <a:gd name="T6" fmla="*/ 16 w 30"/>
                <a:gd name="T7" fmla="*/ 10 h 79"/>
                <a:gd name="T8" fmla="*/ 14 w 30"/>
                <a:gd name="T9" fmla="*/ 12 h 79"/>
                <a:gd name="T10" fmla="*/ 10 w 30"/>
                <a:gd name="T11" fmla="*/ 14 h 79"/>
                <a:gd name="T12" fmla="*/ 6 w 30"/>
                <a:gd name="T13" fmla="*/ 14 h 79"/>
                <a:gd name="T14" fmla="*/ 0 w 30"/>
                <a:gd name="T15" fmla="*/ 14 h 79"/>
                <a:gd name="T16" fmla="*/ 0 w 30"/>
                <a:gd name="T17" fmla="*/ 22 h 79"/>
                <a:gd name="T18" fmla="*/ 20 w 30"/>
                <a:gd name="T19" fmla="*/ 22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6" y="10"/>
                  </a:lnTo>
                  <a:lnTo>
                    <a:pt x="14" y="12"/>
                  </a:lnTo>
                  <a:lnTo>
                    <a:pt x="10" y="14"/>
                  </a:lnTo>
                  <a:lnTo>
                    <a:pt x="6" y="14"/>
                  </a:lnTo>
                  <a:lnTo>
                    <a:pt x="0" y="14"/>
                  </a:lnTo>
                  <a:lnTo>
                    <a:pt x="0" y="22"/>
                  </a:lnTo>
                  <a:lnTo>
                    <a:pt x="20" y="22"/>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68" name="Freeform 232"/>
            <p:cNvSpPr>
              <a:spLocks noEditPoints="1"/>
            </p:cNvSpPr>
            <p:nvPr/>
          </p:nvSpPr>
          <p:spPr bwMode="auto">
            <a:xfrm>
              <a:off x="1225" y="1201"/>
              <a:ext cx="55" cy="81"/>
            </a:xfrm>
            <a:custGeom>
              <a:avLst/>
              <a:gdLst>
                <a:gd name="T0" fmla="*/ 22 w 55"/>
                <a:gd name="T1" fmla="*/ 0 h 81"/>
                <a:gd name="T2" fmla="*/ 12 w 55"/>
                <a:gd name="T3" fmla="*/ 6 h 81"/>
                <a:gd name="T4" fmla="*/ 4 w 55"/>
                <a:gd name="T5" fmla="*/ 16 h 81"/>
                <a:gd name="T6" fmla="*/ 0 w 55"/>
                <a:gd name="T7" fmla="*/ 29 h 81"/>
                <a:gd name="T8" fmla="*/ 0 w 55"/>
                <a:gd name="T9" fmla="*/ 49 h 81"/>
                <a:gd name="T10" fmla="*/ 4 w 55"/>
                <a:gd name="T11" fmla="*/ 63 h 81"/>
                <a:gd name="T12" fmla="*/ 12 w 55"/>
                <a:gd name="T13" fmla="*/ 75 h 81"/>
                <a:gd name="T14" fmla="*/ 22 w 55"/>
                <a:gd name="T15" fmla="*/ 79 h 81"/>
                <a:gd name="T16" fmla="*/ 33 w 55"/>
                <a:gd name="T17" fmla="*/ 79 h 81"/>
                <a:gd name="T18" fmla="*/ 43 w 55"/>
                <a:gd name="T19" fmla="*/ 75 h 81"/>
                <a:gd name="T20" fmla="*/ 51 w 55"/>
                <a:gd name="T21" fmla="*/ 63 h 81"/>
                <a:gd name="T22" fmla="*/ 53 w 55"/>
                <a:gd name="T23" fmla="*/ 49 h 81"/>
                <a:gd name="T24" fmla="*/ 53 w 55"/>
                <a:gd name="T25" fmla="*/ 31 h 81"/>
                <a:gd name="T26" fmla="*/ 51 w 55"/>
                <a:gd name="T27" fmla="*/ 16 h 81"/>
                <a:gd name="T28" fmla="*/ 43 w 55"/>
                <a:gd name="T29" fmla="*/ 6 h 81"/>
                <a:gd name="T30" fmla="*/ 33 w 55"/>
                <a:gd name="T31" fmla="*/ 0 h 81"/>
                <a:gd name="T32" fmla="*/ 12 w 55"/>
                <a:gd name="T33" fmla="*/ 37 h 81"/>
                <a:gd name="T34" fmla="*/ 14 w 55"/>
                <a:gd name="T35" fmla="*/ 20 h 81"/>
                <a:gd name="T36" fmla="*/ 18 w 55"/>
                <a:gd name="T37" fmla="*/ 12 h 81"/>
                <a:gd name="T38" fmla="*/ 24 w 55"/>
                <a:gd name="T39" fmla="*/ 8 h 81"/>
                <a:gd name="T40" fmla="*/ 32 w 55"/>
                <a:gd name="T41" fmla="*/ 8 h 81"/>
                <a:gd name="T42" fmla="*/ 37 w 55"/>
                <a:gd name="T43" fmla="*/ 14 h 81"/>
                <a:gd name="T44" fmla="*/ 41 w 55"/>
                <a:gd name="T45" fmla="*/ 22 h 81"/>
                <a:gd name="T46" fmla="*/ 43 w 55"/>
                <a:gd name="T47" fmla="*/ 33 h 81"/>
                <a:gd name="T48" fmla="*/ 43 w 55"/>
                <a:gd name="T49" fmla="*/ 53 h 81"/>
                <a:gd name="T50" fmla="*/ 39 w 55"/>
                <a:gd name="T51" fmla="*/ 63 h 81"/>
                <a:gd name="T52" fmla="*/ 33 w 55"/>
                <a:gd name="T53" fmla="*/ 69 h 81"/>
                <a:gd name="T54" fmla="*/ 28 w 55"/>
                <a:gd name="T55" fmla="*/ 71 h 81"/>
                <a:gd name="T56" fmla="*/ 20 w 55"/>
                <a:gd name="T57" fmla="*/ 69 h 81"/>
                <a:gd name="T58" fmla="*/ 16 w 55"/>
                <a:gd name="T59" fmla="*/ 63 h 81"/>
                <a:gd name="T60" fmla="*/ 12 w 55"/>
                <a:gd name="T61" fmla="*/ 53 h 81"/>
                <a:gd name="T62" fmla="*/ 12 w 55"/>
                <a:gd name="T63"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81">
                  <a:moveTo>
                    <a:pt x="28" y="0"/>
                  </a:moveTo>
                  <a:lnTo>
                    <a:pt x="22" y="0"/>
                  </a:lnTo>
                  <a:lnTo>
                    <a:pt x="16" y="2"/>
                  </a:lnTo>
                  <a:lnTo>
                    <a:pt x="12" y="6"/>
                  </a:lnTo>
                  <a:lnTo>
                    <a:pt x="8" y="10"/>
                  </a:lnTo>
                  <a:lnTo>
                    <a:pt x="4" y="16"/>
                  </a:lnTo>
                  <a:lnTo>
                    <a:pt x="2" y="22"/>
                  </a:lnTo>
                  <a:lnTo>
                    <a:pt x="0" y="29"/>
                  </a:lnTo>
                  <a:lnTo>
                    <a:pt x="0" y="39"/>
                  </a:lnTo>
                  <a:lnTo>
                    <a:pt x="0" y="49"/>
                  </a:lnTo>
                  <a:lnTo>
                    <a:pt x="2" y="57"/>
                  </a:lnTo>
                  <a:lnTo>
                    <a:pt x="4" y="63"/>
                  </a:lnTo>
                  <a:lnTo>
                    <a:pt x="8" y="69"/>
                  </a:lnTo>
                  <a:lnTo>
                    <a:pt x="12" y="75"/>
                  </a:lnTo>
                  <a:lnTo>
                    <a:pt x="16" y="77"/>
                  </a:lnTo>
                  <a:lnTo>
                    <a:pt x="22" y="79"/>
                  </a:lnTo>
                  <a:lnTo>
                    <a:pt x="28" y="81"/>
                  </a:lnTo>
                  <a:lnTo>
                    <a:pt x="33" y="79"/>
                  </a:lnTo>
                  <a:lnTo>
                    <a:pt x="39" y="77"/>
                  </a:lnTo>
                  <a:lnTo>
                    <a:pt x="43" y="75"/>
                  </a:lnTo>
                  <a:lnTo>
                    <a:pt x="47" y="69"/>
                  </a:lnTo>
                  <a:lnTo>
                    <a:pt x="51" y="63"/>
                  </a:lnTo>
                  <a:lnTo>
                    <a:pt x="53" y="57"/>
                  </a:lnTo>
                  <a:lnTo>
                    <a:pt x="53" y="49"/>
                  </a:lnTo>
                  <a:lnTo>
                    <a:pt x="55" y="39"/>
                  </a:lnTo>
                  <a:lnTo>
                    <a:pt x="53" y="31"/>
                  </a:lnTo>
                  <a:lnTo>
                    <a:pt x="53" y="22"/>
                  </a:lnTo>
                  <a:lnTo>
                    <a:pt x="51" y="16"/>
                  </a:lnTo>
                  <a:lnTo>
                    <a:pt x="47" y="10"/>
                  </a:lnTo>
                  <a:lnTo>
                    <a:pt x="43" y="6"/>
                  </a:lnTo>
                  <a:lnTo>
                    <a:pt x="39" y="2"/>
                  </a:lnTo>
                  <a:lnTo>
                    <a:pt x="33" y="0"/>
                  </a:lnTo>
                  <a:lnTo>
                    <a:pt x="28" y="0"/>
                  </a:lnTo>
                  <a:close/>
                  <a:moveTo>
                    <a:pt x="12" y="37"/>
                  </a:moveTo>
                  <a:lnTo>
                    <a:pt x="12" y="26"/>
                  </a:lnTo>
                  <a:lnTo>
                    <a:pt x="14" y="20"/>
                  </a:lnTo>
                  <a:lnTo>
                    <a:pt x="16" y="16"/>
                  </a:lnTo>
                  <a:lnTo>
                    <a:pt x="18" y="12"/>
                  </a:lnTo>
                  <a:lnTo>
                    <a:pt x="20" y="10"/>
                  </a:lnTo>
                  <a:lnTo>
                    <a:pt x="24" y="8"/>
                  </a:lnTo>
                  <a:lnTo>
                    <a:pt x="28" y="8"/>
                  </a:lnTo>
                  <a:lnTo>
                    <a:pt x="32" y="8"/>
                  </a:lnTo>
                  <a:lnTo>
                    <a:pt x="35" y="10"/>
                  </a:lnTo>
                  <a:lnTo>
                    <a:pt x="37" y="14"/>
                  </a:lnTo>
                  <a:lnTo>
                    <a:pt x="39" y="16"/>
                  </a:lnTo>
                  <a:lnTo>
                    <a:pt x="41" y="22"/>
                  </a:lnTo>
                  <a:lnTo>
                    <a:pt x="43" y="26"/>
                  </a:lnTo>
                  <a:lnTo>
                    <a:pt x="43" y="33"/>
                  </a:lnTo>
                  <a:lnTo>
                    <a:pt x="43" y="41"/>
                  </a:lnTo>
                  <a:lnTo>
                    <a:pt x="43" y="53"/>
                  </a:lnTo>
                  <a:lnTo>
                    <a:pt x="41" y="59"/>
                  </a:lnTo>
                  <a:lnTo>
                    <a:pt x="39" y="63"/>
                  </a:lnTo>
                  <a:lnTo>
                    <a:pt x="37" y="67"/>
                  </a:lnTo>
                  <a:lnTo>
                    <a:pt x="33" y="69"/>
                  </a:lnTo>
                  <a:lnTo>
                    <a:pt x="32" y="71"/>
                  </a:lnTo>
                  <a:lnTo>
                    <a:pt x="28" y="71"/>
                  </a:lnTo>
                  <a:lnTo>
                    <a:pt x="24" y="71"/>
                  </a:lnTo>
                  <a:lnTo>
                    <a:pt x="20" y="69"/>
                  </a:lnTo>
                  <a:lnTo>
                    <a:pt x="18" y="67"/>
                  </a:lnTo>
                  <a:lnTo>
                    <a:pt x="16" y="63"/>
                  </a:lnTo>
                  <a:lnTo>
                    <a:pt x="14" y="59"/>
                  </a:lnTo>
                  <a:lnTo>
                    <a:pt x="12" y="53"/>
                  </a:lnTo>
                  <a:lnTo>
                    <a:pt x="12" y="47"/>
                  </a:lnTo>
                  <a:lnTo>
                    <a:pt x="12" y="39"/>
                  </a:lnTo>
                  <a:lnTo>
                    <a:pt x="1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69" name="Freeform 233"/>
            <p:cNvSpPr>
              <a:spLocks/>
            </p:cNvSpPr>
            <p:nvPr/>
          </p:nvSpPr>
          <p:spPr bwMode="auto">
            <a:xfrm>
              <a:off x="1225" y="1201"/>
              <a:ext cx="55" cy="81"/>
            </a:xfrm>
            <a:custGeom>
              <a:avLst/>
              <a:gdLst>
                <a:gd name="T0" fmla="*/ 28 w 55"/>
                <a:gd name="T1" fmla="*/ 0 h 81"/>
                <a:gd name="T2" fmla="*/ 22 w 55"/>
                <a:gd name="T3" fmla="*/ 0 h 81"/>
                <a:gd name="T4" fmla="*/ 16 w 55"/>
                <a:gd name="T5" fmla="*/ 2 h 81"/>
                <a:gd name="T6" fmla="*/ 12 w 55"/>
                <a:gd name="T7" fmla="*/ 6 h 81"/>
                <a:gd name="T8" fmla="*/ 8 w 55"/>
                <a:gd name="T9" fmla="*/ 10 h 81"/>
                <a:gd name="T10" fmla="*/ 4 w 55"/>
                <a:gd name="T11" fmla="*/ 16 h 81"/>
                <a:gd name="T12" fmla="*/ 2 w 55"/>
                <a:gd name="T13" fmla="*/ 22 h 81"/>
                <a:gd name="T14" fmla="*/ 0 w 55"/>
                <a:gd name="T15" fmla="*/ 29 h 81"/>
                <a:gd name="T16" fmla="*/ 0 w 55"/>
                <a:gd name="T17" fmla="*/ 39 h 81"/>
                <a:gd name="T18" fmla="*/ 0 w 55"/>
                <a:gd name="T19" fmla="*/ 49 h 81"/>
                <a:gd name="T20" fmla="*/ 2 w 55"/>
                <a:gd name="T21" fmla="*/ 57 h 81"/>
                <a:gd name="T22" fmla="*/ 4 w 55"/>
                <a:gd name="T23" fmla="*/ 63 h 81"/>
                <a:gd name="T24" fmla="*/ 8 w 55"/>
                <a:gd name="T25" fmla="*/ 69 h 81"/>
                <a:gd name="T26" fmla="*/ 12 w 55"/>
                <a:gd name="T27" fmla="*/ 75 h 81"/>
                <a:gd name="T28" fmla="*/ 16 w 55"/>
                <a:gd name="T29" fmla="*/ 77 h 81"/>
                <a:gd name="T30" fmla="*/ 22 w 55"/>
                <a:gd name="T31" fmla="*/ 79 h 81"/>
                <a:gd name="T32" fmla="*/ 28 w 55"/>
                <a:gd name="T33" fmla="*/ 81 h 81"/>
                <a:gd name="T34" fmla="*/ 33 w 55"/>
                <a:gd name="T35" fmla="*/ 79 h 81"/>
                <a:gd name="T36" fmla="*/ 39 w 55"/>
                <a:gd name="T37" fmla="*/ 77 h 81"/>
                <a:gd name="T38" fmla="*/ 43 w 55"/>
                <a:gd name="T39" fmla="*/ 75 h 81"/>
                <a:gd name="T40" fmla="*/ 47 w 55"/>
                <a:gd name="T41" fmla="*/ 69 h 81"/>
                <a:gd name="T42" fmla="*/ 51 w 55"/>
                <a:gd name="T43" fmla="*/ 63 h 81"/>
                <a:gd name="T44" fmla="*/ 53 w 55"/>
                <a:gd name="T45" fmla="*/ 57 h 81"/>
                <a:gd name="T46" fmla="*/ 53 w 55"/>
                <a:gd name="T47" fmla="*/ 49 h 81"/>
                <a:gd name="T48" fmla="*/ 55 w 55"/>
                <a:gd name="T49" fmla="*/ 39 h 81"/>
                <a:gd name="T50" fmla="*/ 53 w 55"/>
                <a:gd name="T51" fmla="*/ 31 h 81"/>
                <a:gd name="T52" fmla="*/ 53 w 55"/>
                <a:gd name="T53" fmla="*/ 22 h 81"/>
                <a:gd name="T54" fmla="*/ 51 w 55"/>
                <a:gd name="T55" fmla="*/ 16 h 81"/>
                <a:gd name="T56" fmla="*/ 47 w 55"/>
                <a:gd name="T57" fmla="*/ 10 h 81"/>
                <a:gd name="T58" fmla="*/ 43 w 55"/>
                <a:gd name="T59" fmla="*/ 6 h 81"/>
                <a:gd name="T60" fmla="*/ 39 w 55"/>
                <a:gd name="T61" fmla="*/ 2 h 81"/>
                <a:gd name="T62" fmla="*/ 33 w 55"/>
                <a:gd name="T63" fmla="*/ 0 h 81"/>
                <a:gd name="T64" fmla="*/ 28 w 55"/>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1">
                  <a:moveTo>
                    <a:pt x="28" y="0"/>
                  </a:moveTo>
                  <a:lnTo>
                    <a:pt x="22" y="0"/>
                  </a:lnTo>
                  <a:lnTo>
                    <a:pt x="16" y="2"/>
                  </a:lnTo>
                  <a:lnTo>
                    <a:pt x="12" y="6"/>
                  </a:lnTo>
                  <a:lnTo>
                    <a:pt x="8" y="10"/>
                  </a:lnTo>
                  <a:lnTo>
                    <a:pt x="4" y="16"/>
                  </a:lnTo>
                  <a:lnTo>
                    <a:pt x="2" y="22"/>
                  </a:lnTo>
                  <a:lnTo>
                    <a:pt x="0" y="29"/>
                  </a:lnTo>
                  <a:lnTo>
                    <a:pt x="0" y="39"/>
                  </a:lnTo>
                  <a:lnTo>
                    <a:pt x="0" y="49"/>
                  </a:lnTo>
                  <a:lnTo>
                    <a:pt x="2" y="57"/>
                  </a:lnTo>
                  <a:lnTo>
                    <a:pt x="4" y="63"/>
                  </a:lnTo>
                  <a:lnTo>
                    <a:pt x="8" y="69"/>
                  </a:lnTo>
                  <a:lnTo>
                    <a:pt x="12" y="75"/>
                  </a:lnTo>
                  <a:lnTo>
                    <a:pt x="16" y="77"/>
                  </a:lnTo>
                  <a:lnTo>
                    <a:pt x="22" y="79"/>
                  </a:lnTo>
                  <a:lnTo>
                    <a:pt x="28" y="81"/>
                  </a:lnTo>
                  <a:lnTo>
                    <a:pt x="33" y="79"/>
                  </a:lnTo>
                  <a:lnTo>
                    <a:pt x="39" y="77"/>
                  </a:lnTo>
                  <a:lnTo>
                    <a:pt x="43" y="75"/>
                  </a:lnTo>
                  <a:lnTo>
                    <a:pt x="47" y="69"/>
                  </a:lnTo>
                  <a:lnTo>
                    <a:pt x="51" y="63"/>
                  </a:lnTo>
                  <a:lnTo>
                    <a:pt x="53" y="57"/>
                  </a:lnTo>
                  <a:lnTo>
                    <a:pt x="53" y="49"/>
                  </a:lnTo>
                  <a:lnTo>
                    <a:pt x="55" y="39"/>
                  </a:lnTo>
                  <a:lnTo>
                    <a:pt x="53" y="31"/>
                  </a:lnTo>
                  <a:lnTo>
                    <a:pt x="53" y="22"/>
                  </a:lnTo>
                  <a:lnTo>
                    <a:pt x="51" y="16"/>
                  </a:lnTo>
                  <a:lnTo>
                    <a:pt x="47" y="10"/>
                  </a:lnTo>
                  <a:lnTo>
                    <a:pt x="43" y="6"/>
                  </a:lnTo>
                  <a:lnTo>
                    <a:pt x="39" y="2"/>
                  </a:lnTo>
                  <a:lnTo>
                    <a:pt x="33" y="0"/>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70" name="Freeform 234"/>
            <p:cNvSpPr>
              <a:spLocks/>
            </p:cNvSpPr>
            <p:nvPr/>
          </p:nvSpPr>
          <p:spPr bwMode="auto">
            <a:xfrm>
              <a:off x="1237" y="1209"/>
              <a:ext cx="31" cy="63"/>
            </a:xfrm>
            <a:custGeom>
              <a:avLst/>
              <a:gdLst>
                <a:gd name="T0" fmla="*/ 0 w 31"/>
                <a:gd name="T1" fmla="*/ 29 h 63"/>
                <a:gd name="T2" fmla="*/ 0 w 31"/>
                <a:gd name="T3" fmla="*/ 18 h 63"/>
                <a:gd name="T4" fmla="*/ 2 w 31"/>
                <a:gd name="T5" fmla="*/ 12 h 63"/>
                <a:gd name="T6" fmla="*/ 4 w 31"/>
                <a:gd name="T7" fmla="*/ 8 h 63"/>
                <a:gd name="T8" fmla="*/ 6 w 31"/>
                <a:gd name="T9" fmla="*/ 4 h 63"/>
                <a:gd name="T10" fmla="*/ 8 w 31"/>
                <a:gd name="T11" fmla="*/ 2 h 63"/>
                <a:gd name="T12" fmla="*/ 12 w 31"/>
                <a:gd name="T13" fmla="*/ 0 h 63"/>
                <a:gd name="T14" fmla="*/ 16 w 31"/>
                <a:gd name="T15" fmla="*/ 0 h 63"/>
                <a:gd name="T16" fmla="*/ 20 w 31"/>
                <a:gd name="T17" fmla="*/ 0 h 63"/>
                <a:gd name="T18" fmla="*/ 23 w 31"/>
                <a:gd name="T19" fmla="*/ 2 h 63"/>
                <a:gd name="T20" fmla="*/ 25 w 31"/>
                <a:gd name="T21" fmla="*/ 6 h 63"/>
                <a:gd name="T22" fmla="*/ 27 w 31"/>
                <a:gd name="T23" fmla="*/ 8 h 63"/>
                <a:gd name="T24" fmla="*/ 29 w 31"/>
                <a:gd name="T25" fmla="*/ 14 h 63"/>
                <a:gd name="T26" fmla="*/ 31 w 31"/>
                <a:gd name="T27" fmla="*/ 18 h 63"/>
                <a:gd name="T28" fmla="*/ 31 w 31"/>
                <a:gd name="T29" fmla="*/ 25 h 63"/>
                <a:gd name="T30" fmla="*/ 31 w 31"/>
                <a:gd name="T31" fmla="*/ 33 h 63"/>
                <a:gd name="T32" fmla="*/ 31 w 31"/>
                <a:gd name="T33" fmla="*/ 45 h 63"/>
                <a:gd name="T34" fmla="*/ 29 w 31"/>
                <a:gd name="T35" fmla="*/ 51 h 63"/>
                <a:gd name="T36" fmla="*/ 27 w 31"/>
                <a:gd name="T37" fmla="*/ 55 h 63"/>
                <a:gd name="T38" fmla="*/ 25 w 31"/>
                <a:gd name="T39" fmla="*/ 59 h 63"/>
                <a:gd name="T40" fmla="*/ 21 w 31"/>
                <a:gd name="T41" fmla="*/ 61 h 63"/>
                <a:gd name="T42" fmla="*/ 20 w 31"/>
                <a:gd name="T43" fmla="*/ 63 h 63"/>
                <a:gd name="T44" fmla="*/ 16 w 31"/>
                <a:gd name="T45" fmla="*/ 63 h 63"/>
                <a:gd name="T46" fmla="*/ 12 w 31"/>
                <a:gd name="T47" fmla="*/ 63 h 63"/>
                <a:gd name="T48" fmla="*/ 8 w 31"/>
                <a:gd name="T49" fmla="*/ 61 h 63"/>
                <a:gd name="T50" fmla="*/ 6 w 31"/>
                <a:gd name="T51" fmla="*/ 59 h 63"/>
                <a:gd name="T52" fmla="*/ 4 w 31"/>
                <a:gd name="T53" fmla="*/ 55 h 63"/>
                <a:gd name="T54" fmla="*/ 2 w 31"/>
                <a:gd name="T55" fmla="*/ 51 h 63"/>
                <a:gd name="T56" fmla="*/ 0 w 31"/>
                <a:gd name="T57" fmla="*/ 45 h 63"/>
                <a:gd name="T58" fmla="*/ 0 w 31"/>
                <a:gd name="T59" fmla="*/ 39 h 63"/>
                <a:gd name="T60" fmla="*/ 0 w 31"/>
                <a:gd name="T61" fmla="*/ 31 h 63"/>
                <a:gd name="T62" fmla="*/ 0 w 31"/>
                <a:gd name="T63"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63">
                  <a:moveTo>
                    <a:pt x="0" y="29"/>
                  </a:moveTo>
                  <a:lnTo>
                    <a:pt x="0" y="18"/>
                  </a:lnTo>
                  <a:lnTo>
                    <a:pt x="2" y="12"/>
                  </a:lnTo>
                  <a:lnTo>
                    <a:pt x="4" y="8"/>
                  </a:lnTo>
                  <a:lnTo>
                    <a:pt x="6" y="4"/>
                  </a:lnTo>
                  <a:lnTo>
                    <a:pt x="8" y="2"/>
                  </a:lnTo>
                  <a:lnTo>
                    <a:pt x="12" y="0"/>
                  </a:lnTo>
                  <a:lnTo>
                    <a:pt x="16" y="0"/>
                  </a:lnTo>
                  <a:lnTo>
                    <a:pt x="20" y="0"/>
                  </a:lnTo>
                  <a:lnTo>
                    <a:pt x="23" y="2"/>
                  </a:lnTo>
                  <a:lnTo>
                    <a:pt x="25" y="6"/>
                  </a:lnTo>
                  <a:lnTo>
                    <a:pt x="27" y="8"/>
                  </a:lnTo>
                  <a:lnTo>
                    <a:pt x="29" y="14"/>
                  </a:lnTo>
                  <a:lnTo>
                    <a:pt x="31" y="18"/>
                  </a:lnTo>
                  <a:lnTo>
                    <a:pt x="31" y="25"/>
                  </a:lnTo>
                  <a:lnTo>
                    <a:pt x="31" y="33"/>
                  </a:lnTo>
                  <a:lnTo>
                    <a:pt x="31" y="45"/>
                  </a:lnTo>
                  <a:lnTo>
                    <a:pt x="29" y="51"/>
                  </a:lnTo>
                  <a:lnTo>
                    <a:pt x="27" y="55"/>
                  </a:lnTo>
                  <a:lnTo>
                    <a:pt x="25" y="59"/>
                  </a:lnTo>
                  <a:lnTo>
                    <a:pt x="21" y="61"/>
                  </a:lnTo>
                  <a:lnTo>
                    <a:pt x="20" y="63"/>
                  </a:lnTo>
                  <a:lnTo>
                    <a:pt x="16" y="63"/>
                  </a:lnTo>
                  <a:lnTo>
                    <a:pt x="12" y="63"/>
                  </a:lnTo>
                  <a:lnTo>
                    <a:pt x="8" y="61"/>
                  </a:lnTo>
                  <a:lnTo>
                    <a:pt x="6" y="59"/>
                  </a:lnTo>
                  <a:lnTo>
                    <a:pt x="4" y="55"/>
                  </a:lnTo>
                  <a:lnTo>
                    <a:pt x="2" y="51"/>
                  </a:lnTo>
                  <a:lnTo>
                    <a:pt x="0" y="45"/>
                  </a:lnTo>
                  <a:lnTo>
                    <a:pt x="0" y="39"/>
                  </a:lnTo>
                  <a:lnTo>
                    <a:pt x="0" y="31"/>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71" name="Freeform 235"/>
            <p:cNvSpPr>
              <a:spLocks/>
            </p:cNvSpPr>
            <p:nvPr/>
          </p:nvSpPr>
          <p:spPr bwMode="auto">
            <a:xfrm>
              <a:off x="1286" y="1187"/>
              <a:ext cx="38" cy="57"/>
            </a:xfrm>
            <a:custGeom>
              <a:avLst/>
              <a:gdLst>
                <a:gd name="T0" fmla="*/ 34 w 38"/>
                <a:gd name="T1" fmla="*/ 24 h 57"/>
                <a:gd name="T2" fmla="*/ 36 w 38"/>
                <a:gd name="T3" fmla="*/ 18 h 57"/>
                <a:gd name="T4" fmla="*/ 36 w 38"/>
                <a:gd name="T5" fmla="*/ 12 h 57"/>
                <a:gd name="T6" fmla="*/ 34 w 38"/>
                <a:gd name="T7" fmla="*/ 6 h 57"/>
                <a:gd name="T8" fmla="*/ 30 w 38"/>
                <a:gd name="T9" fmla="*/ 2 h 57"/>
                <a:gd name="T10" fmla="*/ 20 w 38"/>
                <a:gd name="T11" fmla="*/ 0 h 57"/>
                <a:gd name="T12" fmla="*/ 10 w 38"/>
                <a:gd name="T13" fmla="*/ 2 h 57"/>
                <a:gd name="T14" fmla="*/ 4 w 38"/>
                <a:gd name="T15" fmla="*/ 6 h 57"/>
                <a:gd name="T16" fmla="*/ 2 w 38"/>
                <a:gd name="T17" fmla="*/ 18 h 57"/>
                <a:gd name="T18" fmla="*/ 10 w 38"/>
                <a:gd name="T19" fmla="*/ 12 h 57"/>
                <a:gd name="T20" fmla="*/ 14 w 38"/>
                <a:gd name="T21" fmla="*/ 8 h 57"/>
                <a:gd name="T22" fmla="*/ 20 w 38"/>
                <a:gd name="T23" fmla="*/ 6 h 57"/>
                <a:gd name="T24" fmla="*/ 26 w 38"/>
                <a:gd name="T25" fmla="*/ 8 h 57"/>
                <a:gd name="T26" fmla="*/ 30 w 38"/>
                <a:gd name="T27" fmla="*/ 14 h 57"/>
                <a:gd name="T28" fmla="*/ 26 w 38"/>
                <a:gd name="T29" fmla="*/ 22 h 57"/>
                <a:gd name="T30" fmla="*/ 20 w 38"/>
                <a:gd name="T31" fmla="*/ 24 h 57"/>
                <a:gd name="T32" fmla="*/ 16 w 38"/>
                <a:gd name="T33" fmla="*/ 30 h 57"/>
                <a:gd name="T34" fmla="*/ 24 w 38"/>
                <a:gd name="T35" fmla="*/ 30 h 57"/>
                <a:gd name="T36" fmla="*/ 28 w 38"/>
                <a:gd name="T37" fmla="*/ 32 h 57"/>
                <a:gd name="T38" fmla="*/ 32 w 38"/>
                <a:gd name="T39" fmla="*/ 36 h 57"/>
                <a:gd name="T40" fmla="*/ 30 w 38"/>
                <a:gd name="T41" fmla="*/ 43 h 57"/>
                <a:gd name="T42" fmla="*/ 24 w 38"/>
                <a:gd name="T43" fmla="*/ 49 h 57"/>
                <a:gd name="T44" fmla="*/ 14 w 38"/>
                <a:gd name="T45" fmla="*/ 49 h 57"/>
                <a:gd name="T46" fmla="*/ 8 w 38"/>
                <a:gd name="T47" fmla="*/ 43 h 57"/>
                <a:gd name="T48" fmla="*/ 0 w 38"/>
                <a:gd name="T49" fmla="*/ 38 h 57"/>
                <a:gd name="T50" fmla="*/ 4 w 38"/>
                <a:gd name="T51" fmla="*/ 49 h 57"/>
                <a:gd name="T52" fmla="*/ 10 w 38"/>
                <a:gd name="T53" fmla="*/ 55 h 57"/>
                <a:gd name="T54" fmla="*/ 20 w 38"/>
                <a:gd name="T55" fmla="*/ 57 h 57"/>
                <a:gd name="T56" fmla="*/ 28 w 38"/>
                <a:gd name="T57" fmla="*/ 55 h 57"/>
                <a:gd name="T58" fmla="*/ 34 w 38"/>
                <a:gd name="T59" fmla="*/ 51 h 57"/>
                <a:gd name="T60" fmla="*/ 38 w 38"/>
                <a:gd name="T61" fmla="*/ 45 h 57"/>
                <a:gd name="T62" fmla="*/ 38 w 38"/>
                <a:gd name="T63" fmla="*/ 40 h 57"/>
                <a:gd name="T64" fmla="*/ 38 w 38"/>
                <a:gd name="T65" fmla="*/ 32 h 57"/>
                <a:gd name="T66" fmla="*/ 32 w 38"/>
                <a:gd name="T67" fmla="*/ 28 h 57"/>
                <a:gd name="T68" fmla="*/ 30 w 38"/>
                <a:gd name="T6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7">
                  <a:moveTo>
                    <a:pt x="30" y="26"/>
                  </a:moveTo>
                  <a:lnTo>
                    <a:pt x="34" y="24"/>
                  </a:lnTo>
                  <a:lnTo>
                    <a:pt x="36" y="22"/>
                  </a:lnTo>
                  <a:lnTo>
                    <a:pt x="36" y="18"/>
                  </a:lnTo>
                  <a:lnTo>
                    <a:pt x="36" y="14"/>
                  </a:lnTo>
                  <a:lnTo>
                    <a:pt x="36" y="12"/>
                  </a:lnTo>
                  <a:lnTo>
                    <a:pt x="36" y="8"/>
                  </a:lnTo>
                  <a:lnTo>
                    <a:pt x="34" y="6"/>
                  </a:lnTo>
                  <a:lnTo>
                    <a:pt x="32" y="4"/>
                  </a:lnTo>
                  <a:lnTo>
                    <a:pt x="30" y="2"/>
                  </a:lnTo>
                  <a:lnTo>
                    <a:pt x="26" y="0"/>
                  </a:lnTo>
                  <a:lnTo>
                    <a:pt x="20" y="0"/>
                  </a:lnTo>
                  <a:lnTo>
                    <a:pt x="14" y="0"/>
                  </a:lnTo>
                  <a:lnTo>
                    <a:pt x="10" y="2"/>
                  </a:lnTo>
                  <a:lnTo>
                    <a:pt x="8" y="4"/>
                  </a:lnTo>
                  <a:lnTo>
                    <a:pt x="4" y="6"/>
                  </a:lnTo>
                  <a:lnTo>
                    <a:pt x="2" y="12"/>
                  </a:lnTo>
                  <a:lnTo>
                    <a:pt x="2" y="18"/>
                  </a:lnTo>
                  <a:lnTo>
                    <a:pt x="8" y="18"/>
                  </a:lnTo>
                  <a:lnTo>
                    <a:pt x="10" y="12"/>
                  </a:lnTo>
                  <a:lnTo>
                    <a:pt x="10" y="10"/>
                  </a:lnTo>
                  <a:lnTo>
                    <a:pt x="14" y="8"/>
                  </a:lnTo>
                  <a:lnTo>
                    <a:pt x="16" y="6"/>
                  </a:lnTo>
                  <a:lnTo>
                    <a:pt x="20" y="6"/>
                  </a:lnTo>
                  <a:lnTo>
                    <a:pt x="24" y="6"/>
                  </a:lnTo>
                  <a:lnTo>
                    <a:pt x="26" y="8"/>
                  </a:lnTo>
                  <a:lnTo>
                    <a:pt x="28" y="12"/>
                  </a:lnTo>
                  <a:lnTo>
                    <a:pt x="30" y="14"/>
                  </a:lnTo>
                  <a:lnTo>
                    <a:pt x="28" y="18"/>
                  </a:lnTo>
                  <a:lnTo>
                    <a:pt x="26" y="22"/>
                  </a:lnTo>
                  <a:lnTo>
                    <a:pt x="24" y="24"/>
                  </a:lnTo>
                  <a:lnTo>
                    <a:pt x="20" y="24"/>
                  </a:lnTo>
                  <a:lnTo>
                    <a:pt x="16" y="24"/>
                  </a:lnTo>
                  <a:lnTo>
                    <a:pt x="16" y="30"/>
                  </a:lnTo>
                  <a:lnTo>
                    <a:pt x="18" y="30"/>
                  </a:lnTo>
                  <a:lnTo>
                    <a:pt x="24" y="30"/>
                  </a:lnTo>
                  <a:lnTo>
                    <a:pt x="28" y="32"/>
                  </a:lnTo>
                  <a:lnTo>
                    <a:pt x="28" y="32"/>
                  </a:lnTo>
                  <a:lnTo>
                    <a:pt x="30" y="34"/>
                  </a:lnTo>
                  <a:lnTo>
                    <a:pt x="32" y="36"/>
                  </a:lnTo>
                  <a:lnTo>
                    <a:pt x="32" y="40"/>
                  </a:lnTo>
                  <a:lnTo>
                    <a:pt x="30" y="43"/>
                  </a:lnTo>
                  <a:lnTo>
                    <a:pt x="28" y="47"/>
                  </a:lnTo>
                  <a:lnTo>
                    <a:pt x="24" y="49"/>
                  </a:lnTo>
                  <a:lnTo>
                    <a:pt x="20" y="49"/>
                  </a:lnTo>
                  <a:lnTo>
                    <a:pt x="14" y="49"/>
                  </a:lnTo>
                  <a:lnTo>
                    <a:pt x="10" y="47"/>
                  </a:lnTo>
                  <a:lnTo>
                    <a:pt x="8" y="43"/>
                  </a:lnTo>
                  <a:lnTo>
                    <a:pt x="8" y="38"/>
                  </a:lnTo>
                  <a:lnTo>
                    <a:pt x="0" y="38"/>
                  </a:lnTo>
                  <a:lnTo>
                    <a:pt x="2" y="43"/>
                  </a:lnTo>
                  <a:lnTo>
                    <a:pt x="4" y="49"/>
                  </a:lnTo>
                  <a:lnTo>
                    <a:pt x="6" y="53"/>
                  </a:lnTo>
                  <a:lnTo>
                    <a:pt x="10" y="55"/>
                  </a:lnTo>
                  <a:lnTo>
                    <a:pt x="14" y="55"/>
                  </a:lnTo>
                  <a:lnTo>
                    <a:pt x="20" y="57"/>
                  </a:lnTo>
                  <a:lnTo>
                    <a:pt x="24" y="55"/>
                  </a:lnTo>
                  <a:lnTo>
                    <a:pt x="28" y="55"/>
                  </a:lnTo>
                  <a:lnTo>
                    <a:pt x="30" y="53"/>
                  </a:lnTo>
                  <a:lnTo>
                    <a:pt x="34" y="51"/>
                  </a:lnTo>
                  <a:lnTo>
                    <a:pt x="36" y="49"/>
                  </a:lnTo>
                  <a:lnTo>
                    <a:pt x="38" y="45"/>
                  </a:lnTo>
                  <a:lnTo>
                    <a:pt x="38" y="42"/>
                  </a:lnTo>
                  <a:lnTo>
                    <a:pt x="38" y="40"/>
                  </a:lnTo>
                  <a:lnTo>
                    <a:pt x="38" y="36"/>
                  </a:lnTo>
                  <a:lnTo>
                    <a:pt x="38" y="32"/>
                  </a:lnTo>
                  <a:lnTo>
                    <a:pt x="36" y="28"/>
                  </a:lnTo>
                  <a:lnTo>
                    <a:pt x="32" y="28"/>
                  </a:lnTo>
                  <a:lnTo>
                    <a:pt x="30" y="26"/>
                  </a:lnTo>
                  <a:lnTo>
                    <a:pt x="3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72" name="Freeform 236"/>
            <p:cNvSpPr>
              <a:spLocks/>
            </p:cNvSpPr>
            <p:nvPr/>
          </p:nvSpPr>
          <p:spPr bwMode="auto">
            <a:xfrm>
              <a:off x="1286" y="1187"/>
              <a:ext cx="38" cy="57"/>
            </a:xfrm>
            <a:custGeom>
              <a:avLst/>
              <a:gdLst>
                <a:gd name="T0" fmla="*/ 34 w 38"/>
                <a:gd name="T1" fmla="*/ 24 h 57"/>
                <a:gd name="T2" fmla="*/ 36 w 38"/>
                <a:gd name="T3" fmla="*/ 18 h 57"/>
                <a:gd name="T4" fmla="*/ 36 w 38"/>
                <a:gd name="T5" fmla="*/ 12 h 57"/>
                <a:gd name="T6" fmla="*/ 34 w 38"/>
                <a:gd name="T7" fmla="*/ 6 h 57"/>
                <a:gd name="T8" fmla="*/ 30 w 38"/>
                <a:gd name="T9" fmla="*/ 2 h 57"/>
                <a:gd name="T10" fmla="*/ 20 w 38"/>
                <a:gd name="T11" fmla="*/ 0 h 57"/>
                <a:gd name="T12" fmla="*/ 10 w 38"/>
                <a:gd name="T13" fmla="*/ 2 h 57"/>
                <a:gd name="T14" fmla="*/ 4 w 38"/>
                <a:gd name="T15" fmla="*/ 6 h 57"/>
                <a:gd name="T16" fmla="*/ 2 w 38"/>
                <a:gd name="T17" fmla="*/ 18 h 57"/>
                <a:gd name="T18" fmla="*/ 10 w 38"/>
                <a:gd name="T19" fmla="*/ 12 h 57"/>
                <a:gd name="T20" fmla="*/ 14 w 38"/>
                <a:gd name="T21" fmla="*/ 8 h 57"/>
                <a:gd name="T22" fmla="*/ 20 w 38"/>
                <a:gd name="T23" fmla="*/ 6 h 57"/>
                <a:gd name="T24" fmla="*/ 26 w 38"/>
                <a:gd name="T25" fmla="*/ 8 h 57"/>
                <a:gd name="T26" fmla="*/ 30 w 38"/>
                <a:gd name="T27" fmla="*/ 14 h 57"/>
                <a:gd name="T28" fmla="*/ 26 w 38"/>
                <a:gd name="T29" fmla="*/ 22 h 57"/>
                <a:gd name="T30" fmla="*/ 20 w 38"/>
                <a:gd name="T31" fmla="*/ 24 h 57"/>
                <a:gd name="T32" fmla="*/ 16 w 38"/>
                <a:gd name="T33" fmla="*/ 30 h 57"/>
                <a:gd name="T34" fmla="*/ 24 w 38"/>
                <a:gd name="T35" fmla="*/ 30 h 57"/>
                <a:gd name="T36" fmla="*/ 30 w 38"/>
                <a:gd name="T37" fmla="*/ 34 h 57"/>
                <a:gd name="T38" fmla="*/ 32 w 38"/>
                <a:gd name="T39" fmla="*/ 40 h 57"/>
                <a:gd name="T40" fmla="*/ 28 w 38"/>
                <a:gd name="T41" fmla="*/ 47 h 57"/>
                <a:gd name="T42" fmla="*/ 20 w 38"/>
                <a:gd name="T43" fmla="*/ 49 h 57"/>
                <a:gd name="T44" fmla="*/ 10 w 38"/>
                <a:gd name="T45" fmla="*/ 47 h 57"/>
                <a:gd name="T46" fmla="*/ 8 w 38"/>
                <a:gd name="T47" fmla="*/ 38 h 57"/>
                <a:gd name="T48" fmla="*/ 2 w 38"/>
                <a:gd name="T49" fmla="*/ 43 h 57"/>
                <a:gd name="T50" fmla="*/ 6 w 38"/>
                <a:gd name="T51" fmla="*/ 53 h 57"/>
                <a:gd name="T52" fmla="*/ 14 w 38"/>
                <a:gd name="T53" fmla="*/ 55 h 57"/>
                <a:gd name="T54" fmla="*/ 24 w 38"/>
                <a:gd name="T55" fmla="*/ 55 h 57"/>
                <a:gd name="T56" fmla="*/ 30 w 38"/>
                <a:gd name="T57" fmla="*/ 53 h 57"/>
                <a:gd name="T58" fmla="*/ 36 w 38"/>
                <a:gd name="T59" fmla="*/ 49 h 57"/>
                <a:gd name="T60" fmla="*/ 38 w 38"/>
                <a:gd name="T61" fmla="*/ 42 h 57"/>
                <a:gd name="T62" fmla="*/ 38 w 38"/>
                <a:gd name="T63" fmla="*/ 36 h 57"/>
                <a:gd name="T64" fmla="*/ 36 w 38"/>
                <a:gd name="T65" fmla="*/ 28 h 57"/>
                <a:gd name="T66" fmla="*/ 30 w 38"/>
                <a:gd name="T6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57">
                  <a:moveTo>
                    <a:pt x="30" y="26"/>
                  </a:moveTo>
                  <a:lnTo>
                    <a:pt x="34" y="24"/>
                  </a:lnTo>
                  <a:lnTo>
                    <a:pt x="36" y="22"/>
                  </a:lnTo>
                  <a:lnTo>
                    <a:pt x="36" y="18"/>
                  </a:lnTo>
                  <a:lnTo>
                    <a:pt x="36" y="14"/>
                  </a:lnTo>
                  <a:lnTo>
                    <a:pt x="36" y="12"/>
                  </a:lnTo>
                  <a:lnTo>
                    <a:pt x="36" y="8"/>
                  </a:lnTo>
                  <a:lnTo>
                    <a:pt x="34" y="6"/>
                  </a:lnTo>
                  <a:lnTo>
                    <a:pt x="32" y="4"/>
                  </a:lnTo>
                  <a:lnTo>
                    <a:pt x="30" y="2"/>
                  </a:lnTo>
                  <a:lnTo>
                    <a:pt x="26" y="0"/>
                  </a:lnTo>
                  <a:lnTo>
                    <a:pt x="20" y="0"/>
                  </a:lnTo>
                  <a:lnTo>
                    <a:pt x="14" y="0"/>
                  </a:lnTo>
                  <a:lnTo>
                    <a:pt x="10" y="2"/>
                  </a:lnTo>
                  <a:lnTo>
                    <a:pt x="8" y="4"/>
                  </a:lnTo>
                  <a:lnTo>
                    <a:pt x="4" y="6"/>
                  </a:lnTo>
                  <a:lnTo>
                    <a:pt x="2" y="12"/>
                  </a:lnTo>
                  <a:lnTo>
                    <a:pt x="2" y="18"/>
                  </a:lnTo>
                  <a:lnTo>
                    <a:pt x="8" y="18"/>
                  </a:lnTo>
                  <a:lnTo>
                    <a:pt x="10" y="12"/>
                  </a:lnTo>
                  <a:lnTo>
                    <a:pt x="10" y="10"/>
                  </a:lnTo>
                  <a:lnTo>
                    <a:pt x="14" y="8"/>
                  </a:lnTo>
                  <a:lnTo>
                    <a:pt x="16" y="6"/>
                  </a:lnTo>
                  <a:lnTo>
                    <a:pt x="20" y="6"/>
                  </a:lnTo>
                  <a:lnTo>
                    <a:pt x="24" y="6"/>
                  </a:lnTo>
                  <a:lnTo>
                    <a:pt x="26" y="8"/>
                  </a:lnTo>
                  <a:lnTo>
                    <a:pt x="28" y="12"/>
                  </a:lnTo>
                  <a:lnTo>
                    <a:pt x="30" y="14"/>
                  </a:lnTo>
                  <a:lnTo>
                    <a:pt x="28" y="18"/>
                  </a:lnTo>
                  <a:lnTo>
                    <a:pt x="26" y="22"/>
                  </a:lnTo>
                  <a:lnTo>
                    <a:pt x="24" y="24"/>
                  </a:lnTo>
                  <a:lnTo>
                    <a:pt x="20" y="24"/>
                  </a:lnTo>
                  <a:lnTo>
                    <a:pt x="16" y="24"/>
                  </a:lnTo>
                  <a:lnTo>
                    <a:pt x="16" y="30"/>
                  </a:lnTo>
                  <a:lnTo>
                    <a:pt x="18" y="30"/>
                  </a:lnTo>
                  <a:lnTo>
                    <a:pt x="24" y="30"/>
                  </a:lnTo>
                  <a:lnTo>
                    <a:pt x="28" y="32"/>
                  </a:lnTo>
                  <a:lnTo>
                    <a:pt x="30" y="34"/>
                  </a:lnTo>
                  <a:lnTo>
                    <a:pt x="32" y="36"/>
                  </a:lnTo>
                  <a:lnTo>
                    <a:pt x="32" y="40"/>
                  </a:lnTo>
                  <a:lnTo>
                    <a:pt x="30" y="43"/>
                  </a:lnTo>
                  <a:lnTo>
                    <a:pt x="28" y="47"/>
                  </a:lnTo>
                  <a:lnTo>
                    <a:pt x="24" y="49"/>
                  </a:lnTo>
                  <a:lnTo>
                    <a:pt x="20" y="49"/>
                  </a:lnTo>
                  <a:lnTo>
                    <a:pt x="14" y="49"/>
                  </a:lnTo>
                  <a:lnTo>
                    <a:pt x="10" y="47"/>
                  </a:lnTo>
                  <a:lnTo>
                    <a:pt x="8" y="43"/>
                  </a:lnTo>
                  <a:lnTo>
                    <a:pt x="8" y="38"/>
                  </a:lnTo>
                  <a:lnTo>
                    <a:pt x="0" y="38"/>
                  </a:lnTo>
                  <a:lnTo>
                    <a:pt x="2" y="43"/>
                  </a:lnTo>
                  <a:lnTo>
                    <a:pt x="4" y="49"/>
                  </a:lnTo>
                  <a:lnTo>
                    <a:pt x="6" y="53"/>
                  </a:lnTo>
                  <a:lnTo>
                    <a:pt x="10" y="55"/>
                  </a:lnTo>
                  <a:lnTo>
                    <a:pt x="14" y="55"/>
                  </a:lnTo>
                  <a:lnTo>
                    <a:pt x="20" y="57"/>
                  </a:lnTo>
                  <a:lnTo>
                    <a:pt x="24" y="55"/>
                  </a:lnTo>
                  <a:lnTo>
                    <a:pt x="28" y="55"/>
                  </a:lnTo>
                  <a:lnTo>
                    <a:pt x="30" y="53"/>
                  </a:lnTo>
                  <a:lnTo>
                    <a:pt x="34" y="51"/>
                  </a:lnTo>
                  <a:lnTo>
                    <a:pt x="36" y="49"/>
                  </a:lnTo>
                  <a:lnTo>
                    <a:pt x="38" y="45"/>
                  </a:lnTo>
                  <a:lnTo>
                    <a:pt x="38" y="42"/>
                  </a:lnTo>
                  <a:lnTo>
                    <a:pt x="38" y="40"/>
                  </a:lnTo>
                  <a:lnTo>
                    <a:pt x="38" y="36"/>
                  </a:lnTo>
                  <a:lnTo>
                    <a:pt x="38" y="32"/>
                  </a:lnTo>
                  <a:lnTo>
                    <a:pt x="36" y="28"/>
                  </a:lnTo>
                  <a:lnTo>
                    <a:pt x="32" y="28"/>
                  </a:lnTo>
                  <a:lnTo>
                    <a:pt x="30" y="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73" name="Freeform 237"/>
            <p:cNvSpPr>
              <a:spLocks/>
            </p:cNvSpPr>
            <p:nvPr/>
          </p:nvSpPr>
          <p:spPr bwMode="auto">
            <a:xfrm>
              <a:off x="1169" y="303"/>
              <a:ext cx="30" cy="79"/>
            </a:xfrm>
            <a:custGeom>
              <a:avLst/>
              <a:gdLst>
                <a:gd name="T0" fmla="*/ 30 w 30"/>
                <a:gd name="T1" fmla="*/ 0 h 79"/>
                <a:gd name="T2" fmla="*/ 22 w 30"/>
                <a:gd name="T3" fmla="*/ 0 h 79"/>
                <a:gd name="T4" fmla="*/ 20 w 30"/>
                <a:gd name="T5" fmla="*/ 6 h 79"/>
                <a:gd name="T6" fmla="*/ 16 w 30"/>
                <a:gd name="T7" fmla="*/ 10 h 79"/>
                <a:gd name="T8" fmla="*/ 14 w 30"/>
                <a:gd name="T9" fmla="*/ 12 h 79"/>
                <a:gd name="T10" fmla="*/ 10 w 30"/>
                <a:gd name="T11" fmla="*/ 14 h 79"/>
                <a:gd name="T12" fmla="*/ 6 w 30"/>
                <a:gd name="T13" fmla="*/ 14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6" y="10"/>
                  </a:lnTo>
                  <a:lnTo>
                    <a:pt x="14" y="12"/>
                  </a:lnTo>
                  <a:lnTo>
                    <a:pt x="10" y="14"/>
                  </a:lnTo>
                  <a:lnTo>
                    <a:pt x="6" y="14"/>
                  </a:lnTo>
                  <a:lnTo>
                    <a:pt x="0" y="16"/>
                  </a:lnTo>
                  <a:lnTo>
                    <a:pt x="0" y="24"/>
                  </a:lnTo>
                  <a:lnTo>
                    <a:pt x="20" y="24"/>
                  </a:lnTo>
                  <a:lnTo>
                    <a:pt x="20" y="79"/>
                  </a:lnTo>
                  <a:lnTo>
                    <a:pt x="30" y="79"/>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74" name="Freeform 238"/>
            <p:cNvSpPr>
              <a:spLocks/>
            </p:cNvSpPr>
            <p:nvPr/>
          </p:nvSpPr>
          <p:spPr bwMode="auto">
            <a:xfrm>
              <a:off x="1169" y="303"/>
              <a:ext cx="30" cy="79"/>
            </a:xfrm>
            <a:custGeom>
              <a:avLst/>
              <a:gdLst>
                <a:gd name="T0" fmla="*/ 30 w 30"/>
                <a:gd name="T1" fmla="*/ 0 h 79"/>
                <a:gd name="T2" fmla="*/ 22 w 30"/>
                <a:gd name="T3" fmla="*/ 0 h 79"/>
                <a:gd name="T4" fmla="*/ 20 w 30"/>
                <a:gd name="T5" fmla="*/ 6 h 79"/>
                <a:gd name="T6" fmla="*/ 16 w 30"/>
                <a:gd name="T7" fmla="*/ 10 h 79"/>
                <a:gd name="T8" fmla="*/ 14 w 30"/>
                <a:gd name="T9" fmla="*/ 12 h 79"/>
                <a:gd name="T10" fmla="*/ 10 w 30"/>
                <a:gd name="T11" fmla="*/ 14 h 79"/>
                <a:gd name="T12" fmla="*/ 6 w 30"/>
                <a:gd name="T13" fmla="*/ 14 h 79"/>
                <a:gd name="T14" fmla="*/ 0 w 30"/>
                <a:gd name="T15" fmla="*/ 16 h 79"/>
                <a:gd name="T16" fmla="*/ 0 w 30"/>
                <a:gd name="T17" fmla="*/ 24 h 79"/>
                <a:gd name="T18" fmla="*/ 20 w 30"/>
                <a:gd name="T19" fmla="*/ 24 h 79"/>
                <a:gd name="T20" fmla="*/ 20 w 30"/>
                <a:gd name="T21" fmla="*/ 79 h 79"/>
                <a:gd name="T22" fmla="*/ 30 w 30"/>
                <a:gd name="T23" fmla="*/ 79 h 79"/>
                <a:gd name="T24" fmla="*/ 30 w 30"/>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79">
                  <a:moveTo>
                    <a:pt x="30" y="0"/>
                  </a:moveTo>
                  <a:lnTo>
                    <a:pt x="22" y="0"/>
                  </a:lnTo>
                  <a:lnTo>
                    <a:pt x="20" y="6"/>
                  </a:lnTo>
                  <a:lnTo>
                    <a:pt x="16" y="10"/>
                  </a:lnTo>
                  <a:lnTo>
                    <a:pt x="14" y="12"/>
                  </a:lnTo>
                  <a:lnTo>
                    <a:pt x="10" y="14"/>
                  </a:lnTo>
                  <a:lnTo>
                    <a:pt x="6" y="14"/>
                  </a:lnTo>
                  <a:lnTo>
                    <a:pt x="0" y="16"/>
                  </a:lnTo>
                  <a:lnTo>
                    <a:pt x="0" y="24"/>
                  </a:lnTo>
                  <a:lnTo>
                    <a:pt x="20" y="24"/>
                  </a:lnTo>
                  <a:lnTo>
                    <a:pt x="20" y="79"/>
                  </a:lnTo>
                  <a:lnTo>
                    <a:pt x="30" y="79"/>
                  </a:lnTo>
                  <a:lnTo>
                    <a:pt x="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75" name="Freeform 239"/>
            <p:cNvSpPr>
              <a:spLocks noEditPoints="1"/>
            </p:cNvSpPr>
            <p:nvPr/>
          </p:nvSpPr>
          <p:spPr bwMode="auto">
            <a:xfrm>
              <a:off x="1225" y="303"/>
              <a:ext cx="55" cy="81"/>
            </a:xfrm>
            <a:custGeom>
              <a:avLst/>
              <a:gdLst>
                <a:gd name="T0" fmla="*/ 22 w 55"/>
                <a:gd name="T1" fmla="*/ 0 h 81"/>
                <a:gd name="T2" fmla="*/ 12 w 55"/>
                <a:gd name="T3" fmla="*/ 6 h 81"/>
                <a:gd name="T4" fmla="*/ 4 w 55"/>
                <a:gd name="T5" fmla="*/ 16 h 81"/>
                <a:gd name="T6" fmla="*/ 0 w 55"/>
                <a:gd name="T7" fmla="*/ 32 h 81"/>
                <a:gd name="T8" fmla="*/ 0 w 55"/>
                <a:gd name="T9" fmla="*/ 50 h 81"/>
                <a:gd name="T10" fmla="*/ 4 w 55"/>
                <a:gd name="T11" fmla="*/ 65 h 81"/>
                <a:gd name="T12" fmla="*/ 12 w 55"/>
                <a:gd name="T13" fmla="*/ 75 h 81"/>
                <a:gd name="T14" fmla="*/ 22 w 55"/>
                <a:gd name="T15" fmla="*/ 81 h 81"/>
                <a:gd name="T16" fmla="*/ 33 w 55"/>
                <a:gd name="T17" fmla="*/ 81 h 81"/>
                <a:gd name="T18" fmla="*/ 43 w 55"/>
                <a:gd name="T19" fmla="*/ 75 h 81"/>
                <a:gd name="T20" fmla="*/ 51 w 55"/>
                <a:gd name="T21" fmla="*/ 65 h 81"/>
                <a:gd name="T22" fmla="*/ 53 w 55"/>
                <a:gd name="T23" fmla="*/ 50 h 81"/>
                <a:gd name="T24" fmla="*/ 53 w 55"/>
                <a:gd name="T25" fmla="*/ 32 h 81"/>
                <a:gd name="T26" fmla="*/ 51 w 55"/>
                <a:gd name="T27" fmla="*/ 16 h 81"/>
                <a:gd name="T28" fmla="*/ 43 w 55"/>
                <a:gd name="T29" fmla="*/ 6 h 81"/>
                <a:gd name="T30" fmla="*/ 33 w 55"/>
                <a:gd name="T31" fmla="*/ 0 h 81"/>
                <a:gd name="T32" fmla="*/ 12 w 55"/>
                <a:gd name="T33" fmla="*/ 38 h 81"/>
                <a:gd name="T34" fmla="*/ 14 w 55"/>
                <a:gd name="T35" fmla="*/ 20 h 81"/>
                <a:gd name="T36" fmla="*/ 18 w 55"/>
                <a:gd name="T37" fmla="*/ 14 h 81"/>
                <a:gd name="T38" fmla="*/ 24 w 55"/>
                <a:gd name="T39" fmla="*/ 10 h 81"/>
                <a:gd name="T40" fmla="*/ 32 w 55"/>
                <a:gd name="T41" fmla="*/ 10 h 81"/>
                <a:gd name="T42" fmla="*/ 37 w 55"/>
                <a:gd name="T43" fmla="*/ 14 h 81"/>
                <a:gd name="T44" fmla="*/ 41 w 55"/>
                <a:gd name="T45" fmla="*/ 22 h 81"/>
                <a:gd name="T46" fmla="*/ 43 w 55"/>
                <a:gd name="T47" fmla="*/ 34 h 81"/>
                <a:gd name="T48" fmla="*/ 43 w 55"/>
                <a:gd name="T49" fmla="*/ 56 h 81"/>
                <a:gd name="T50" fmla="*/ 39 w 55"/>
                <a:gd name="T51" fmla="*/ 65 h 81"/>
                <a:gd name="T52" fmla="*/ 33 w 55"/>
                <a:gd name="T53" fmla="*/ 71 h 81"/>
                <a:gd name="T54" fmla="*/ 28 w 55"/>
                <a:gd name="T55" fmla="*/ 73 h 81"/>
                <a:gd name="T56" fmla="*/ 20 w 55"/>
                <a:gd name="T57" fmla="*/ 71 h 81"/>
                <a:gd name="T58" fmla="*/ 16 w 55"/>
                <a:gd name="T59" fmla="*/ 65 h 81"/>
                <a:gd name="T60" fmla="*/ 12 w 55"/>
                <a:gd name="T61" fmla="*/ 56 h 81"/>
                <a:gd name="T62" fmla="*/ 12 w 55"/>
                <a:gd name="T63" fmla="*/ 4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81">
                  <a:moveTo>
                    <a:pt x="28" y="0"/>
                  </a:moveTo>
                  <a:lnTo>
                    <a:pt x="22" y="0"/>
                  </a:lnTo>
                  <a:lnTo>
                    <a:pt x="16" y="4"/>
                  </a:lnTo>
                  <a:lnTo>
                    <a:pt x="12" y="6"/>
                  </a:lnTo>
                  <a:lnTo>
                    <a:pt x="8" y="10"/>
                  </a:lnTo>
                  <a:lnTo>
                    <a:pt x="4" y="16"/>
                  </a:lnTo>
                  <a:lnTo>
                    <a:pt x="2" y="24"/>
                  </a:lnTo>
                  <a:lnTo>
                    <a:pt x="0" y="32"/>
                  </a:lnTo>
                  <a:lnTo>
                    <a:pt x="0" y="40"/>
                  </a:lnTo>
                  <a:lnTo>
                    <a:pt x="0" y="50"/>
                  </a:lnTo>
                  <a:lnTo>
                    <a:pt x="2" y="58"/>
                  </a:lnTo>
                  <a:lnTo>
                    <a:pt x="4" y="65"/>
                  </a:lnTo>
                  <a:lnTo>
                    <a:pt x="8" y="71"/>
                  </a:lnTo>
                  <a:lnTo>
                    <a:pt x="12" y="75"/>
                  </a:lnTo>
                  <a:lnTo>
                    <a:pt x="16" y="79"/>
                  </a:lnTo>
                  <a:lnTo>
                    <a:pt x="22" y="81"/>
                  </a:lnTo>
                  <a:lnTo>
                    <a:pt x="28" y="81"/>
                  </a:lnTo>
                  <a:lnTo>
                    <a:pt x="33" y="81"/>
                  </a:lnTo>
                  <a:lnTo>
                    <a:pt x="39" y="79"/>
                  </a:lnTo>
                  <a:lnTo>
                    <a:pt x="43" y="75"/>
                  </a:lnTo>
                  <a:lnTo>
                    <a:pt x="47" y="71"/>
                  </a:lnTo>
                  <a:lnTo>
                    <a:pt x="51" y="65"/>
                  </a:lnTo>
                  <a:lnTo>
                    <a:pt x="53" y="58"/>
                  </a:lnTo>
                  <a:lnTo>
                    <a:pt x="53" y="50"/>
                  </a:lnTo>
                  <a:lnTo>
                    <a:pt x="55" y="42"/>
                  </a:lnTo>
                  <a:lnTo>
                    <a:pt x="53" y="32"/>
                  </a:lnTo>
                  <a:lnTo>
                    <a:pt x="53" y="24"/>
                  </a:lnTo>
                  <a:lnTo>
                    <a:pt x="51" y="16"/>
                  </a:lnTo>
                  <a:lnTo>
                    <a:pt x="47" y="10"/>
                  </a:lnTo>
                  <a:lnTo>
                    <a:pt x="43" y="6"/>
                  </a:lnTo>
                  <a:lnTo>
                    <a:pt x="39" y="4"/>
                  </a:lnTo>
                  <a:lnTo>
                    <a:pt x="33" y="0"/>
                  </a:lnTo>
                  <a:lnTo>
                    <a:pt x="28" y="0"/>
                  </a:lnTo>
                  <a:close/>
                  <a:moveTo>
                    <a:pt x="12" y="38"/>
                  </a:moveTo>
                  <a:lnTo>
                    <a:pt x="12" y="26"/>
                  </a:lnTo>
                  <a:lnTo>
                    <a:pt x="14" y="20"/>
                  </a:lnTo>
                  <a:lnTo>
                    <a:pt x="16" y="16"/>
                  </a:lnTo>
                  <a:lnTo>
                    <a:pt x="18" y="14"/>
                  </a:lnTo>
                  <a:lnTo>
                    <a:pt x="20" y="12"/>
                  </a:lnTo>
                  <a:lnTo>
                    <a:pt x="24" y="10"/>
                  </a:lnTo>
                  <a:lnTo>
                    <a:pt x="28" y="10"/>
                  </a:lnTo>
                  <a:lnTo>
                    <a:pt x="32" y="10"/>
                  </a:lnTo>
                  <a:lnTo>
                    <a:pt x="35" y="12"/>
                  </a:lnTo>
                  <a:lnTo>
                    <a:pt x="37" y="14"/>
                  </a:lnTo>
                  <a:lnTo>
                    <a:pt x="39" y="18"/>
                  </a:lnTo>
                  <a:lnTo>
                    <a:pt x="41" y="22"/>
                  </a:lnTo>
                  <a:lnTo>
                    <a:pt x="43" y="28"/>
                  </a:lnTo>
                  <a:lnTo>
                    <a:pt x="43" y="34"/>
                  </a:lnTo>
                  <a:lnTo>
                    <a:pt x="43" y="42"/>
                  </a:lnTo>
                  <a:lnTo>
                    <a:pt x="43" y="56"/>
                  </a:lnTo>
                  <a:lnTo>
                    <a:pt x="41" y="59"/>
                  </a:lnTo>
                  <a:lnTo>
                    <a:pt x="39" y="65"/>
                  </a:lnTo>
                  <a:lnTo>
                    <a:pt x="37" y="67"/>
                  </a:lnTo>
                  <a:lnTo>
                    <a:pt x="33" y="71"/>
                  </a:lnTo>
                  <a:lnTo>
                    <a:pt x="32" y="71"/>
                  </a:lnTo>
                  <a:lnTo>
                    <a:pt x="28" y="73"/>
                  </a:lnTo>
                  <a:lnTo>
                    <a:pt x="24" y="71"/>
                  </a:lnTo>
                  <a:lnTo>
                    <a:pt x="20" y="71"/>
                  </a:lnTo>
                  <a:lnTo>
                    <a:pt x="18" y="67"/>
                  </a:lnTo>
                  <a:lnTo>
                    <a:pt x="16" y="65"/>
                  </a:lnTo>
                  <a:lnTo>
                    <a:pt x="14" y="59"/>
                  </a:lnTo>
                  <a:lnTo>
                    <a:pt x="12" y="56"/>
                  </a:lnTo>
                  <a:lnTo>
                    <a:pt x="12" y="48"/>
                  </a:lnTo>
                  <a:lnTo>
                    <a:pt x="12" y="42"/>
                  </a:lnTo>
                  <a:lnTo>
                    <a:pt x="1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76" name="Freeform 240"/>
            <p:cNvSpPr>
              <a:spLocks/>
            </p:cNvSpPr>
            <p:nvPr/>
          </p:nvSpPr>
          <p:spPr bwMode="auto">
            <a:xfrm>
              <a:off x="1225" y="303"/>
              <a:ext cx="55" cy="81"/>
            </a:xfrm>
            <a:custGeom>
              <a:avLst/>
              <a:gdLst>
                <a:gd name="T0" fmla="*/ 28 w 55"/>
                <a:gd name="T1" fmla="*/ 0 h 81"/>
                <a:gd name="T2" fmla="*/ 22 w 55"/>
                <a:gd name="T3" fmla="*/ 0 h 81"/>
                <a:gd name="T4" fmla="*/ 16 w 55"/>
                <a:gd name="T5" fmla="*/ 4 h 81"/>
                <a:gd name="T6" fmla="*/ 12 w 55"/>
                <a:gd name="T7" fmla="*/ 6 h 81"/>
                <a:gd name="T8" fmla="*/ 8 w 55"/>
                <a:gd name="T9" fmla="*/ 10 h 81"/>
                <a:gd name="T10" fmla="*/ 4 w 55"/>
                <a:gd name="T11" fmla="*/ 16 h 81"/>
                <a:gd name="T12" fmla="*/ 2 w 55"/>
                <a:gd name="T13" fmla="*/ 24 h 81"/>
                <a:gd name="T14" fmla="*/ 0 w 55"/>
                <a:gd name="T15" fmla="*/ 32 h 81"/>
                <a:gd name="T16" fmla="*/ 0 w 55"/>
                <a:gd name="T17" fmla="*/ 40 h 81"/>
                <a:gd name="T18" fmla="*/ 0 w 55"/>
                <a:gd name="T19" fmla="*/ 50 h 81"/>
                <a:gd name="T20" fmla="*/ 2 w 55"/>
                <a:gd name="T21" fmla="*/ 58 h 81"/>
                <a:gd name="T22" fmla="*/ 4 w 55"/>
                <a:gd name="T23" fmla="*/ 65 h 81"/>
                <a:gd name="T24" fmla="*/ 8 w 55"/>
                <a:gd name="T25" fmla="*/ 71 h 81"/>
                <a:gd name="T26" fmla="*/ 12 w 55"/>
                <a:gd name="T27" fmla="*/ 75 h 81"/>
                <a:gd name="T28" fmla="*/ 16 w 55"/>
                <a:gd name="T29" fmla="*/ 79 h 81"/>
                <a:gd name="T30" fmla="*/ 22 w 55"/>
                <a:gd name="T31" fmla="*/ 81 h 81"/>
                <a:gd name="T32" fmla="*/ 28 w 55"/>
                <a:gd name="T33" fmla="*/ 81 h 81"/>
                <a:gd name="T34" fmla="*/ 33 w 55"/>
                <a:gd name="T35" fmla="*/ 81 h 81"/>
                <a:gd name="T36" fmla="*/ 39 w 55"/>
                <a:gd name="T37" fmla="*/ 79 h 81"/>
                <a:gd name="T38" fmla="*/ 43 w 55"/>
                <a:gd name="T39" fmla="*/ 75 h 81"/>
                <a:gd name="T40" fmla="*/ 47 w 55"/>
                <a:gd name="T41" fmla="*/ 71 h 81"/>
                <a:gd name="T42" fmla="*/ 51 w 55"/>
                <a:gd name="T43" fmla="*/ 65 h 81"/>
                <a:gd name="T44" fmla="*/ 53 w 55"/>
                <a:gd name="T45" fmla="*/ 58 h 81"/>
                <a:gd name="T46" fmla="*/ 53 w 55"/>
                <a:gd name="T47" fmla="*/ 50 h 81"/>
                <a:gd name="T48" fmla="*/ 55 w 55"/>
                <a:gd name="T49" fmla="*/ 42 h 81"/>
                <a:gd name="T50" fmla="*/ 53 w 55"/>
                <a:gd name="T51" fmla="*/ 32 h 81"/>
                <a:gd name="T52" fmla="*/ 53 w 55"/>
                <a:gd name="T53" fmla="*/ 24 h 81"/>
                <a:gd name="T54" fmla="*/ 51 w 55"/>
                <a:gd name="T55" fmla="*/ 16 h 81"/>
                <a:gd name="T56" fmla="*/ 47 w 55"/>
                <a:gd name="T57" fmla="*/ 10 h 81"/>
                <a:gd name="T58" fmla="*/ 43 w 55"/>
                <a:gd name="T59" fmla="*/ 6 h 81"/>
                <a:gd name="T60" fmla="*/ 39 w 55"/>
                <a:gd name="T61" fmla="*/ 4 h 81"/>
                <a:gd name="T62" fmla="*/ 33 w 55"/>
                <a:gd name="T63" fmla="*/ 0 h 81"/>
                <a:gd name="T64" fmla="*/ 28 w 55"/>
                <a:gd name="T6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1">
                  <a:moveTo>
                    <a:pt x="28" y="0"/>
                  </a:moveTo>
                  <a:lnTo>
                    <a:pt x="22" y="0"/>
                  </a:lnTo>
                  <a:lnTo>
                    <a:pt x="16" y="4"/>
                  </a:lnTo>
                  <a:lnTo>
                    <a:pt x="12" y="6"/>
                  </a:lnTo>
                  <a:lnTo>
                    <a:pt x="8" y="10"/>
                  </a:lnTo>
                  <a:lnTo>
                    <a:pt x="4" y="16"/>
                  </a:lnTo>
                  <a:lnTo>
                    <a:pt x="2" y="24"/>
                  </a:lnTo>
                  <a:lnTo>
                    <a:pt x="0" y="32"/>
                  </a:lnTo>
                  <a:lnTo>
                    <a:pt x="0" y="40"/>
                  </a:lnTo>
                  <a:lnTo>
                    <a:pt x="0" y="50"/>
                  </a:lnTo>
                  <a:lnTo>
                    <a:pt x="2" y="58"/>
                  </a:lnTo>
                  <a:lnTo>
                    <a:pt x="4" y="65"/>
                  </a:lnTo>
                  <a:lnTo>
                    <a:pt x="8" y="71"/>
                  </a:lnTo>
                  <a:lnTo>
                    <a:pt x="12" y="75"/>
                  </a:lnTo>
                  <a:lnTo>
                    <a:pt x="16" y="79"/>
                  </a:lnTo>
                  <a:lnTo>
                    <a:pt x="22" y="81"/>
                  </a:lnTo>
                  <a:lnTo>
                    <a:pt x="28" y="81"/>
                  </a:lnTo>
                  <a:lnTo>
                    <a:pt x="33" y="81"/>
                  </a:lnTo>
                  <a:lnTo>
                    <a:pt x="39" y="79"/>
                  </a:lnTo>
                  <a:lnTo>
                    <a:pt x="43" y="75"/>
                  </a:lnTo>
                  <a:lnTo>
                    <a:pt x="47" y="71"/>
                  </a:lnTo>
                  <a:lnTo>
                    <a:pt x="51" y="65"/>
                  </a:lnTo>
                  <a:lnTo>
                    <a:pt x="53" y="58"/>
                  </a:lnTo>
                  <a:lnTo>
                    <a:pt x="53" y="50"/>
                  </a:lnTo>
                  <a:lnTo>
                    <a:pt x="55" y="42"/>
                  </a:lnTo>
                  <a:lnTo>
                    <a:pt x="53" y="32"/>
                  </a:lnTo>
                  <a:lnTo>
                    <a:pt x="53" y="24"/>
                  </a:lnTo>
                  <a:lnTo>
                    <a:pt x="51" y="16"/>
                  </a:lnTo>
                  <a:lnTo>
                    <a:pt x="47" y="10"/>
                  </a:lnTo>
                  <a:lnTo>
                    <a:pt x="43" y="6"/>
                  </a:lnTo>
                  <a:lnTo>
                    <a:pt x="39" y="4"/>
                  </a:lnTo>
                  <a:lnTo>
                    <a:pt x="33" y="0"/>
                  </a:lnTo>
                  <a:lnTo>
                    <a:pt x="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77" name="Freeform 241"/>
            <p:cNvSpPr>
              <a:spLocks/>
            </p:cNvSpPr>
            <p:nvPr/>
          </p:nvSpPr>
          <p:spPr bwMode="auto">
            <a:xfrm>
              <a:off x="1237" y="313"/>
              <a:ext cx="31" cy="63"/>
            </a:xfrm>
            <a:custGeom>
              <a:avLst/>
              <a:gdLst>
                <a:gd name="T0" fmla="*/ 0 w 31"/>
                <a:gd name="T1" fmla="*/ 28 h 63"/>
                <a:gd name="T2" fmla="*/ 0 w 31"/>
                <a:gd name="T3" fmla="*/ 16 h 63"/>
                <a:gd name="T4" fmla="*/ 2 w 31"/>
                <a:gd name="T5" fmla="*/ 10 h 63"/>
                <a:gd name="T6" fmla="*/ 4 w 31"/>
                <a:gd name="T7" fmla="*/ 6 h 63"/>
                <a:gd name="T8" fmla="*/ 6 w 31"/>
                <a:gd name="T9" fmla="*/ 4 h 63"/>
                <a:gd name="T10" fmla="*/ 8 w 31"/>
                <a:gd name="T11" fmla="*/ 2 h 63"/>
                <a:gd name="T12" fmla="*/ 12 w 31"/>
                <a:gd name="T13" fmla="*/ 0 h 63"/>
                <a:gd name="T14" fmla="*/ 16 w 31"/>
                <a:gd name="T15" fmla="*/ 0 h 63"/>
                <a:gd name="T16" fmla="*/ 20 w 31"/>
                <a:gd name="T17" fmla="*/ 0 h 63"/>
                <a:gd name="T18" fmla="*/ 23 w 31"/>
                <a:gd name="T19" fmla="*/ 2 h 63"/>
                <a:gd name="T20" fmla="*/ 25 w 31"/>
                <a:gd name="T21" fmla="*/ 4 h 63"/>
                <a:gd name="T22" fmla="*/ 27 w 31"/>
                <a:gd name="T23" fmla="*/ 8 h 63"/>
                <a:gd name="T24" fmla="*/ 29 w 31"/>
                <a:gd name="T25" fmla="*/ 12 h 63"/>
                <a:gd name="T26" fmla="*/ 31 w 31"/>
                <a:gd name="T27" fmla="*/ 18 h 63"/>
                <a:gd name="T28" fmla="*/ 31 w 31"/>
                <a:gd name="T29" fmla="*/ 24 h 63"/>
                <a:gd name="T30" fmla="*/ 31 w 31"/>
                <a:gd name="T31" fmla="*/ 32 h 63"/>
                <a:gd name="T32" fmla="*/ 31 w 31"/>
                <a:gd name="T33" fmla="*/ 46 h 63"/>
                <a:gd name="T34" fmla="*/ 29 w 31"/>
                <a:gd name="T35" fmla="*/ 49 h 63"/>
                <a:gd name="T36" fmla="*/ 27 w 31"/>
                <a:gd name="T37" fmla="*/ 55 h 63"/>
                <a:gd name="T38" fmla="*/ 25 w 31"/>
                <a:gd name="T39" fmla="*/ 57 h 63"/>
                <a:gd name="T40" fmla="*/ 21 w 31"/>
                <a:gd name="T41" fmla="*/ 61 h 63"/>
                <a:gd name="T42" fmla="*/ 20 w 31"/>
                <a:gd name="T43" fmla="*/ 61 h 63"/>
                <a:gd name="T44" fmla="*/ 16 w 31"/>
                <a:gd name="T45" fmla="*/ 63 h 63"/>
                <a:gd name="T46" fmla="*/ 12 w 31"/>
                <a:gd name="T47" fmla="*/ 61 h 63"/>
                <a:gd name="T48" fmla="*/ 8 w 31"/>
                <a:gd name="T49" fmla="*/ 61 h 63"/>
                <a:gd name="T50" fmla="*/ 6 w 31"/>
                <a:gd name="T51" fmla="*/ 57 h 63"/>
                <a:gd name="T52" fmla="*/ 4 w 31"/>
                <a:gd name="T53" fmla="*/ 55 h 63"/>
                <a:gd name="T54" fmla="*/ 2 w 31"/>
                <a:gd name="T55" fmla="*/ 49 h 63"/>
                <a:gd name="T56" fmla="*/ 0 w 31"/>
                <a:gd name="T57" fmla="*/ 46 h 63"/>
                <a:gd name="T58" fmla="*/ 0 w 31"/>
                <a:gd name="T59" fmla="*/ 38 h 63"/>
                <a:gd name="T60" fmla="*/ 0 w 31"/>
                <a:gd name="T61" fmla="*/ 32 h 63"/>
                <a:gd name="T62" fmla="*/ 0 w 31"/>
                <a:gd name="T63"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63">
                  <a:moveTo>
                    <a:pt x="0" y="28"/>
                  </a:moveTo>
                  <a:lnTo>
                    <a:pt x="0" y="16"/>
                  </a:lnTo>
                  <a:lnTo>
                    <a:pt x="2" y="10"/>
                  </a:lnTo>
                  <a:lnTo>
                    <a:pt x="4" y="6"/>
                  </a:lnTo>
                  <a:lnTo>
                    <a:pt x="6" y="4"/>
                  </a:lnTo>
                  <a:lnTo>
                    <a:pt x="8" y="2"/>
                  </a:lnTo>
                  <a:lnTo>
                    <a:pt x="12" y="0"/>
                  </a:lnTo>
                  <a:lnTo>
                    <a:pt x="16" y="0"/>
                  </a:lnTo>
                  <a:lnTo>
                    <a:pt x="20" y="0"/>
                  </a:lnTo>
                  <a:lnTo>
                    <a:pt x="23" y="2"/>
                  </a:lnTo>
                  <a:lnTo>
                    <a:pt x="25" y="4"/>
                  </a:lnTo>
                  <a:lnTo>
                    <a:pt x="27" y="8"/>
                  </a:lnTo>
                  <a:lnTo>
                    <a:pt x="29" y="12"/>
                  </a:lnTo>
                  <a:lnTo>
                    <a:pt x="31" y="18"/>
                  </a:lnTo>
                  <a:lnTo>
                    <a:pt x="31" y="24"/>
                  </a:lnTo>
                  <a:lnTo>
                    <a:pt x="31" y="32"/>
                  </a:lnTo>
                  <a:lnTo>
                    <a:pt x="31" y="46"/>
                  </a:lnTo>
                  <a:lnTo>
                    <a:pt x="29" y="49"/>
                  </a:lnTo>
                  <a:lnTo>
                    <a:pt x="27" y="55"/>
                  </a:lnTo>
                  <a:lnTo>
                    <a:pt x="25" y="57"/>
                  </a:lnTo>
                  <a:lnTo>
                    <a:pt x="21" y="61"/>
                  </a:lnTo>
                  <a:lnTo>
                    <a:pt x="20" y="61"/>
                  </a:lnTo>
                  <a:lnTo>
                    <a:pt x="16" y="63"/>
                  </a:lnTo>
                  <a:lnTo>
                    <a:pt x="12" y="61"/>
                  </a:lnTo>
                  <a:lnTo>
                    <a:pt x="8" y="61"/>
                  </a:lnTo>
                  <a:lnTo>
                    <a:pt x="6" y="57"/>
                  </a:lnTo>
                  <a:lnTo>
                    <a:pt x="4" y="55"/>
                  </a:lnTo>
                  <a:lnTo>
                    <a:pt x="2" y="49"/>
                  </a:lnTo>
                  <a:lnTo>
                    <a:pt x="0" y="46"/>
                  </a:lnTo>
                  <a:lnTo>
                    <a:pt x="0" y="38"/>
                  </a:lnTo>
                  <a:lnTo>
                    <a:pt x="0" y="32"/>
                  </a:lnTo>
                  <a:lnTo>
                    <a:pt x="0" y="2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78" name="Freeform 242"/>
            <p:cNvSpPr>
              <a:spLocks noEditPoints="1"/>
            </p:cNvSpPr>
            <p:nvPr/>
          </p:nvSpPr>
          <p:spPr bwMode="auto">
            <a:xfrm>
              <a:off x="1286" y="289"/>
              <a:ext cx="40" cy="56"/>
            </a:xfrm>
            <a:custGeom>
              <a:avLst/>
              <a:gdLst>
                <a:gd name="T0" fmla="*/ 24 w 40"/>
                <a:gd name="T1" fmla="*/ 0 h 56"/>
                <a:gd name="T2" fmla="*/ 0 w 40"/>
                <a:gd name="T3" fmla="*/ 36 h 56"/>
                <a:gd name="T4" fmla="*/ 0 w 40"/>
                <a:gd name="T5" fmla="*/ 42 h 56"/>
                <a:gd name="T6" fmla="*/ 24 w 40"/>
                <a:gd name="T7" fmla="*/ 42 h 56"/>
                <a:gd name="T8" fmla="*/ 24 w 40"/>
                <a:gd name="T9" fmla="*/ 56 h 56"/>
                <a:gd name="T10" fmla="*/ 30 w 40"/>
                <a:gd name="T11" fmla="*/ 56 h 56"/>
                <a:gd name="T12" fmla="*/ 30 w 40"/>
                <a:gd name="T13" fmla="*/ 42 h 56"/>
                <a:gd name="T14" fmla="*/ 40 w 40"/>
                <a:gd name="T15" fmla="*/ 42 h 56"/>
                <a:gd name="T16" fmla="*/ 40 w 40"/>
                <a:gd name="T17" fmla="*/ 36 h 56"/>
                <a:gd name="T18" fmla="*/ 30 w 40"/>
                <a:gd name="T19" fmla="*/ 36 h 56"/>
                <a:gd name="T20" fmla="*/ 30 w 40"/>
                <a:gd name="T21" fmla="*/ 0 h 56"/>
                <a:gd name="T22" fmla="*/ 24 w 40"/>
                <a:gd name="T23" fmla="*/ 0 h 56"/>
                <a:gd name="T24" fmla="*/ 24 w 40"/>
                <a:gd name="T25" fmla="*/ 12 h 56"/>
                <a:gd name="T26" fmla="*/ 24 w 40"/>
                <a:gd name="T27" fmla="*/ 36 h 56"/>
                <a:gd name="T28" fmla="*/ 6 w 40"/>
                <a:gd name="T29" fmla="*/ 36 h 56"/>
                <a:gd name="T30" fmla="*/ 24 w 40"/>
                <a:gd name="T31"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6">
                  <a:moveTo>
                    <a:pt x="24" y="0"/>
                  </a:moveTo>
                  <a:lnTo>
                    <a:pt x="0" y="36"/>
                  </a:lnTo>
                  <a:lnTo>
                    <a:pt x="0" y="42"/>
                  </a:lnTo>
                  <a:lnTo>
                    <a:pt x="24" y="42"/>
                  </a:lnTo>
                  <a:lnTo>
                    <a:pt x="24" y="56"/>
                  </a:lnTo>
                  <a:lnTo>
                    <a:pt x="30" y="56"/>
                  </a:lnTo>
                  <a:lnTo>
                    <a:pt x="30" y="42"/>
                  </a:lnTo>
                  <a:lnTo>
                    <a:pt x="40" y="42"/>
                  </a:lnTo>
                  <a:lnTo>
                    <a:pt x="40" y="36"/>
                  </a:lnTo>
                  <a:lnTo>
                    <a:pt x="30" y="36"/>
                  </a:lnTo>
                  <a:lnTo>
                    <a:pt x="30" y="0"/>
                  </a:lnTo>
                  <a:lnTo>
                    <a:pt x="24" y="0"/>
                  </a:lnTo>
                  <a:close/>
                  <a:moveTo>
                    <a:pt x="24" y="12"/>
                  </a:moveTo>
                  <a:lnTo>
                    <a:pt x="24" y="36"/>
                  </a:lnTo>
                  <a:lnTo>
                    <a:pt x="6" y="36"/>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79" name="Freeform 243"/>
            <p:cNvSpPr>
              <a:spLocks/>
            </p:cNvSpPr>
            <p:nvPr/>
          </p:nvSpPr>
          <p:spPr bwMode="auto">
            <a:xfrm>
              <a:off x="1286" y="289"/>
              <a:ext cx="40" cy="56"/>
            </a:xfrm>
            <a:custGeom>
              <a:avLst/>
              <a:gdLst>
                <a:gd name="T0" fmla="*/ 24 w 40"/>
                <a:gd name="T1" fmla="*/ 0 h 56"/>
                <a:gd name="T2" fmla="*/ 0 w 40"/>
                <a:gd name="T3" fmla="*/ 36 h 56"/>
                <a:gd name="T4" fmla="*/ 0 w 40"/>
                <a:gd name="T5" fmla="*/ 42 h 56"/>
                <a:gd name="T6" fmla="*/ 24 w 40"/>
                <a:gd name="T7" fmla="*/ 42 h 56"/>
                <a:gd name="T8" fmla="*/ 24 w 40"/>
                <a:gd name="T9" fmla="*/ 56 h 56"/>
                <a:gd name="T10" fmla="*/ 30 w 40"/>
                <a:gd name="T11" fmla="*/ 56 h 56"/>
                <a:gd name="T12" fmla="*/ 30 w 40"/>
                <a:gd name="T13" fmla="*/ 42 h 56"/>
                <a:gd name="T14" fmla="*/ 40 w 40"/>
                <a:gd name="T15" fmla="*/ 42 h 56"/>
                <a:gd name="T16" fmla="*/ 40 w 40"/>
                <a:gd name="T17" fmla="*/ 36 h 56"/>
                <a:gd name="T18" fmla="*/ 30 w 40"/>
                <a:gd name="T19" fmla="*/ 36 h 56"/>
                <a:gd name="T20" fmla="*/ 30 w 40"/>
                <a:gd name="T21" fmla="*/ 0 h 56"/>
                <a:gd name="T22" fmla="*/ 24 w 40"/>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56">
                  <a:moveTo>
                    <a:pt x="24" y="0"/>
                  </a:moveTo>
                  <a:lnTo>
                    <a:pt x="0" y="36"/>
                  </a:lnTo>
                  <a:lnTo>
                    <a:pt x="0" y="42"/>
                  </a:lnTo>
                  <a:lnTo>
                    <a:pt x="24" y="42"/>
                  </a:lnTo>
                  <a:lnTo>
                    <a:pt x="24" y="56"/>
                  </a:lnTo>
                  <a:lnTo>
                    <a:pt x="30" y="56"/>
                  </a:lnTo>
                  <a:lnTo>
                    <a:pt x="30" y="42"/>
                  </a:lnTo>
                  <a:lnTo>
                    <a:pt x="40" y="42"/>
                  </a:lnTo>
                  <a:lnTo>
                    <a:pt x="40" y="36"/>
                  </a:lnTo>
                  <a:lnTo>
                    <a:pt x="30" y="36"/>
                  </a:lnTo>
                  <a:lnTo>
                    <a:pt x="30" y="0"/>
                  </a:lnTo>
                  <a:lnTo>
                    <a:pt x="2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80" name="Freeform 244"/>
            <p:cNvSpPr>
              <a:spLocks/>
            </p:cNvSpPr>
            <p:nvPr/>
          </p:nvSpPr>
          <p:spPr bwMode="auto">
            <a:xfrm>
              <a:off x="1292" y="301"/>
              <a:ext cx="18" cy="24"/>
            </a:xfrm>
            <a:custGeom>
              <a:avLst/>
              <a:gdLst>
                <a:gd name="T0" fmla="*/ 18 w 18"/>
                <a:gd name="T1" fmla="*/ 0 h 24"/>
                <a:gd name="T2" fmla="*/ 18 w 18"/>
                <a:gd name="T3" fmla="*/ 24 h 24"/>
                <a:gd name="T4" fmla="*/ 0 w 18"/>
                <a:gd name="T5" fmla="*/ 24 h 24"/>
                <a:gd name="T6" fmla="*/ 18 w 18"/>
                <a:gd name="T7" fmla="*/ 0 h 24"/>
              </a:gdLst>
              <a:ahLst/>
              <a:cxnLst>
                <a:cxn ang="0">
                  <a:pos x="T0" y="T1"/>
                </a:cxn>
                <a:cxn ang="0">
                  <a:pos x="T2" y="T3"/>
                </a:cxn>
                <a:cxn ang="0">
                  <a:pos x="T4" y="T5"/>
                </a:cxn>
                <a:cxn ang="0">
                  <a:pos x="T6" y="T7"/>
                </a:cxn>
              </a:cxnLst>
              <a:rect l="0" t="0" r="r" b="b"/>
              <a:pathLst>
                <a:path w="18" h="24">
                  <a:moveTo>
                    <a:pt x="18" y="0"/>
                  </a:moveTo>
                  <a:lnTo>
                    <a:pt x="18" y="24"/>
                  </a:lnTo>
                  <a:lnTo>
                    <a:pt x="0" y="24"/>
                  </a:lnTo>
                  <a:lnTo>
                    <a:pt x="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781" name="Freeform 245"/>
            <p:cNvSpPr>
              <a:spLocks/>
            </p:cNvSpPr>
            <p:nvPr/>
          </p:nvSpPr>
          <p:spPr bwMode="auto">
            <a:xfrm>
              <a:off x="2153" y="2357"/>
              <a:ext cx="93" cy="95"/>
            </a:xfrm>
            <a:custGeom>
              <a:avLst/>
              <a:gdLst>
                <a:gd name="T0" fmla="*/ 45 w 93"/>
                <a:gd name="T1" fmla="*/ 0 h 95"/>
                <a:gd name="T2" fmla="*/ 0 w 93"/>
                <a:gd name="T3" fmla="*/ 47 h 95"/>
                <a:gd name="T4" fmla="*/ 45 w 93"/>
                <a:gd name="T5" fmla="*/ 95 h 95"/>
                <a:gd name="T6" fmla="*/ 93 w 93"/>
                <a:gd name="T7" fmla="*/ 47 h 95"/>
                <a:gd name="T8" fmla="*/ 45 w 93"/>
                <a:gd name="T9" fmla="*/ 0 h 95"/>
              </a:gdLst>
              <a:ahLst/>
              <a:cxnLst>
                <a:cxn ang="0">
                  <a:pos x="T0" y="T1"/>
                </a:cxn>
                <a:cxn ang="0">
                  <a:pos x="T2" y="T3"/>
                </a:cxn>
                <a:cxn ang="0">
                  <a:pos x="T4" y="T5"/>
                </a:cxn>
                <a:cxn ang="0">
                  <a:pos x="T6" y="T7"/>
                </a:cxn>
                <a:cxn ang="0">
                  <a:pos x="T8" y="T9"/>
                </a:cxn>
              </a:cxnLst>
              <a:rect l="0" t="0" r="r" b="b"/>
              <a:pathLst>
                <a:path w="93" h="95">
                  <a:moveTo>
                    <a:pt x="45" y="0"/>
                  </a:moveTo>
                  <a:lnTo>
                    <a:pt x="0" y="47"/>
                  </a:lnTo>
                  <a:lnTo>
                    <a:pt x="45" y="95"/>
                  </a:lnTo>
                  <a:lnTo>
                    <a:pt x="93" y="47"/>
                  </a:lnTo>
                  <a:lnTo>
                    <a:pt x="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2" name="Freeform 246"/>
            <p:cNvSpPr>
              <a:spLocks/>
            </p:cNvSpPr>
            <p:nvPr/>
          </p:nvSpPr>
          <p:spPr bwMode="auto">
            <a:xfrm>
              <a:off x="2153" y="2357"/>
              <a:ext cx="93" cy="95"/>
            </a:xfrm>
            <a:custGeom>
              <a:avLst/>
              <a:gdLst>
                <a:gd name="T0" fmla="*/ 45 w 93"/>
                <a:gd name="T1" fmla="*/ 0 h 95"/>
                <a:gd name="T2" fmla="*/ 0 w 93"/>
                <a:gd name="T3" fmla="*/ 47 h 95"/>
                <a:gd name="T4" fmla="*/ 45 w 93"/>
                <a:gd name="T5" fmla="*/ 95 h 95"/>
                <a:gd name="T6" fmla="*/ 93 w 93"/>
                <a:gd name="T7" fmla="*/ 47 h 95"/>
                <a:gd name="T8" fmla="*/ 45 w 93"/>
                <a:gd name="T9" fmla="*/ 0 h 95"/>
              </a:gdLst>
              <a:ahLst/>
              <a:cxnLst>
                <a:cxn ang="0">
                  <a:pos x="T0" y="T1"/>
                </a:cxn>
                <a:cxn ang="0">
                  <a:pos x="T2" y="T3"/>
                </a:cxn>
                <a:cxn ang="0">
                  <a:pos x="T4" y="T5"/>
                </a:cxn>
                <a:cxn ang="0">
                  <a:pos x="T6" y="T7"/>
                </a:cxn>
                <a:cxn ang="0">
                  <a:pos x="T8" y="T9"/>
                </a:cxn>
              </a:cxnLst>
              <a:rect l="0" t="0" r="r" b="b"/>
              <a:pathLst>
                <a:path w="93" h="95">
                  <a:moveTo>
                    <a:pt x="45" y="0"/>
                  </a:moveTo>
                  <a:lnTo>
                    <a:pt x="0" y="47"/>
                  </a:lnTo>
                  <a:lnTo>
                    <a:pt x="45" y="95"/>
                  </a:lnTo>
                  <a:lnTo>
                    <a:pt x="93" y="47"/>
                  </a:lnTo>
                  <a:lnTo>
                    <a:pt x="45"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3" name="Freeform 247"/>
            <p:cNvSpPr>
              <a:spLocks/>
            </p:cNvSpPr>
            <p:nvPr/>
          </p:nvSpPr>
          <p:spPr bwMode="auto">
            <a:xfrm>
              <a:off x="2131" y="2196"/>
              <a:ext cx="93" cy="95"/>
            </a:xfrm>
            <a:custGeom>
              <a:avLst/>
              <a:gdLst>
                <a:gd name="T0" fmla="*/ 47 w 93"/>
                <a:gd name="T1" fmla="*/ 0 h 95"/>
                <a:gd name="T2" fmla="*/ 0 w 93"/>
                <a:gd name="T3" fmla="*/ 47 h 95"/>
                <a:gd name="T4" fmla="*/ 47 w 93"/>
                <a:gd name="T5" fmla="*/ 95 h 95"/>
                <a:gd name="T6" fmla="*/ 93 w 93"/>
                <a:gd name="T7" fmla="*/ 47 h 95"/>
                <a:gd name="T8" fmla="*/ 47 w 93"/>
                <a:gd name="T9" fmla="*/ 0 h 95"/>
              </a:gdLst>
              <a:ahLst/>
              <a:cxnLst>
                <a:cxn ang="0">
                  <a:pos x="T0" y="T1"/>
                </a:cxn>
                <a:cxn ang="0">
                  <a:pos x="T2" y="T3"/>
                </a:cxn>
                <a:cxn ang="0">
                  <a:pos x="T4" y="T5"/>
                </a:cxn>
                <a:cxn ang="0">
                  <a:pos x="T6" y="T7"/>
                </a:cxn>
                <a:cxn ang="0">
                  <a:pos x="T8" y="T9"/>
                </a:cxn>
              </a:cxnLst>
              <a:rect l="0" t="0" r="r" b="b"/>
              <a:pathLst>
                <a:path w="93" h="95">
                  <a:moveTo>
                    <a:pt x="47" y="0"/>
                  </a:moveTo>
                  <a:lnTo>
                    <a:pt x="0" y="47"/>
                  </a:lnTo>
                  <a:lnTo>
                    <a:pt x="47" y="95"/>
                  </a:lnTo>
                  <a:lnTo>
                    <a:pt x="93" y="47"/>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4" name="Freeform 248"/>
            <p:cNvSpPr>
              <a:spLocks/>
            </p:cNvSpPr>
            <p:nvPr/>
          </p:nvSpPr>
          <p:spPr bwMode="auto">
            <a:xfrm>
              <a:off x="2131" y="2196"/>
              <a:ext cx="93" cy="95"/>
            </a:xfrm>
            <a:custGeom>
              <a:avLst/>
              <a:gdLst>
                <a:gd name="T0" fmla="*/ 47 w 93"/>
                <a:gd name="T1" fmla="*/ 0 h 95"/>
                <a:gd name="T2" fmla="*/ 0 w 93"/>
                <a:gd name="T3" fmla="*/ 47 h 95"/>
                <a:gd name="T4" fmla="*/ 47 w 93"/>
                <a:gd name="T5" fmla="*/ 95 h 95"/>
                <a:gd name="T6" fmla="*/ 93 w 93"/>
                <a:gd name="T7" fmla="*/ 47 h 95"/>
                <a:gd name="T8" fmla="*/ 47 w 93"/>
                <a:gd name="T9" fmla="*/ 0 h 95"/>
              </a:gdLst>
              <a:ahLst/>
              <a:cxnLst>
                <a:cxn ang="0">
                  <a:pos x="T0" y="T1"/>
                </a:cxn>
                <a:cxn ang="0">
                  <a:pos x="T2" y="T3"/>
                </a:cxn>
                <a:cxn ang="0">
                  <a:pos x="T4" y="T5"/>
                </a:cxn>
                <a:cxn ang="0">
                  <a:pos x="T6" y="T7"/>
                </a:cxn>
                <a:cxn ang="0">
                  <a:pos x="T8" y="T9"/>
                </a:cxn>
              </a:cxnLst>
              <a:rect l="0" t="0" r="r" b="b"/>
              <a:pathLst>
                <a:path w="93" h="95">
                  <a:moveTo>
                    <a:pt x="47" y="0"/>
                  </a:moveTo>
                  <a:lnTo>
                    <a:pt x="0" y="47"/>
                  </a:lnTo>
                  <a:lnTo>
                    <a:pt x="47" y="95"/>
                  </a:lnTo>
                  <a:lnTo>
                    <a:pt x="93" y="47"/>
                  </a:lnTo>
                  <a:lnTo>
                    <a:pt x="47"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5" name="Freeform 249"/>
            <p:cNvSpPr>
              <a:spLocks/>
            </p:cNvSpPr>
            <p:nvPr/>
          </p:nvSpPr>
          <p:spPr bwMode="auto">
            <a:xfrm>
              <a:off x="2125" y="2126"/>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6" name="Freeform 250"/>
            <p:cNvSpPr>
              <a:spLocks/>
            </p:cNvSpPr>
            <p:nvPr/>
          </p:nvSpPr>
          <p:spPr bwMode="auto">
            <a:xfrm>
              <a:off x="2125" y="2126"/>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7" name="Freeform 251"/>
            <p:cNvSpPr>
              <a:spLocks/>
            </p:cNvSpPr>
            <p:nvPr/>
          </p:nvSpPr>
          <p:spPr bwMode="auto">
            <a:xfrm>
              <a:off x="2004" y="2122"/>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8" name="Freeform 252"/>
            <p:cNvSpPr>
              <a:spLocks/>
            </p:cNvSpPr>
            <p:nvPr/>
          </p:nvSpPr>
          <p:spPr bwMode="auto">
            <a:xfrm>
              <a:off x="2004" y="2122"/>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89" name="Freeform 253"/>
            <p:cNvSpPr>
              <a:spLocks/>
            </p:cNvSpPr>
            <p:nvPr/>
          </p:nvSpPr>
          <p:spPr bwMode="auto">
            <a:xfrm>
              <a:off x="1934" y="2577"/>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0" name="Freeform 254"/>
            <p:cNvSpPr>
              <a:spLocks/>
            </p:cNvSpPr>
            <p:nvPr/>
          </p:nvSpPr>
          <p:spPr bwMode="auto">
            <a:xfrm>
              <a:off x="1934" y="2577"/>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1" name="Freeform 255"/>
            <p:cNvSpPr>
              <a:spLocks/>
            </p:cNvSpPr>
            <p:nvPr/>
          </p:nvSpPr>
          <p:spPr bwMode="auto">
            <a:xfrm>
              <a:off x="1926" y="2212"/>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2" name="Freeform 256"/>
            <p:cNvSpPr>
              <a:spLocks/>
            </p:cNvSpPr>
            <p:nvPr/>
          </p:nvSpPr>
          <p:spPr bwMode="auto">
            <a:xfrm>
              <a:off x="1926" y="2212"/>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3" name="Freeform 257"/>
            <p:cNvSpPr>
              <a:spLocks/>
            </p:cNvSpPr>
            <p:nvPr/>
          </p:nvSpPr>
          <p:spPr bwMode="auto">
            <a:xfrm>
              <a:off x="1904" y="2170"/>
              <a:ext cx="96" cy="95"/>
            </a:xfrm>
            <a:custGeom>
              <a:avLst/>
              <a:gdLst>
                <a:gd name="T0" fmla="*/ 48 w 96"/>
                <a:gd name="T1" fmla="*/ 0 h 95"/>
                <a:gd name="T2" fmla="*/ 0 w 96"/>
                <a:gd name="T3" fmla="*/ 48 h 95"/>
                <a:gd name="T4" fmla="*/ 48 w 96"/>
                <a:gd name="T5" fmla="*/ 95 h 95"/>
                <a:gd name="T6" fmla="*/ 96 w 96"/>
                <a:gd name="T7" fmla="*/ 48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8"/>
                  </a:lnTo>
                  <a:lnTo>
                    <a:pt x="48" y="95"/>
                  </a:lnTo>
                  <a:lnTo>
                    <a:pt x="96"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4" name="Freeform 258"/>
            <p:cNvSpPr>
              <a:spLocks/>
            </p:cNvSpPr>
            <p:nvPr/>
          </p:nvSpPr>
          <p:spPr bwMode="auto">
            <a:xfrm>
              <a:off x="1904" y="2170"/>
              <a:ext cx="96" cy="95"/>
            </a:xfrm>
            <a:custGeom>
              <a:avLst/>
              <a:gdLst>
                <a:gd name="T0" fmla="*/ 48 w 96"/>
                <a:gd name="T1" fmla="*/ 0 h 95"/>
                <a:gd name="T2" fmla="*/ 0 w 96"/>
                <a:gd name="T3" fmla="*/ 48 h 95"/>
                <a:gd name="T4" fmla="*/ 48 w 96"/>
                <a:gd name="T5" fmla="*/ 95 h 95"/>
                <a:gd name="T6" fmla="*/ 96 w 96"/>
                <a:gd name="T7" fmla="*/ 48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8"/>
                  </a:lnTo>
                  <a:lnTo>
                    <a:pt x="48" y="95"/>
                  </a:lnTo>
                  <a:lnTo>
                    <a:pt x="96" y="48"/>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5" name="Freeform 259"/>
            <p:cNvSpPr>
              <a:spLocks/>
            </p:cNvSpPr>
            <p:nvPr/>
          </p:nvSpPr>
          <p:spPr bwMode="auto">
            <a:xfrm>
              <a:off x="1829" y="2353"/>
              <a:ext cx="95" cy="95"/>
            </a:xfrm>
            <a:custGeom>
              <a:avLst/>
              <a:gdLst>
                <a:gd name="T0" fmla="*/ 47 w 95"/>
                <a:gd name="T1" fmla="*/ 0 h 95"/>
                <a:gd name="T2" fmla="*/ 0 w 95"/>
                <a:gd name="T3" fmla="*/ 47 h 95"/>
                <a:gd name="T4" fmla="*/ 47 w 95"/>
                <a:gd name="T5" fmla="*/ 95 h 95"/>
                <a:gd name="T6" fmla="*/ 95 w 95"/>
                <a:gd name="T7" fmla="*/ 47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7"/>
                  </a:lnTo>
                  <a:lnTo>
                    <a:pt x="47" y="95"/>
                  </a:lnTo>
                  <a:lnTo>
                    <a:pt x="95" y="47"/>
                  </a:lnTo>
                  <a:lnTo>
                    <a:pt x="47"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6" name="Freeform 260"/>
            <p:cNvSpPr>
              <a:spLocks/>
            </p:cNvSpPr>
            <p:nvPr/>
          </p:nvSpPr>
          <p:spPr bwMode="auto">
            <a:xfrm>
              <a:off x="1769" y="2444"/>
              <a:ext cx="95" cy="93"/>
            </a:xfrm>
            <a:custGeom>
              <a:avLst/>
              <a:gdLst>
                <a:gd name="T0" fmla="*/ 48 w 95"/>
                <a:gd name="T1" fmla="*/ 0 h 93"/>
                <a:gd name="T2" fmla="*/ 0 w 95"/>
                <a:gd name="T3" fmla="*/ 46 h 93"/>
                <a:gd name="T4" fmla="*/ 48 w 95"/>
                <a:gd name="T5" fmla="*/ 93 h 93"/>
                <a:gd name="T6" fmla="*/ 95 w 95"/>
                <a:gd name="T7" fmla="*/ 46 h 93"/>
                <a:gd name="T8" fmla="*/ 48 w 95"/>
                <a:gd name="T9" fmla="*/ 0 h 93"/>
              </a:gdLst>
              <a:ahLst/>
              <a:cxnLst>
                <a:cxn ang="0">
                  <a:pos x="T0" y="T1"/>
                </a:cxn>
                <a:cxn ang="0">
                  <a:pos x="T2" y="T3"/>
                </a:cxn>
                <a:cxn ang="0">
                  <a:pos x="T4" y="T5"/>
                </a:cxn>
                <a:cxn ang="0">
                  <a:pos x="T6" y="T7"/>
                </a:cxn>
                <a:cxn ang="0">
                  <a:pos x="T8" y="T9"/>
                </a:cxn>
              </a:cxnLst>
              <a:rect l="0" t="0" r="r" b="b"/>
              <a:pathLst>
                <a:path w="95" h="93">
                  <a:moveTo>
                    <a:pt x="48" y="0"/>
                  </a:moveTo>
                  <a:lnTo>
                    <a:pt x="0" y="46"/>
                  </a:lnTo>
                  <a:lnTo>
                    <a:pt x="48" y="93"/>
                  </a:lnTo>
                  <a:lnTo>
                    <a:pt x="95" y="46"/>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7" name="Freeform 261"/>
            <p:cNvSpPr>
              <a:spLocks/>
            </p:cNvSpPr>
            <p:nvPr/>
          </p:nvSpPr>
          <p:spPr bwMode="auto">
            <a:xfrm>
              <a:off x="1769" y="2444"/>
              <a:ext cx="95" cy="93"/>
            </a:xfrm>
            <a:custGeom>
              <a:avLst/>
              <a:gdLst>
                <a:gd name="T0" fmla="*/ 48 w 95"/>
                <a:gd name="T1" fmla="*/ 0 h 93"/>
                <a:gd name="T2" fmla="*/ 0 w 95"/>
                <a:gd name="T3" fmla="*/ 46 h 93"/>
                <a:gd name="T4" fmla="*/ 48 w 95"/>
                <a:gd name="T5" fmla="*/ 93 h 93"/>
                <a:gd name="T6" fmla="*/ 95 w 95"/>
                <a:gd name="T7" fmla="*/ 46 h 93"/>
                <a:gd name="T8" fmla="*/ 48 w 95"/>
                <a:gd name="T9" fmla="*/ 0 h 93"/>
              </a:gdLst>
              <a:ahLst/>
              <a:cxnLst>
                <a:cxn ang="0">
                  <a:pos x="T0" y="T1"/>
                </a:cxn>
                <a:cxn ang="0">
                  <a:pos x="T2" y="T3"/>
                </a:cxn>
                <a:cxn ang="0">
                  <a:pos x="T4" y="T5"/>
                </a:cxn>
                <a:cxn ang="0">
                  <a:pos x="T6" y="T7"/>
                </a:cxn>
                <a:cxn ang="0">
                  <a:pos x="T8" y="T9"/>
                </a:cxn>
              </a:cxnLst>
              <a:rect l="0" t="0" r="r" b="b"/>
              <a:pathLst>
                <a:path w="95" h="93">
                  <a:moveTo>
                    <a:pt x="48" y="0"/>
                  </a:moveTo>
                  <a:lnTo>
                    <a:pt x="0" y="46"/>
                  </a:lnTo>
                  <a:lnTo>
                    <a:pt x="48" y="93"/>
                  </a:lnTo>
                  <a:lnTo>
                    <a:pt x="95" y="46"/>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8" name="Freeform 262"/>
            <p:cNvSpPr>
              <a:spLocks/>
            </p:cNvSpPr>
            <p:nvPr/>
          </p:nvSpPr>
          <p:spPr bwMode="auto">
            <a:xfrm>
              <a:off x="1763" y="2369"/>
              <a:ext cx="96" cy="95"/>
            </a:xfrm>
            <a:custGeom>
              <a:avLst/>
              <a:gdLst>
                <a:gd name="T0" fmla="*/ 48 w 96"/>
                <a:gd name="T1" fmla="*/ 0 h 95"/>
                <a:gd name="T2" fmla="*/ 0 w 96"/>
                <a:gd name="T3" fmla="*/ 47 h 95"/>
                <a:gd name="T4" fmla="*/ 48 w 96"/>
                <a:gd name="T5" fmla="*/ 95 h 95"/>
                <a:gd name="T6" fmla="*/ 96 w 96"/>
                <a:gd name="T7" fmla="*/ 47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7"/>
                  </a:lnTo>
                  <a:lnTo>
                    <a:pt x="48" y="95"/>
                  </a:lnTo>
                  <a:lnTo>
                    <a:pt x="96"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799" name="Freeform 263"/>
            <p:cNvSpPr>
              <a:spLocks/>
            </p:cNvSpPr>
            <p:nvPr/>
          </p:nvSpPr>
          <p:spPr bwMode="auto">
            <a:xfrm>
              <a:off x="1763" y="2369"/>
              <a:ext cx="96" cy="95"/>
            </a:xfrm>
            <a:custGeom>
              <a:avLst/>
              <a:gdLst>
                <a:gd name="T0" fmla="*/ 48 w 96"/>
                <a:gd name="T1" fmla="*/ 0 h 95"/>
                <a:gd name="T2" fmla="*/ 0 w 96"/>
                <a:gd name="T3" fmla="*/ 47 h 95"/>
                <a:gd name="T4" fmla="*/ 48 w 96"/>
                <a:gd name="T5" fmla="*/ 95 h 95"/>
                <a:gd name="T6" fmla="*/ 96 w 96"/>
                <a:gd name="T7" fmla="*/ 47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7"/>
                  </a:lnTo>
                  <a:lnTo>
                    <a:pt x="48" y="95"/>
                  </a:lnTo>
                  <a:lnTo>
                    <a:pt x="96" y="47"/>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0" name="Freeform 264"/>
            <p:cNvSpPr>
              <a:spLocks/>
            </p:cNvSpPr>
            <p:nvPr/>
          </p:nvSpPr>
          <p:spPr bwMode="auto">
            <a:xfrm>
              <a:off x="1688" y="2253"/>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1" name="Freeform 265"/>
            <p:cNvSpPr>
              <a:spLocks/>
            </p:cNvSpPr>
            <p:nvPr/>
          </p:nvSpPr>
          <p:spPr bwMode="auto">
            <a:xfrm>
              <a:off x="1688" y="2253"/>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2" name="Freeform 266"/>
            <p:cNvSpPr>
              <a:spLocks/>
            </p:cNvSpPr>
            <p:nvPr/>
          </p:nvSpPr>
          <p:spPr bwMode="auto">
            <a:xfrm>
              <a:off x="1560" y="2704"/>
              <a:ext cx="96" cy="96"/>
            </a:xfrm>
            <a:custGeom>
              <a:avLst/>
              <a:gdLst>
                <a:gd name="T0" fmla="*/ 48 w 96"/>
                <a:gd name="T1" fmla="*/ 0 h 96"/>
                <a:gd name="T2" fmla="*/ 0 w 96"/>
                <a:gd name="T3" fmla="*/ 48 h 96"/>
                <a:gd name="T4" fmla="*/ 48 w 96"/>
                <a:gd name="T5" fmla="*/ 96 h 96"/>
                <a:gd name="T6" fmla="*/ 96 w 96"/>
                <a:gd name="T7" fmla="*/ 48 h 96"/>
                <a:gd name="T8" fmla="*/ 48 w 96"/>
                <a:gd name="T9" fmla="*/ 0 h 96"/>
              </a:gdLst>
              <a:ahLst/>
              <a:cxnLst>
                <a:cxn ang="0">
                  <a:pos x="T0" y="T1"/>
                </a:cxn>
                <a:cxn ang="0">
                  <a:pos x="T2" y="T3"/>
                </a:cxn>
                <a:cxn ang="0">
                  <a:pos x="T4" y="T5"/>
                </a:cxn>
                <a:cxn ang="0">
                  <a:pos x="T6" y="T7"/>
                </a:cxn>
                <a:cxn ang="0">
                  <a:pos x="T8" y="T9"/>
                </a:cxn>
              </a:cxnLst>
              <a:rect l="0" t="0" r="r" b="b"/>
              <a:pathLst>
                <a:path w="96" h="96">
                  <a:moveTo>
                    <a:pt x="48" y="0"/>
                  </a:moveTo>
                  <a:lnTo>
                    <a:pt x="0" y="48"/>
                  </a:lnTo>
                  <a:lnTo>
                    <a:pt x="48" y="96"/>
                  </a:lnTo>
                  <a:lnTo>
                    <a:pt x="96"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3" name="Freeform 267"/>
            <p:cNvSpPr>
              <a:spLocks/>
            </p:cNvSpPr>
            <p:nvPr/>
          </p:nvSpPr>
          <p:spPr bwMode="auto">
            <a:xfrm>
              <a:off x="1560" y="2704"/>
              <a:ext cx="96" cy="96"/>
            </a:xfrm>
            <a:custGeom>
              <a:avLst/>
              <a:gdLst>
                <a:gd name="T0" fmla="*/ 48 w 96"/>
                <a:gd name="T1" fmla="*/ 0 h 96"/>
                <a:gd name="T2" fmla="*/ 0 w 96"/>
                <a:gd name="T3" fmla="*/ 48 h 96"/>
                <a:gd name="T4" fmla="*/ 48 w 96"/>
                <a:gd name="T5" fmla="*/ 96 h 96"/>
                <a:gd name="T6" fmla="*/ 96 w 96"/>
                <a:gd name="T7" fmla="*/ 48 h 96"/>
                <a:gd name="T8" fmla="*/ 48 w 96"/>
                <a:gd name="T9" fmla="*/ 0 h 96"/>
              </a:gdLst>
              <a:ahLst/>
              <a:cxnLst>
                <a:cxn ang="0">
                  <a:pos x="T0" y="T1"/>
                </a:cxn>
                <a:cxn ang="0">
                  <a:pos x="T2" y="T3"/>
                </a:cxn>
                <a:cxn ang="0">
                  <a:pos x="T4" y="T5"/>
                </a:cxn>
                <a:cxn ang="0">
                  <a:pos x="T6" y="T7"/>
                </a:cxn>
                <a:cxn ang="0">
                  <a:pos x="T8" y="T9"/>
                </a:cxn>
              </a:cxnLst>
              <a:rect l="0" t="0" r="r" b="b"/>
              <a:pathLst>
                <a:path w="96" h="96">
                  <a:moveTo>
                    <a:pt x="48" y="0"/>
                  </a:moveTo>
                  <a:lnTo>
                    <a:pt x="0" y="48"/>
                  </a:lnTo>
                  <a:lnTo>
                    <a:pt x="48" y="96"/>
                  </a:lnTo>
                  <a:lnTo>
                    <a:pt x="96" y="48"/>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4" name="Freeform 268"/>
            <p:cNvSpPr>
              <a:spLocks/>
            </p:cNvSpPr>
            <p:nvPr/>
          </p:nvSpPr>
          <p:spPr bwMode="auto">
            <a:xfrm>
              <a:off x="1406" y="2673"/>
              <a:ext cx="95" cy="95"/>
            </a:xfrm>
            <a:custGeom>
              <a:avLst/>
              <a:gdLst>
                <a:gd name="T0" fmla="*/ 47 w 95"/>
                <a:gd name="T1" fmla="*/ 0 h 95"/>
                <a:gd name="T2" fmla="*/ 0 w 95"/>
                <a:gd name="T3" fmla="*/ 47 h 95"/>
                <a:gd name="T4" fmla="*/ 47 w 95"/>
                <a:gd name="T5" fmla="*/ 95 h 95"/>
                <a:gd name="T6" fmla="*/ 95 w 95"/>
                <a:gd name="T7" fmla="*/ 47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7"/>
                  </a:lnTo>
                  <a:lnTo>
                    <a:pt x="47" y="95"/>
                  </a:lnTo>
                  <a:lnTo>
                    <a:pt x="95" y="47"/>
                  </a:lnTo>
                  <a:lnTo>
                    <a:pt x="47"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5" name="Freeform 269"/>
            <p:cNvSpPr>
              <a:spLocks/>
            </p:cNvSpPr>
            <p:nvPr/>
          </p:nvSpPr>
          <p:spPr bwMode="auto">
            <a:xfrm>
              <a:off x="1406" y="2673"/>
              <a:ext cx="95" cy="95"/>
            </a:xfrm>
            <a:custGeom>
              <a:avLst/>
              <a:gdLst>
                <a:gd name="T0" fmla="*/ 47 w 95"/>
                <a:gd name="T1" fmla="*/ 0 h 95"/>
                <a:gd name="T2" fmla="*/ 0 w 95"/>
                <a:gd name="T3" fmla="*/ 47 h 95"/>
                <a:gd name="T4" fmla="*/ 47 w 95"/>
                <a:gd name="T5" fmla="*/ 95 h 95"/>
                <a:gd name="T6" fmla="*/ 95 w 95"/>
                <a:gd name="T7" fmla="*/ 47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7"/>
                  </a:lnTo>
                  <a:lnTo>
                    <a:pt x="47" y="95"/>
                  </a:lnTo>
                  <a:lnTo>
                    <a:pt x="95" y="47"/>
                  </a:lnTo>
                  <a:lnTo>
                    <a:pt x="4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806" name="Freeform 270"/>
            <p:cNvSpPr>
              <a:spLocks/>
            </p:cNvSpPr>
            <p:nvPr/>
          </p:nvSpPr>
          <p:spPr bwMode="auto">
            <a:xfrm>
              <a:off x="1322" y="2724"/>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7" name="Freeform 271"/>
            <p:cNvSpPr>
              <a:spLocks/>
            </p:cNvSpPr>
            <p:nvPr/>
          </p:nvSpPr>
          <p:spPr bwMode="auto">
            <a:xfrm>
              <a:off x="1322" y="2724"/>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808" name="Freeform 272"/>
            <p:cNvSpPr>
              <a:spLocks/>
            </p:cNvSpPr>
            <p:nvPr/>
          </p:nvSpPr>
          <p:spPr bwMode="auto">
            <a:xfrm>
              <a:off x="2776" y="1896"/>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09" name="Freeform 273"/>
            <p:cNvSpPr>
              <a:spLocks/>
            </p:cNvSpPr>
            <p:nvPr/>
          </p:nvSpPr>
          <p:spPr bwMode="auto">
            <a:xfrm>
              <a:off x="2776" y="1896"/>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0" name="Freeform 274"/>
            <p:cNvSpPr>
              <a:spLocks/>
            </p:cNvSpPr>
            <p:nvPr/>
          </p:nvSpPr>
          <p:spPr bwMode="auto">
            <a:xfrm>
              <a:off x="2717" y="1973"/>
              <a:ext cx="95" cy="94"/>
            </a:xfrm>
            <a:custGeom>
              <a:avLst/>
              <a:gdLst>
                <a:gd name="T0" fmla="*/ 0 w 95"/>
                <a:gd name="T1" fmla="*/ 94 h 94"/>
                <a:gd name="T2" fmla="*/ 95 w 95"/>
                <a:gd name="T3" fmla="*/ 94 h 94"/>
                <a:gd name="T4" fmla="*/ 48 w 95"/>
                <a:gd name="T5" fmla="*/ 0 h 94"/>
                <a:gd name="T6" fmla="*/ 0 w 95"/>
                <a:gd name="T7" fmla="*/ 94 h 94"/>
              </a:gdLst>
              <a:ahLst/>
              <a:cxnLst>
                <a:cxn ang="0">
                  <a:pos x="T0" y="T1"/>
                </a:cxn>
                <a:cxn ang="0">
                  <a:pos x="T2" y="T3"/>
                </a:cxn>
                <a:cxn ang="0">
                  <a:pos x="T4" y="T5"/>
                </a:cxn>
                <a:cxn ang="0">
                  <a:pos x="T6" y="T7"/>
                </a:cxn>
              </a:cxnLst>
              <a:rect l="0" t="0" r="r" b="b"/>
              <a:pathLst>
                <a:path w="95" h="94">
                  <a:moveTo>
                    <a:pt x="0" y="94"/>
                  </a:moveTo>
                  <a:lnTo>
                    <a:pt x="95" y="94"/>
                  </a:lnTo>
                  <a:lnTo>
                    <a:pt x="48" y="0"/>
                  </a:lnTo>
                  <a:lnTo>
                    <a:pt x="0"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1" name="Freeform 275"/>
            <p:cNvSpPr>
              <a:spLocks/>
            </p:cNvSpPr>
            <p:nvPr/>
          </p:nvSpPr>
          <p:spPr bwMode="auto">
            <a:xfrm>
              <a:off x="2717" y="1973"/>
              <a:ext cx="95" cy="94"/>
            </a:xfrm>
            <a:custGeom>
              <a:avLst/>
              <a:gdLst>
                <a:gd name="T0" fmla="*/ 0 w 95"/>
                <a:gd name="T1" fmla="*/ 94 h 94"/>
                <a:gd name="T2" fmla="*/ 95 w 95"/>
                <a:gd name="T3" fmla="*/ 94 h 94"/>
                <a:gd name="T4" fmla="*/ 48 w 95"/>
                <a:gd name="T5" fmla="*/ 0 h 94"/>
                <a:gd name="T6" fmla="*/ 0 w 95"/>
                <a:gd name="T7" fmla="*/ 94 h 94"/>
              </a:gdLst>
              <a:ahLst/>
              <a:cxnLst>
                <a:cxn ang="0">
                  <a:pos x="T0" y="T1"/>
                </a:cxn>
                <a:cxn ang="0">
                  <a:pos x="T2" y="T3"/>
                </a:cxn>
                <a:cxn ang="0">
                  <a:pos x="T4" y="T5"/>
                </a:cxn>
                <a:cxn ang="0">
                  <a:pos x="T6" y="T7"/>
                </a:cxn>
              </a:cxnLst>
              <a:rect l="0" t="0" r="r" b="b"/>
              <a:pathLst>
                <a:path w="95" h="94">
                  <a:moveTo>
                    <a:pt x="0" y="94"/>
                  </a:moveTo>
                  <a:lnTo>
                    <a:pt x="95" y="94"/>
                  </a:lnTo>
                  <a:lnTo>
                    <a:pt x="48" y="0"/>
                  </a:lnTo>
                  <a:lnTo>
                    <a:pt x="0" y="94"/>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2" name="Freeform 276"/>
            <p:cNvSpPr>
              <a:spLocks/>
            </p:cNvSpPr>
            <p:nvPr/>
          </p:nvSpPr>
          <p:spPr bwMode="auto">
            <a:xfrm>
              <a:off x="2685" y="2218"/>
              <a:ext cx="95" cy="93"/>
            </a:xfrm>
            <a:custGeom>
              <a:avLst/>
              <a:gdLst>
                <a:gd name="T0" fmla="*/ 0 w 95"/>
                <a:gd name="T1" fmla="*/ 93 h 93"/>
                <a:gd name="T2" fmla="*/ 95 w 95"/>
                <a:gd name="T3" fmla="*/ 93 h 93"/>
                <a:gd name="T4" fmla="*/ 48 w 95"/>
                <a:gd name="T5" fmla="*/ 0 h 93"/>
                <a:gd name="T6" fmla="*/ 0 w 95"/>
                <a:gd name="T7" fmla="*/ 93 h 93"/>
              </a:gdLst>
              <a:ahLst/>
              <a:cxnLst>
                <a:cxn ang="0">
                  <a:pos x="T0" y="T1"/>
                </a:cxn>
                <a:cxn ang="0">
                  <a:pos x="T2" y="T3"/>
                </a:cxn>
                <a:cxn ang="0">
                  <a:pos x="T4" y="T5"/>
                </a:cxn>
                <a:cxn ang="0">
                  <a:pos x="T6" y="T7"/>
                </a:cxn>
              </a:cxnLst>
              <a:rect l="0" t="0" r="r" b="b"/>
              <a:pathLst>
                <a:path w="95" h="93">
                  <a:moveTo>
                    <a:pt x="0" y="93"/>
                  </a:moveTo>
                  <a:lnTo>
                    <a:pt x="95" y="93"/>
                  </a:lnTo>
                  <a:lnTo>
                    <a:pt x="48" y="0"/>
                  </a:lnTo>
                  <a:lnTo>
                    <a:pt x="0"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3" name="Freeform 277"/>
            <p:cNvSpPr>
              <a:spLocks/>
            </p:cNvSpPr>
            <p:nvPr/>
          </p:nvSpPr>
          <p:spPr bwMode="auto">
            <a:xfrm>
              <a:off x="2685" y="2218"/>
              <a:ext cx="95" cy="93"/>
            </a:xfrm>
            <a:custGeom>
              <a:avLst/>
              <a:gdLst>
                <a:gd name="T0" fmla="*/ 0 w 95"/>
                <a:gd name="T1" fmla="*/ 93 h 93"/>
                <a:gd name="T2" fmla="*/ 95 w 95"/>
                <a:gd name="T3" fmla="*/ 93 h 93"/>
                <a:gd name="T4" fmla="*/ 48 w 95"/>
                <a:gd name="T5" fmla="*/ 0 h 93"/>
                <a:gd name="T6" fmla="*/ 0 w 95"/>
                <a:gd name="T7" fmla="*/ 93 h 93"/>
              </a:gdLst>
              <a:ahLst/>
              <a:cxnLst>
                <a:cxn ang="0">
                  <a:pos x="T0" y="T1"/>
                </a:cxn>
                <a:cxn ang="0">
                  <a:pos x="T2" y="T3"/>
                </a:cxn>
                <a:cxn ang="0">
                  <a:pos x="T4" y="T5"/>
                </a:cxn>
                <a:cxn ang="0">
                  <a:pos x="T6" y="T7"/>
                </a:cxn>
              </a:cxnLst>
              <a:rect l="0" t="0" r="r" b="b"/>
              <a:pathLst>
                <a:path w="95" h="93">
                  <a:moveTo>
                    <a:pt x="0" y="93"/>
                  </a:moveTo>
                  <a:lnTo>
                    <a:pt x="95" y="93"/>
                  </a:lnTo>
                  <a:lnTo>
                    <a:pt x="48" y="0"/>
                  </a:lnTo>
                  <a:lnTo>
                    <a:pt x="0" y="93"/>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4" name="Freeform 278"/>
            <p:cNvSpPr>
              <a:spLocks/>
            </p:cNvSpPr>
            <p:nvPr/>
          </p:nvSpPr>
          <p:spPr bwMode="auto">
            <a:xfrm>
              <a:off x="2637" y="1971"/>
              <a:ext cx="94" cy="96"/>
            </a:xfrm>
            <a:custGeom>
              <a:avLst/>
              <a:gdLst>
                <a:gd name="T0" fmla="*/ 0 w 94"/>
                <a:gd name="T1" fmla="*/ 96 h 96"/>
                <a:gd name="T2" fmla="*/ 94 w 94"/>
                <a:gd name="T3" fmla="*/ 96 h 96"/>
                <a:gd name="T4" fmla="*/ 46 w 94"/>
                <a:gd name="T5" fmla="*/ 0 h 96"/>
                <a:gd name="T6" fmla="*/ 0 w 94"/>
                <a:gd name="T7" fmla="*/ 96 h 96"/>
              </a:gdLst>
              <a:ahLst/>
              <a:cxnLst>
                <a:cxn ang="0">
                  <a:pos x="T0" y="T1"/>
                </a:cxn>
                <a:cxn ang="0">
                  <a:pos x="T2" y="T3"/>
                </a:cxn>
                <a:cxn ang="0">
                  <a:pos x="T4" y="T5"/>
                </a:cxn>
                <a:cxn ang="0">
                  <a:pos x="T6" y="T7"/>
                </a:cxn>
              </a:cxnLst>
              <a:rect l="0" t="0" r="r" b="b"/>
              <a:pathLst>
                <a:path w="94" h="96">
                  <a:moveTo>
                    <a:pt x="0" y="96"/>
                  </a:moveTo>
                  <a:lnTo>
                    <a:pt x="94" y="96"/>
                  </a:lnTo>
                  <a:lnTo>
                    <a:pt x="46" y="0"/>
                  </a:ln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5" name="Freeform 279"/>
            <p:cNvSpPr>
              <a:spLocks/>
            </p:cNvSpPr>
            <p:nvPr/>
          </p:nvSpPr>
          <p:spPr bwMode="auto">
            <a:xfrm>
              <a:off x="2637" y="1971"/>
              <a:ext cx="94" cy="96"/>
            </a:xfrm>
            <a:custGeom>
              <a:avLst/>
              <a:gdLst>
                <a:gd name="T0" fmla="*/ 0 w 94"/>
                <a:gd name="T1" fmla="*/ 96 h 96"/>
                <a:gd name="T2" fmla="*/ 94 w 94"/>
                <a:gd name="T3" fmla="*/ 96 h 96"/>
                <a:gd name="T4" fmla="*/ 46 w 94"/>
                <a:gd name="T5" fmla="*/ 0 h 96"/>
                <a:gd name="T6" fmla="*/ 0 w 94"/>
                <a:gd name="T7" fmla="*/ 96 h 96"/>
              </a:gdLst>
              <a:ahLst/>
              <a:cxnLst>
                <a:cxn ang="0">
                  <a:pos x="T0" y="T1"/>
                </a:cxn>
                <a:cxn ang="0">
                  <a:pos x="T2" y="T3"/>
                </a:cxn>
                <a:cxn ang="0">
                  <a:pos x="T4" y="T5"/>
                </a:cxn>
                <a:cxn ang="0">
                  <a:pos x="T6" y="T7"/>
                </a:cxn>
              </a:cxnLst>
              <a:rect l="0" t="0" r="r" b="b"/>
              <a:pathLst>
                <a:path w="94" h="96">
                  <a:moveTo>
                    <a:pt x="0" y="96"/>
                  </a:moveTo>
                  <a:lnTo>
                    <a:pt x="94" y="96"/>
                  </a:lnTo>
                  <a:lnTo>
                    <a:pt x="46" y="0"/>
                  </a:lnTo>
                  <a:lnTo>
                    <a:pt x="0" y="96"/>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6" name="Freeform 280"/>
            <p:cNvSpPr>
              <a:spLocks/>
            </p:cNvSpPr>
            <p:nvPr/>
          </p:nvSpPr>
          <p:spPr bwMode="auto">
            <a:xfrm>
              <a:off x="2629" y="1826"/>
              <a:ext cx="96" cy="96"/>
            </a:xfrm>
            <a:custGeom>
              <a:avLst/>
              <a:gdLst>
                <a:gd name="T0" fmla="*/ 0 w 96"/>
                <a:gd name="T1" fmla="*/ 96 h 96"/>
                <a:gd name="T2" fmla="*/ 96 w 96"/>
                <a:gd name="T3" fmla="*/ 96 h 96"/>
                <a:gd name="T4" fmla="*/ 48 w 96"/>
                <a:gd name="T5" fmla="*/ 0 h 96"/>
                <a:gd name="T6" fmla="*/ 0 w 96"/>
                <a:gd name="T7" fmla="*/ 96 h 96"/>
              </a:gdLst>
              <a:ahLst/>
              <a:cxnLst>
                <a:cxn ang="0">
                  <a:pos x="T0" y="T1"/>
                </a:cxn>
                <a:cxn ang="0">
                  <a:pos x="T2" y="T3"/>
                </a:cxn>
                <a:cxn ang="0">
                  <a:pos x="T4" y="T5"/>
                </a:cxn>
                <a:cxn ang="0">
                  <a:pos x="T6" y="T7"/>
                </a:cxn>
              </a:cxnLst>
              <a:rect l="0" t="0" r="r" b="b"/>
              <a:pathLst>
                <a:path w="96" h="96">
                  <a:moveTo>
                    <a:pt x="0" y="96"/>
                  </a:moveTo>
                  <a:lnTo>
                    <a:pt x="96" y="96"/>
                  </a:lnTo>
                  <a:lnTo>
                    <a:pt x="48" y="0"/>
                  </a:lnTo>
                  <a:lnTo>
                    <a:pt x="0" y="96"/>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7" name="Freeform 281"/>
            <p:cNvSpPr>
              <a:spLocks/>
            </p:cNvSpPr>
            <p:nvPr/>
          </p:nvSpPr>
          <p:spPr bwMode="auto">
            <a:xfrm>
              <a:off x="2610" y="1928"/>
              <a:ext cx="95" cy="95"/>
            </a:xfrm>
            <a:custGeom>
              <a:avLst/>
              <a:gdLst>
                <a:gd name="T0" fmla="*/ 0 w 95"/>
                <a:gd name="T1" fmla="*/ 95 h 95"/>
                <a:gd name="T2" fmla="*/ 95 w 95"/>
                <a:gd name="T3" fmla="*/ 95 h 95"/>
                <a:gd name="T4" fmla="*/ 47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7"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8" name="Freeform 282"/>
            <p:cNvSpPr>
              <a:spLocks/>
            </p:cNvSpPr>
            <p:nvPr/>
          </p:nvSpPr>
          <p:spPr bwMode="auto">
            <a:xfrm>
              <a:off x="2610" y="1928"/>
              <a:ext cx="95" cy="95"/>
            </a:xfrm>
            <a:custGeom>
              <a:avLst/>
              <a:gdLst>
                <a:gd name="T0" fmla="*/ 0 w 95"/>
                <a:gd name="T1" fmla="*/ 95 h 95"/>
                <a:gd name="T2" fmla="*/ 95 w 95"/>
                <a:gd name="T3" fmla="*/ 95 h 95"/>
                <a:gd name="T4" fmla="*/ 47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7"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19" name="Freeform 283"/>
            <p:cNvSpPr>
              <a:spLocks/>
            </p:cNvSpPr>
            <p:nvPr/>
          </p:nvSpPr>
          <p:spPr bwMode="auto">
            <a:xfrm>
              <a:off x="2602" y="2245"/>
              <a:ext cx="95" cy="96"/>
            </a:xfrm>
            <a:custGeom>
              <a:avLst/>
              <a:gdLst>
                <a:gd name="T0" fmla="*/ 0 w 95"/>
                <a:gd name="T1" fmla="*/ 96 h 96"/>
                <a:gd name="T2" fmla="*/ 95 w 95"/>
                <a:gd name="T3" fmla="*/ 96 h 96"/>
                <a:gd name="T4" fmla="*/ 47 w 95"/>
                <a:gd name="T5" fmla="*/ 0 h 96"/>
                <a:gd name="T6" fmla="*/ 0 w 95"/>
                <a:gd name="T7" fmla="*/ 96 h 96"/>
              </a:gdLst>
              <a:ahLst/>
              <a:cxnLst>
                <a:cxn ang="0">
                  <a:pos x="T0" y="T1"/>
                </a:cxn>
                <a:cxn ang="0">
                  <a:pos x="T2" y="T3"/>
                </a:cxn>
                <a:cxn ang="0">
                  <a:pos x="T4" y="T5"/>
                </a:cxn>
                <a:cxn ang="0">
                  <a:pos x="T6" y="T7"/>
                </a:cxn>
              </a:cxnLst>
              <a:rect l="0" t="0" r="r" b="b"/>
              <a:pathLst>
                <a:path w="95" h="96">
                  <a:moveTo>
                    <a:pt x="0" y="96"/>
                  </a:moveTo>
                  <a:lnTo>
                    <a:pt x="95" y="96"/>
                  </a:lnTo>
                  <a:lnTo>
                    <a:pt x="47" y="0"/>
                  </a:ln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0" name="Freeform 284"/>
            <p:cNvSpPr>
              <a:spLocks/>
            </p:cNvSpPr>
            <p:nvPr/>
          </p:nvSpPr>
          <p:spPr bwMode="auto">
            <a:xfrm>
              <a:off x="2602" y="2245"/>
              <a:ext cx="95" cy="96"/>
            </a:xfrm>
            <a:custGeom>
              <a:avLst/>
              <a:gdLst>
                <a:gd name="T0" fmla="*/ 0 w 95"/>
                <a:gd name="T1" fmla="*/ 96 h 96"/>
                <a:gd name="T2" fmla="*/ 95 w 95"/>
                <a:gd name="T3" fmla="*/ 96 h 96"/>
                <a:gd name="T4" fmla="*/ 47 w 95"/>
                <a:gd name="T5" fmla="*/ 0 h 96"/>
                <a:gd name="T6" fmla="*/ 0 w 95"/>
                <a:gd name="T7" fmla="*/ 96 h 96"/>
              </a:gdLst>
              <a:ahLst/>
              <a:cxnLst>
                <a:cxn ang="0">
                  <a:pos x="T0" y="T1"/>
                </a:cxn>
                <a:cxn ang="0">
                  <a:pos x="T2" y="T3"/>
                </a:cxn>
                <a:cxn ang="0">
                  <a:pos x="T4" y="T5"/>
                </a:cxn>
                <a:cxn ang="0">
                  <a:pos x="T6" y="T7"/>
                </a:cxn>
              </a:cxnLst>
              <a:rect l="0" t="0" r="r" b="b"/>
              <a:pathLst>
                <a:path w="95" h="96">
                  <a:moveTo>
                    <a:pt x="0" y="96"/>
                  </a:moveTo>
                  <a:lnTo>
                    <a:pt x="95" y="96"/>
                  </a:lnTo>
                  <a:lnTo>
                    <a:pt x="47" y="0"/>
                  </a:lnTo>
                  <a:lnTo>
                    <a:pt x="0" y="96"/>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1" name="Freeform 285"/>
            <p:cNvSpPr>
              <a:spLocks/>
            </p:cNvSpPr>
            <p:nvPr/>
          </p:nvSpPr>
          <p:spPr bwMode="auto">
            <a:xfrm>
              <a:off x="2546" y="2073"/>
              <a:ext cx="95" cy="95"/>
            </a:xfrm>
            <a:custGeom>
              <a:avLst/>
              <a:gdLst>
                <a:gd name="T0" fmla="*/ 0 w 95"/>
                <a:gd name="T1" fmla="*/ 95 h 95"/>
                <a:gd name="T2" fmla="*/ 95 w 95"/>
                <a:gd name="T3" fmla="*/ 95 h 95"/>
                <a:gd name="T4" fmla="*/ 48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8"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2" name="Freeform 286"/>
            <p:cNvSpPr>
              <a:spLocks/>
            </p:cNvSpPr>
            <p:nvPr/>
          </p:nvSpPr>
          <p:spPr bwMode="auto">
            <a:xfrm>
              <a:off x="2546" y="2073"/>
              <a:ext cx="95" cy="95"/>
            </a:xfrm>
            <a:custGeom>
              <a:avLst/>
              <a:gdLst>
                <a:gd name="T0" fmla="*/ 0 w 95"/>
                <a:gd name="T1" fmla="*/ 95 h 95"/>
                <a:gd name="T2" fmla="*/ 95 w 95"/>
                <a:gd name="T3" fmla="*/ 95 h 95"/>
                <a:gd name="T4" fmla="*/ 48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8"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3" name="Freeform 287"/>
            <p:cNvSpPr>
              <a:spLocks/>
            </p:cNvSpPr>
            <p:nvPr/>
          </p:nvSpPr>
          <p:spPr bwMode="auto">
            <a:xfrm>
              <a:off x="2586" y="2069"/>
              <a:ext cx="95" cy="95"/>
            </a:xfrm>
            <a:custGeom>
              <a:avLst/>
              <a:gdLst>
                <a:gd name="T0" fmla="*/ 0 w 95"/>
                <a:gd name="T1" fmla="*/ 95 h 95"/>
                <a:gd name="T2" fmla="*/ 95 w 95"/>
                <a:gd name="T3" fmla="*/ 95 h 95"/>
                <a:gd name="T4" fmla="*/ 47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7"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4" name="Freeform 288"/>
            <p:cNvSpPr>
              <a:spLocks/>
            </p:cNvSpPr>
            <p:nvPr/>
          </p:nvSpPr>
          <p:spPr bwMode="auto">
            <a:xfrm>
              <a:off x="2715" y="2114"/>
              <a:ext cx="95" cy="94"/>
            </a:xfrm>
            <a:custGeom>
              <a:avLst/>
              <a:gdLst>
                <a:gd name="T0" fmla="*/ 0 w 95"/>
                <a:gd name="T1" fmla="*/ 94 h 94"/>
                <a:gd name="T2" fmla="*/ 95 w 95"/>
                <a:gd name="T3" fmla="*/ 94 h 94"/>
                <a:gd name="T4" fmla="*/ 48 w 95"/>
                <a:gd name="T5" fmla="*/ 0 h 94"/>
                <a:gd name="T6" fmla="*/ 0 w 95"/>
                <a:gd name="T7" fmla="*/ 94 h 94"/>
              </a:gdLst>
              <a:ahLst/>
              <a:cxnLst>
                <a:cxn ang="0">
                  <a:pos x="T0" y="T1"/>
                </a:cxn>
                <a:cxn ang="0">
                  <a:pos x="T2" y="T3"/>
                </a:cxn>
                <a:cxn ang="0">
                  <a:pos x="T4" y="T5"/>
                </a:cxn>
                <a:cxn ang="0">
                  <a:pos x="T6" y="T7"/>
                </a:cxn>
              </a:cxnLst>
              <a:rect l="0" t="0" r="r" b="b"/>
              <a:pathLst>
                <a:path w="95" h="94">
                  <a:moveTo>
                    <a:pt x="0" y="94"/>
                  </a:moveTo>
                  <a:lnTo>
                    <a:pt x="95" y="94"/>
                  </a:lnTo>
                  <a:lnTo>
                    <a:pt x="48" y="0"/>
                  </a:lnTo>
                  <a:lnTo>
                    <a:pt x="0" y="94"/>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5" name="Freeform 289"/>
            <p:cNvSpPr>
              <a:spLocks/>
            </p:cNvSpPr>
            <p:nvPr/>
          </p:nvSpPr>
          <p:spPr bwMode="auto">
            <a:xfrm>
              <a:off x="2540" y="2251"/>
              <a:ext cx="95" cy="96"/>
            </a:xfrm>
            <a:custGeom>
              <a:avLst/>
              <a:gdLst>
                <a:gd name="T0" fmla="*/ 0 w 95"/>
                <a:gd name="T1" fmla="*/ 96 h 96"/>
                <a:gd name="T2" fmla="*/ 95 w 95"/>
                <a:gd name="T3" fmla="*/ 96 h 96"/>
                <a:gd name="T4" fmla="*/ 48 w 95"/>
                <a:gd name="T5" fmla="*/ 0 h 96"/>
                <a:gd name="T6" fmla="*/ 0 w 95"/>
                <a:gd name="T7" fmla="*/ 96 h 96"/>
              </a:gdLst>
              <a:ahLst/>
              <a:cxnLst>
                <a:cxn ang="0">
                  <a:pos x="T0" y="T1"/>
                </a:cxn>
                <a:cxn ang="0">
                  <a:pos x="T2" y="T3"/>
                </a:cxn>
                <a:cxn ang="0">
                  <a:pos x="T4" y="T5"/>
                </a:cxn>
                <a:cxn ang="0">
                  <a:pos x="T6" y="T7"/>
                </a:cxn>
              </a:cxnLst>
              <a:rect l="0" t="0" r="r" b="b"/>
              <a:pathLst>
                <a:path w="95" h="96">
                  <a:moveTo>
                    <a:pt x="0" y="96"/>
                  </a:moveTo>
                  <a:lnTo>
                    <a:pt x="95" y="96"/>
                  </a:lnTo>
                  <a:lnTo>
                    <a:pt x="48" y="0"/>
                  </a:ln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6" name="Freeform 290"/>
            <p:cNvSpPr>
              <a:spLocks/>
            </p:cNvSpPr>
            <p:nvPr/>
          </p:nvSpPr>
          <p:spPr bwMode="auto">
            <a:xfrm>
              <a:off x="2540" y="2251"/>
              <a:ext cx="95" cy="96"/>
            </a:xfrm>
            <a:custGeom>
              <a:avLst/>
              <a:gdLst>
                <a:gd name="T0" fmla="*/ 0 w 95"/>
                <a:gd name="T1" fmla="*/ 96 h 96"/>
                <a:gd name="T2" fmla="*/ 95 w 95"/>
                <a:gd name="T3" fmla="*/ 96 h 96"/>
                <a:gd name="T4" fmla="*/ 48 w 95"/>
                <a:gd name="T5" fmla="*/ 0 h 96"/>
                <a:gd name="T6" fmla="*/ 0 w 95"/>
                <a:gd name="T7" fmla="*/ 96 h 96"/>
              </a:gdLst>
              <a:ahLst/>
              <a:cxnLst>
                <a:cxn ang="0">
                  <a:pos x="T0" y="T1"/>
                </a:cxn>
                <a:cxn ang="0">
                  <a:pos x="T2" y="T3"/>
                </a:cxn>
                <a:cxn ang="0">
                  <a:pos x="T4" y="T5"/>
                </a:cxn>
                <a:cxn ang="0">
                  <a:pos x="T6" y="T7"/>
                </a:cxn>
              </a:cxnLst>
              <a:rect l="0" t="0" r="r" b="b"/>
              <a:pathLst>
                <a:path w="95" h="96">
                  <a:moveTo>
                    <a:pt x="0" y="96"/>
                  </a:moveTo>
                  <a:lnTo>
                    <a:pt x="95" y="96"/>
                  </a:lnTo>
                  <a:lnTo>
                    <a:pt x="48" y="0"/>
                  </a:lnTo>
                  <a:lnTo>
                    <a:pt x="0" y="96"/>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7" name="Freeform 291"/>
            <p:cNvSpPr>
              <a:spLocks/>
            </p:cNvSpPr>
            <p:nvPr/>
          </p:nvSpPr>
          <p:spPr bwMode="auto">
            <a:xfrm>
              <a:off x="2522" y="2214"/>
              <a:ext cx="95" cy="95"/>
            </a:xfrm>
            <a:custGeom>
              <a:avLst/>
              <a:gdLst>
                <a:gd name="T0" fmla="*/ 0 w 95"/>
                <a:gd name="T1" fmla="*/ 95 h 95"/>
                <a:gd name="T2" fmla="*/ 95 w 95"/>
                <a:gd name="T3" fmla="*/ 95 h 95"/>
                <a:gd name="T4" fmla="*/ 48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8"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8" name="Freeform 292"/>
            <p:cNvSpPr>
              <a:spLocks/>
            </p:cNvSpPr>
            <p:nvPr/>
          </p:nvSpPr>
          <p:spPr bwMode="auto">
            <a:xfrm>
              <a:off x="2522" y="2214"/>
              <a:ext cx="95" cy="95"/>
            </a:xfrm>
            <a:custGeom>
              <a:avLst/>
              <a:gdLst>
                <a:gd name="T0" fmla="*/ 0 w 95"/>
                <a:gd name="T1" fmla="*/ 95 h 95"/>
                <a:gd name="T2" fmla="*/ 95 w 95"/>
                <a:gd name="T3" fmla="*/ 95 h 95"/>
                <a:gd name="T4" fmla="*/ 48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8"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29" name="Freeform 293"/>
            <p:cNvSpPr>
              <a:spLocks/>
            </p:cNvSpPr>
            <p:nvPr/>
          </p:nvSpPr>
          <p:spPr bwMode="auto">
            <a:xfrm>
              <a:off x="2502" y="2051"/>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0" name="Freeform 294"/>
            <p:cNvSpPr>
              <a:spLocks/>
            </p:cNvSpPr>
            <p:nvPr/>
          </p:nvSpPr>
          <p:spPr bwMode="auto">
            <a:xfrm>
              <a:off x="2502" y="2051"/>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1" name="Freeform 295"/>
            <p:cNvSpPr>
              <a:spLocks/>
            </p:cNvSpPr>
            <p:nvPr/>
          </p:nvSpPr>
          <p:spPr bwMode="auto">
            <a:xfrm>
              <a:off x="2496" y="2295"/>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2" name="Freeform 296"/>
            <p:cNvSpPr>
              <a:spLocks/>
            </p:cNvSpPr>
            <p:nvPr/>
          </p:nvSpPr>
          <p:spPr bwMode="auto">
            <a:xfrm>
              <a:off x="2496" y="2295"/>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3" name="Freeform 297"/>
            <p:cNvSpPr>
              <a:spLocks/>
            </p:cNvSpPr>
            <p:nvPr/>
          </p:nvSpPr>
          <p:spPr bwMode="auto">
            <a:xfrm>
              <a:off x="2482" y="2180"/>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4" name="Freeform 298"/>
            <p:cNvSpPr>
              <a:spLocks/>
            </p:cNvSpPr>
            <p:nvPr/>
          </p:nvSpPr>
          <p:spPr bwMode="auto">
            <a:xfrm>
              <a:off x="2482" y="2180"/>
              <a:ext cx="96" cy="95"/>
            </a:xfrm>
            <a:custGeom>
              <a:avLst/>
              <a:gdLst>
                <a:gd name="T0" fmla="*/ 0 w 96"/>
                <a:gd name="T1" fmla="*/ 95 h 95"/>
                <a:gd name="T2" fmla="*/ 96 w 96"/>
                <a:gd name="T3" fmla="*/ 95 h 95"/>
                <a:gd name="T4" fmla="*/ 48 w 96"/>
                <a:gd name="T5" fmla="*/ 0 h 95"/>
                <a:gd name="T6" fmla="*/ 0 w 96"/>
                <a:gd name="T7" fmla="*/ 95 h 95"/>
              </a:gdLst>
              <a:ahLst/>
              <a:cxnLst>
                <a:cxn ang="0">
                  <a:pos x="T0" y="T1"/>
                </a:cxn>
                <a:cxn ang="0">
                  <a:pos x="T2" y="T3"/>
                </a:cxn>
                <a:cxn ang="0">
                  <a:pos x="T4" y="T5"/>
                </a:cxn>
                <a:cxn ang="0">
                  <a:pos x="T6" y="T7"/>
                </a:cxn>
              </a:cxnLst>
              <a:rect l="0" t="0" r="r" b="b"/>
              <a:pathLst>
                <a:path w="96" h="95">
                  <a:moveTo>
                    <a:pt x="0" y="95"/>
                  </a:moveTo>
                  <a:lnTo>
                    <a:pt x="96" y="95"/>
                  </a:lnTo>
                  <a:lnTo>
                    <a:pt x="48"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5" name="Freeform 299"/>
            <p:cNvSpPr>
              <a:spLocks/>
            </p:cNvSpPr>
            <p:nvPr/>
          </p:nvSpPr>
          <p:spPr bwMode="auto">
            <a:xfrm>
              <a:off x="2459" y="2176"/>
              <a:ext cx="95" cy="95"/>
            </a:xfrm>
            <a:custGeom>
              <a:avLst/>
              <a:gdLst>
                <a:gd name="T0" fmla="*/ 0 w 95"/>
                <a:gd name="T1" fmla="*/ 95 h 95"/>
                <a:gd name="T2" fmla="*/ 95 w 95"/>
                <a:gd name="T3" fmla="*/ 95 h 95"/>
                <a:gd name="T4" fmla="*/ 47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7"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6" name="Freeform 300"/>
            <p:cNvSpPr>
              <a:spLocks/>
            </p:cNvSpPr>
            <p:nvPr/>
          </p:nvSpPr>
          <p:spPr bwMode="auto">
            <a:xfrm>
              <a:off x="2459" y="2176"/>
              <a:ext cx="95" cy="95"/>
            </a:xfrm>
            <a:custGeom>
              <a:avLst/>
              <a:gdLst>
                <a:gd name="T0" fmla="*/ 0 w 95"/>
                <a:gd name="T1" fmla="*/ 95 h 95"/>
                <a:gd name="T2" fmla="*/ 95 w 95"/>
                <a:gd name="T3" fmla="*/ 95 h 95"/>
                <a:gd name="T4" fmla="*/ 47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lnTo>
                    <a:pt x="95" y="95"/>
                  </a:lnTo>
                  <a:lnTo>
                    <a:pt x="47" y="0"/>
                  </a:lnTo>
                  <a:lnTo>
                    <a:pt x="0" y="95"/>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7" name="Freeform 301"/>
            <p:cNvSpPr>
              <a:spLocks/>
            </p:cNvSpPr>
            <p:nvPr/>
          </p:nvSpPr>
          <p:spPr bwMode="auto">
            <a:xfrm>
              <a:off x="4577" y="660"/>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8" name="Freeform 302"/>
            <p:cNvSpPr>
              <a:spLocks/>
            </p:cNvSpPr>
            <p:nvPr/>
          </p:nvSpPr>
          <p:spPr bwMode="auto">
            <a:xfrm>
              <a:off x="4577" y="660"/>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39" name="Freeform 303"/>
            <p:cNvSpPr>
              <a:spLocks/>
            </p:cNvSpPr>
            <p:nvPr/>
          </p:nvSpPr>
          <p:spPr bwMode="auto">
            <a:xfrm>
              <a:off x="4759" y="543"/>
              <a:ext cx="96" cy="96"/>
            </a:xfrm>
            <a:custGeom>
              <a:avLst/>
              <a:gdLst>
                <a:gd name="T0" fmla="*/ 48 w 96"/>
                <a:gd name="T1" fmla="*/ 0 h 96"/>
                <a:gd name="T2" fmla="*/ 0 w 96"/>
                <a:gd name="T3" fmla="*/ 48 h 96"/>
                <a:gd name="T4" fmla="*/ 48 w 96"/>
                <a:gd name="T5" fmla="*/ 96 h 96"/>
                <a:gd name="T6" fmla="*/ 96 w 96"/>
                <a:gd name="T7" fmla="*/ 48 h 96"/>
                <a:gd name="T8" fmla="*/ 48 w 96"/>
                <a:gd name="T9" fmla="*/ 0 h 96"/>
              </a:gdLst>
              <a:ahLst/>
              <a:cxnLst>
                <a:cxn ang="0">
                  <a:pos x="T0" y="T1"/>
                </a:cxn>
                <a:cxn ang="0">
                  <a:pos x="T2" y="T3"/>
                </a:cxn>
                <a:cxn ang="0">
                  <a:pos x="T4" y="T5"/>
                </a:cxn>
                <a:cxn ang="0">
                  <a:pos x="T6" y="T7"/>
                </a:cxn>
                <a:cxn ang="0">
                  <a:pos x="T8" y="T9"/>
                </a:cxn>
              </a:cxnLst>
              <a:rect l="0" t="0" r="r" b="b"/>
              <a:pathLst>
                <a:path w="96" h="96">
                  <a:moveTo>
                    <a:pt x="48" y="0"/>
                  </a:moveTo>
                  <a:lnTo>
                    <a:pt x="0" y="48"/>
                  </a:lnTo>
                  <a:lnTo>
                    <a:pt x="48" y="96"/>
                  </a:lnTo>
                  <a:lnTo>
                    <a:pt x="96"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0" name="Freeform 304"/>
            <p:cNvSpPr>
              <a:spLocks/>
            </p:cNvSpPr>
            <p:nvPr/>
          </p:nvSpPr>
          <p:spPr bwMode="auto">
            <a:xfrm>
              <a:off x="4759" y="543"/>
              <a:ext cx="96" cy="96"/>
            </a:xfrm>
            <a:custGeom>
              <a:avLst/>
              <a:gdLst>
                <a:gd name="T0" fmla="*/ 48 w 96"/>
                <a:gd name="T1" fmla="*/ 0 h 96"/>
                <a:gd name="T2" fmla="*/ 0 w 96"/>
                <a:gd name="T3" fmla="*/ 48 h 96"/>
                <a:gd name="T4" fmla="*/ 48 w 96"/>
                <a:gd name="T5" fmla="*/ 96 h 96"/>
                <a:gd name="T6" fmla="*/ 96 w 96"/>
                <a:gd name="T7" fmla="*/ 48 h 96"/>
                <a:gd name="T8" fmla="*/ 48 w 96"/>
                <a:gd name="T9" fmla="*/ 0 h 96"/>
              </a:gdLst>
              <a:ahLst/>
              <a:cxnLst>
                <a:cxn ang="0">
                  <a:pos x="T0" y="T1"/>
                </a:cxn>
                <a:cxn ang="0">
                  <a:pos x="T2" y="T3"/>
                </a:cxn>
                <a:cxn ang="0">
                  <a:pos x="T4" y="T5"/>
                </a:cxn>
                <a:cxn ang="0">
                  <a:pos x="T6" y="T7"/>
                </a:cxn>
                <a:cxn ang="0">
                  <a:pos x="T8" y="T9"/>
                </a:cxn>
              </a:cxnLst>
              <a:rect l="0" t="0" r="r" b="b"/>
              <a:pathLst>
                <a:path w="96" h="96">
                  <a:moveTo>
                    <a:pt x="48" y="0"/>
                  </a:moveTo>
                  <a:lnTo>
                    <a:pt x="0" y="48"/>
                  </a:lnTo>
                  <a:lnTo>
                    <a:pt x="48" y="96"/>
                  </a:lnTo>
                  <a:lnTo>
                    <a:pt x="96" y="48"/>
                  </a:lnTo>
                  <a:lnTo>
                    <a:pt x="48" y="0"/>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1" name="Freeform 305"/>
            <p:cNvSpPr>
              <a:spLocks/>
            </p:cNvSpPr>
            <p:nvPr/>
          </p:nvSpPr>
          <p:spPr bwMode="auto">
            <a:xfrm>
              <a:off x="4539" y="587"/>
              <a:ext cx="95" cy="95"/>
            </a:xfrm>
            <a:custGeom>
              <a:avLst/>
              <a:gdLst>
                <a:gd name="T0" fmla="*/ 47 w 95"/>
                <a:gd name="T1" fmla="*/ 0 h 95"/>
                <a:gd name="T2" fmla="*/ 0 w 95"/>
                <a:gd name="T3" fmla="*/ 48 h 95"/>
                <a:gd name="T4" fmla="*/ 47 w 95"/>
                <a:gd name="T5" fmla="*/ 95 h 95"/>
                <a:gd name="T6" fmla="*/ 95 w 95"/>
                <a:gd name="T7" fmla="*/ 48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8"/>
                  </a:lnTo>
                  <a:lnTo>
                    <a:pt x="47" y="95"/>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2" name="Freeform 306"/>
            <p:cNvSpPr>
              <a:spLocks/>
            </p:cNvSpPr>
            <p:nvPr/>
          </p:nvSpPr>
          <p:spPr bwMode="auto">
            <a:xfrm>
              <a:off x="4539" y="587"/>
              <a:ext cx="95" cy="95"/>
            </a:xfrm>
            <a:custGeom>
              <a:avLst/>
              <a:gdLst>
                <a:gd name="T0" fmla="*/ 47 w 95"/>
                <a:gd name="T1" fmla="*/ 0 h 95"/>
                <a:gd name="T2" fmla="*/ 0 w 95"/>
                <a:gd name="T3" fmla="*/ 48 h 95"/>
                <a:gd name="T4" fmla="*/ 47 w 95"/>
                <a:gd name="T5" fmla="*/ 95 h 95"/>
                <a:gd name="T6" fmla="*/ 95 w 95"/>
                <a:gd name="T7" fmla="*/ 48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8"/>
                  </a:lnTo>
                  <a:lnTo>
                    <a:pt x="47" y="95"/>
                  </a:lnTo>
                  <a:lnTo>
                    <a:pt x="95" y="48"/>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3" name="Freeform 307"/>
            <p:cNvSpPr>
              <a:spLocks/>
            </p:cNvSpPr>
            <p:nvPr/>
          </p:nvSpPr>
          <p:spPr bwMode="auto">
            <a:xfrm>
              <a:off x="4763" y="591"/>
              <a:ext cx="96" cy="95"/>
            </a:xfrm>
            <a:custGeom>
              <a:avLst/>
              <a:gdLst>
                <a:gd name="T0" fmla="*/ 48 w 96"/>
                <a:gd name="T1" fmla="*/ 0 h 95"/>
                <a:gd name="T2" fmla="*/ 0 w 96"/>
                <a:gd name="T3" fmla="*/ 48 h 95"/>
                <a:gd name="T4" fmla="*/ 48 w 96"/>
                <a:gd name="T5" fmla="*/ 95 h 95"/>
                <a:gd name="T6" fmla="*/ 96 w 96"/>
                <a:gd name="T7" fmla="*/ 48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8"/>
                  </a:lnTo>
                  <a:lnTo>
                    <a:pt x="48" y="95"/>
                  </a:lnTo>
                  <a:lnTo>
                    <a:pt x="96"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4" name="Freeform 308"/>
            <p:cNvSpPr>
              <a:spLocks/>
            </p:cNvSpPr>
            <p:nvPr/>
          </p:nvSpPr>
          <p:spPr bwMode="auto">
            <a:xfrm>
              <a:off x="4763" y="591"/>
              <a:ext cx="96" cy="95"/>
            </a:xfrm>
            <a:custGeom>
              <a:avLst/>
              <a:gdLst>
                <a:gd name="T0" fmla="*/ 48 w 96"/>
                <a:gd name="T1" fmla="*/ 0 h 95"/>
                <a:gd name="T2" fmla="*/ 0 w 96"/>
                <a:gd name="T3" fmla="*/ 48 h 95"/>
                <a:gd name="T4" fmla="*/ 48 w 96"/>
                <a:gd name="T5" fmla="*/ 95 h 95"/>
                <a:gd name="T6" fmla="*/ 96 w 96"/>
                <a:gd name="T7" fmla="*/ 48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8"/>
                  </a:lnTo>
                  <a:lnTo>
                    <a:pt x="48" y="95"/>
                  </a:lnTo>
                  <a:lnTo>
                    <a:pt x="96" y="48"/>
                  </a:lnTo>
                  <a:lnTo>
                    <a:pt x="48" y="0"/>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5" name="Freeform 309"/>
            <p:cNvSpPr>
              <a:spLocks/>
            </p:cNvSpPr>
            <p:nvPr/>
          </p:nvSpPr>
          <p:spPr bwMode="auto">
            <a:xfrm>
              <a:off x="4227" y="758"/>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6" name="Freeform 310"/>
            <p:cNvSpPr>
              <a:spLocks/>
            </p:cNvSpPr>
            <p:nvPr/>
          </p:nvSpPr>
          <p:spPr bwMode="auto">
            <a:xfrm>
              <a:off x="4227" y="758"/>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7" name="Freeform 311"/>
            <p:cNvSpPr>
              <a:spLocks/>
            </p:cNvSpPr>
            <p:nvPr/>
          </p:nvSpPr>
          <p:spPr bwMode="auto">
            <a:xfrm>
              <a:off x="4024" y="1022"/>
              <a:ext cx="94" cy="95"/>
            </a:xfrm>
            <a:custGeom>
              <a:avLst/>
              <a:gdLst>
                <a:gd name="T0" fmla="*/ 46 w 94"/>
                <a:gd name="T1" fmla="*/ 0 h 95"/>
                <a:gd name="T2" fmla="*/ 0 w 94"/>
                <a:gd name="T3" fmla="*/ 48 h 95"/>
                <a:gd name="T4" fmla="*/ 46 w 94"/>
                <a:gd name="T5" fmla="*/ 95 h 95"/>
                <a:gd name="T6" fmla="*/ 94 w 94"/>
                <a:gd name="T7" fmla="*/ 48 h 95"/>
                <a:gd name="T8" fmla="*/ 46 w 94"/>
                <a:gd name="T9" fmla="*/ 0 h 95"/>
              </a:gdLst>
              <a:ahLst/>
              <a:cxnLst>
                <a:cxn ang="0">
                  <a:pos x="T0" y="T1"/>
                </a:cxn>
                <a:cxn ang="0">
                  <a:pos x="T2" y="T3"/>
                </a:cxn>
                <a:cxn ang="0">
                  <a:pos x="T4" y="T5"/>
                </a:cxn>
                <a:cxn ang="0">
                  <a:pos x="T6" y="T7"/>
                </a:cxn>
                <a:cxn ang="0">
                  <a:pos x="T8" y="T9"/>
                </a:cxn>
              </a:cxnLst>
              <a:rect l="0" t="0" r="r" b="b"/>
              <a:pathLst>
                <a:path w="94" h="95">
                  <a:moveTo>
                    <a:pt x="46" y="0"/>
                  </a:moveTo>
                  <a:lnTo>
                    <a:pt x="0" y="48"/>
                  </a:lnTo>
                  <a:lnTo>
                    <a:pt x="46" y="95"/>
                  </a:lnTo>
                  <a:lnTo>
                    <a:pt x="94" y="48"/>
                  </a:ln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8" name="Freeform 312"/>
            <p:cNvSpPr>
              <a:spLocks/>
            </p:cNvSpPr>
            <p:nvPr/>
          </p:nvSpPr>
          <p:spPr bwMode="auto">
            <a:xfrm>
              <a:off x="4024" y="1022"/>
              <a:ext cx="94" cy="95"/>
            </a:xfrm>
            <a:custGeom>
              <a:avLst/>
              <a:gdLst>
                <a:gd name="T0" fmla="*/ 46 w 94"/>
                <a:gd name="T1" fmla="*/ 0 h 95"/>
                <a:gd name="T2" fmla="*/ 0 w 94"/>
                <a:gd name="T3" fmla="*/ 48 h 95"/>
                <a:gd name="T4" fmla="*/ 46 w 94"/>
                <a:gd name="T5" fmla="*/ 95 h 95"/>
                <a:gd name="T6" fmla="*/ 94 w 94"/>
                <a:gd name="T7" fmla="*/ 48 h 95"/>
                <a:gd name="T8" fmla="*/ 46 w 94"/>
                <a:gd name="T9" fmla="*/ 0 h 95"/>
              </a:gdLst>
              <a:ahLst/>
              <a:cxnLst>
                <a:cxn ang="0">
                  <a:pos x="T0" y="T1"/>
                </a:cxn>
                <a:cxn ang="0">
                  <a:pos x="T2" y="T3"/>
                </a:cxn>
                <a:cxn ang="0">
                  <a:pos x="T4" y="T5"/>
                </a:cxn>
                <a:cxn ang="0">
                  <a:pos x="T6" y="T7"/>
                </a:cxn>
                <a:cxn ang="0">
                  <a:pos x="T8" y="T9"/>
                </a:cxn>
              </a:cxnLst>
              <a:rect l="0" t="0" r="r" b="b"/>
              <a:pathLst>
                <a:path w="94" h="95">
                  <a:moveTo>
                    <a:pt x="46" y="0"/>
                  </a:moveTo>
                  <a:lnTo>
                    <a:pt x="0" y="48"/>
                  </a:lnTo>
                  <a:lnTo>
                    <a:pt x="46" y="95"/>
                  </a:lnTo>
                  <a:lnTo>
                    <a:pt x="94" y="48"/>
                  </a:lnTo>
                  <a:lnTo>
                    <a:pt x="46"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49" name="Freeform 313"/>
            <p:cNvSpPr>
              <a:spLocks/>
            </p:cNvSpPr>
            <p:nvPr/>
          </p:nvSpPr>
          <p:spPr bwMode="auto">
            <a:xfrm>
              <a:off x="4588" y="752"/>
              <a:ext cx="96" cy="95"/>
            </a:xfrm>
            <a:custGeom>
              <a:avLst/>
              <a:gdLst>
                <a:gd name="T0" fmla="*/ 48 w 96"/>
                <a:gd name="T1" fmla="*/ 0 h 95"/>
                <a:gd name="T2" fmla="*/ 0 w 96"/>
                <a:gd name="T3" fmla="*/ 47 h 95"/>
                <a:gd name="T4" fmla="*/ 48 w 96"/>
                <a:gd name="T5" fmla="*/ 95 h 95"/>
                <a:gd name="T6" fmla="*/ 96 w 96"/>
                <a:gd name="T7" fmla="*/ 47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7"/>
                  </a:lnTo>
                  <a:lnTo>
                    <a:pt x="48" y="95"/>
                  </a:lnTo>
                  <a:lnTo>
                    <a:pt x="96"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0" name="Freeform 314"/>
            <p:cNvSpPr>
              <a:spLocks/>
            </p:cNvSpPr>
            <p:nvPr/>
          </p:nvSpPr>
          <p:spPr bwMode="auto">
            <a:xfrm>
              <a:off x="4588" y="752"/>
              <a:ext cx="96" cy="95"/>
            </a:xfrm>
            <a:custGeom>
              <a:avLst/>
              <a:gdLst>
                <a:gd name="T0" fmla="*/ 48 w 96"/>
                <a:gd name="T1" fmla="*/ 0 h 95"/>
                <a:gd name="T2" fmla="*/ 0 w 96"/>
                <a:gd name="T3" fmla="*/ 47 h 95"/>
                <a:gd name="T4" fmla="*/ 48 w 96"/>
                <a:gd name="T5" fmla="*/ 95 h 95"/>
                <a:gd name="T6" fmla="*/ 96 w 96"/>
                <a:gd name="T7" fmla="*/ 47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7"/>
                  </a:lnTo>
                  <a:lnTo>
                    <a:pt x="48" y="95"/>
                  </a:lnTo>
                  <a:lnTo>
                    <a:pt x="96" y="47"/>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1" name="Freeform 315"/>
            <p:cNvSpPr>
              <a:spLocks/>
            </p:cNvSpPr>
            <p:nvPr/>
          </p:nvSpPr>
          <p:spPr bwMode="auto">
            <a:xfrm>
              <a:off x="4495" y="843"/>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2" name="Freeform 316"/>
            <p:cNvSpPr>
              <a:spLocks/>
            </p:cNvSpPr>
            <p:nvPr/>
          </p:nvSpPr>
          <p:spPr bwMode="auto">
            <a:xfrm>
              <a:off x="4495" y="843"/>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3" name="Line 317"/>
            <p:cNvSpPr>
              <a:spLocks noChangeShapeType="1"/>
            </p:cNvSpPr>
            <p:nvPr/>
          </p:nvSpPr>
          <p:spPr bwMode="auto">
            <a:xfrm flipH="1">
              <a:off x="4495" y="843"/>
              <a:ext cx="48" cy="48"/>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854" name="Freeform 318"/>
            <p:cNvSpPr>
              <a:spLocks/>
            </p:cNvSpPr>
            <p:nvPr/>
          </p:nvSpPr>
          <p:spPr bwMode="auto">
            <a:xfrm>
              <a:off x="4412" y="825"/>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5" name="Freeform 319"/>
            <p:cNvSpPr>
              <a:spLocks/>
            </p:cNvSpPr>
            <p:nvPr/>
          </p:nvSpPr>
          <p:spPr bwMode="auto">
            <a:xfrm>
              <a:off x="4412" y="825"/>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6" name="Freeform 320"/>
            <p:cNvSpPr>
              <a:spLocks/>
            </p:cNvSpPr>
            <p:nvPr/>
          </p:nvSpPr>
          <p:spPr bwMode="auto">
            <a:xfrm>
              <a:off x="4263" y="960"/>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7" name="Freeform 321"/>
            <p:cNvSpPr>
              <a:spLocks/>
            </p:cNvSpPr>
            <p:nvPr/>
          </p:nvSpPr>
          <p:spPr bwMode="auto">
            <a:xfrm>
              <a:off x="4263" y="960"/>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8" name="Freeform 322"/>
            <p:cNvSpPr>
              <a:spLocks/>
            </p:cNvSpPr>
            <p:nvPr/>
          </p:nvSpPr>
          <p:spPr bwMode="auto">
            <a:xfrm>
              <a:off x="4481" y="794"/>
              <a:ext cx="96" cy="93"/>
            </a:xfrm>
            <a:custGeom>
              <a:avLst/>
              <a:gdLst>
                <a:gd name="T0" fmla="*/ 48 w 96"/>
                <a:gd name="T1" fmla="*/ 0 h 93"/>
                <a:gd name="T2" fmla="*/ 0 w 96"/>
                <a:gd name="T3" fmla="*/ 45 h 93"/>
                <a:gd name="T4" fmla="*/ 48 w 96"/>
                <a:gd name="T5" fmla="*/ 93 h 93"/>
                <a:gd name="T6" fmla="*/ 96 w 96"/>
                <a:gd name="T7" fmla="*/ 45 h 93"/>
                <a:gd name="T8" fmla="*/ 48 w 96"/>
                <a:gd name="T9" fmla="*/ 0 h 93"/>
              </a:gdLst>
              <a:ahLst/>
              <a:cxnLst>
                <a:cxn ang="0">
                  <a:pos x="T0" y="T1"/>
                </a:cxn>
                <a:cxn ang="0">
                  <a:pos x="T2" y="T3"/>
                </a:cxn>
                <a:cxn ang="0">
                  <a:pos x="T4" y="T5"/>
                </a:cxn>
                <a:cxn ang="0">
                  <a:pos x="T6" y="T7"/>
                </a:cxn>
                <a:cxn ang="0">
                  <a:pos x="T8" y="T9"/>
                </a:cxn>
              </a:cxnLst>
              <a:rect l="0" t="0" r="r" b="b"/>
              <a:pathLst>
                <a:path w="96" h="93">
                  <a:moveTo>
                    <a:pt x="48" y="0"/>
                  </a:moveTo>
                  <a:lnTo>
                    <a:pt x="0" y="45"/>
                  </a:lnTo>
                  <a:lnTo>
                    <a:pt x="48" y="93"/>
                  </a:lnTo>
                  <a:lnTo>
                    <a:pt x="96" y="45"/>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59" name="Freeform 323"/>
            <p:cNvSpPr>
              <a:spLocks/>
            </p:cNvSpPr>
            <p:nvPr/>
          </p:nvSpPr>
          <p:spPr bwMode="auto">
            <a:xfrm>
              <a:off x="4481" y="794"/>
              <a:ext cx="96" cy="93"/>
            </a:xfrm>
            <a:custGeom>
              <a:avLst/>
              <a:gdLst>
                <a:gd name="T0" fmla="*/ 48 w 96"/>
                <a:gd name="T1" fmla="*/ 0 h 93"/>
                <a:gd name="T2" fmla="*/ 0 w 96"/>
                <a:gd name="T3" fmla="*/ 45 h 93"/>
                <a:gd name="T4" fmla="*/ 48 w 96"/>
                <a:gd name="T5" fmla="*/ 93 h 93"/>
                <a:gd name="T6" fmla="*/ 96 w 96"/>
                <a:gd name="T7" fmla="*/ 45 h 93"/>
                <a:gd name="T8" fmla="*/ 48 w 96"/>
                <a:gd name="T9" fmla="*/ 0 h 93"/>
              </a:gdLst>
              <a:ahLst/>
              <a:cxnLst>
                <a:cxn ang="0">
                  <a:pos x="T0" y="T1"/>
                </a:cxn>
                <a:cxn ang="0">
                  <a:pos x="T2" y="T3"/>
                </a:cxn>
                <a:cxn ang="0">
                  <a:pos x="T4" y="T5"/>
                </a:cxn>
                <a:cxn ang="0">
                  <a:pos x="T6" y="T7"/>
                </a:cxn>
                <a:cxn ang="0">
                  <a:pos x="T8" y="T9"/>
                </a:cxn>
              </a:cxnLst>
              <a:rect l="0" t="0" r="r" b="b"/>
              <a:pathLst>
                <a:path w="96" h="93">
                  <a:moveTo>
                    <a:pt x="48" y="0"/>
                  </a:moveTo>
                  <a:lnTo>
                    <a:pt x="0" y="45"/>
                  </a:lnTo>
                  <a:lnTo>
                    <a:pt x="48" y="93"/>
                  </a:lnTo>
                  <a:lnTo>
                    <a:pt x="96" y="45"/>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0" name="Freeform 324"/>
            <p:cNvSpPr>
              <a:spLocks/>
            </p:cNvSpPr>
            <p:nvPr/>
          </p:nvSpPr>
          <p:spPr bwMode="auto">
            <a:xfrm>
              <a:off x="3907" y="1225"/>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1" name="Freeform 325"/>
            <p:cNvSpPr>
              <a:spLocks/>
            </p:cNvSpPr>
            <p:nvPr/>
          </p:nvSpPr>
          <p:spPr bwMode="auto">
            <a:xfrm>
              <a:off x="3907" y="1225"/>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2" name="Freeform 326"/>
            <p:cNvSpPr>
              <a:spLocks/>
            </p:cNvSpPr>
            <p:nvPr/>
          </p:nvSpPr>
          <p:spPr bwMode="auto">
            <a:xfrm>
              <a:off x="4197" y="1103"/>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3" name="Freeform 327"/>
            <p:cNvSpPr>
              <a:spLocks/>
            </p:cNvSpPr>
            <p:nvPr/>
          </p:nvSpPr>
          <p:spPr bwMode="auto">
            <a:xfrm>
              <a:off x="4197" y="1103"/>
              <a:ext cx="95" cy="96"/>
            </a:xfrm>
            <a:custGeom>
              <a:avLst/>
              <a:gdLst>
                <a:gd name="T0" fmla="*/ 48 w 95"/>
                <a:gd name="T1" fmla="*/ 0 h 96"/>
                <a:gd name="T2" fmla="*/ 0 w 95"/>
                <a:gd name="T3" fmla="*/ 48 h 96"/>
                <a:gd name="T4" fmla="*/ 48 w 95"/>
                <a:gd name="T5" fmla="*/ 96 h 96"/>
                <a:gd name="T6" fmla="*/ 95 w 95"/>
                <a:gd name="T7" fmla="*/ 48 h 96"/>
                <a:gd name="T8" fmla="*/ 48 w 95"/>
                <a:gd name="T9" fmla="*/ 0 h 96"/>
              </a:gdLst>
              <a:ahLst/>
              <a:cxnLst>
                <a:cxn ang="0">
                  <a:pos x="T0" y="T1"/>
                </a:cxn>
                <a:cxn ang="0">
                  <a:pos x="T2" y="T3"/>
                </a:cxn>
                <a:cxn ang="0">
                  <a:pos x="T4" y="T5"/>
                </a:cxn>
                <a:cxn ang="0">
                  <a:pos x="T6" y="T7"/>
                </a:cxn>
                <a:cxn ang="0">
                  <a:pos x="T8" y="T9"/>
                </a:cxn>
              </a:cxnLst>
              <a:rect l="0" t="0" r="r" b="b"/>
              <a:pathLst>
                <a:path w="95" h="96">
                  <a:moveTo>
                    <a:pt x="48" y="0"/>
                  </a:moveTo>
                  <a:lnTo>
                    <a:pt x="0" y="48"/>
                  </a:lnTo>
                  <a:lnTo>
                    <a:pt x="48" y="96"/>
                  </a:lnTo>
                  <a:lnTo>
                    <a:pt x="95" y="48"/>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4" name="Freeform 328"/>
            <p:cNvSpPr>
              <a:spLocks/>
            </p:cNvSpPr>
            <p:nvPr/>
          </p:nvSpPr>
          <p:spPr bwMode="auto">
            <a:xfrm>
              <a:off x="3804" y="1125"/>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5" name="Freeform 329"/>
            <p:cNvSpPr>
              <a:spLocks/>
            </p:cNvSpPr>
            <p:nvPr/>
          </p:nvSpPr>
          <p:spPr bwMode="auto">
            <a:xfrm>
              <a:off x="3804" y="1125"/>
              <a:ext cx="95" cy="96"/>
            </a:xfrm>
            <a:custGeom>
              <a:avLst/>
              <a:gdLst>
                <a:gd name="T0" fmla="*/ 47 w 95"/>
                <a:gd name="T1" fmla="*/ 0 h 96"/>
                <a:gd name="T2" fmla="*/ 0 w 95"/>
                <a:gd name="T3" fmla="*/ 48 h 96"/>
                <a:gd name="T4" fmla="*/ 47 w 95"/>
                <a:gd name="T5" fmla="*/ 96 h 96"/>
                <a:gd name="T6" fmla="*/ 95 w 95"/>
                <a:gd name="T7" fmla="*/ 48 h 96"/>
                <a:gd name="T8" fmla="*/ 47 w 95"/>
                <a:gd name="T9" fmla="*/ 0 h 96"/>
              </a:gdLst>
              <a:ahLst/>
              <a:cxnLst>
                <a:cxn ang="0">
                  <a:pos x="T0" y="T1"/>
                </a:cxn>
                <a:cxn ang="0">
                  <a:pos x="T2" y="T3"/>
                </a:cxn>
                <a:cxn ang="0">
                  <a:pos x="T4" y="T5"/>
                </a:cxn>
                <a:cxn ang="0">
                  <a:pos x="T6" y="T7"/>
                </a:cxn>
                <a:cxn ang="0">
                  <a:pos x="T8" y="T9"/>
                </a:cxn>
              </a:cxnLst>
              <a:rect l="0" t="0" r="r" b="b"/>
              <a:pathLst>
                <a:path w="95" h="96">
                  <a:moveTo>
                    <a:pt x="47" y="0"/>
                  </a:moveTo>
                  <a:lnTo>
                    <a:pt x="0" y="48"/>
                  </a:lnTo>
                  <a:lnTo>
                    <a:pt x="47" y="96"/>
                  </a:lnTo>
                  <a:lnTo>
                    <a:pt x="95" y="48"/>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6" name="Freeform 330"/>
            <p:cNvSpPr>
              <a:spLocks/>
            </p:cNvSpPr>
            <p:nvPr/>
          </p:nvSpPr>
          <p:spPr bwMode="auto">
            <a:xfrm>
              <a:off x="3851" y="1507"/>
              <a:ext cx="96" cy="93"/>
            </a:xfrm>
            <a:custGeom>
              <a:avLst/>
              <a:gdLst>
                <a:gd name="T0" fmla="*/ 48 w 96"/>
                <a:gd name="T1" fmla="*/ 0 h 93"/>
                <a:gd name="T2" fmla="*/ 0 w 96"/>
                <a:gd name="T3" fmla="*/ 47 h 93"/>
                <a:gd name="T4" fmla="*/ 48 w 96"/>
                <a:gd name="T5" fmla="*/ 93 h 93"/>
                <a:gd name="T6" fmla="*/ 96 w 96"/>
                <a:gd name="T7" fmla="*/ 47 h 93"/>
                <a:gd name="T8" fmla="*/ 48 w 96"/>
                <a:gd name="T9" fmla="*/ 0 h 93"/>
              </a:gdLst>
              <a:ahLst/>
              <a:cxnLst>
                <a:cxn ang="0">
                  <a:pos x="T0" y="T1"/>
                </a:cxn>
                <a:cxn ang="0">
                  <a:pos x="T2" y="T3"/>
                </a:cxn>
                <a:cxn ang="0">
                  <a:pos x="T4" y="T5"/>
                </a:cxn>
                <a:cxn ang="0">
                  <a:pos x="T6" y="T7"/>
                </a:cxn>
                <a:cxn ang="0">
                  <a:pos x="T8" y="T9"/>
                </a:cxn>
              </a:cxnLst>
              <a:rect l="0" t="0" r="r" b="b"/>
              <a:pathLst>
                <a:path w="96" h="93">
                  <a:moveTo>
                    <a:pt x="48" y="0"/>
                  </a:moveTo>
                  <a:lnTo>
                    <a:pt x="0" y="47"/>
                  </a:lnTo>
                  <a:lnTo>
                    <a:pt x="48" y="93"/>
                  </a:lnTo>
                  <a:lnTo>
                    <a:pt x="96"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7" name="Freeform 331"/>
            <p:cNvSpPr>
              <a:spLocks/>
            </p:cNvSpPr>
            <p:nvPr/>
          </p:nvSpPr>
          <p:spPr bwMode="auto">
            <a:xfrm>
              <a:off x="3851" y="1507"/>
              <a:ext cx="96" cy="93"/>
            </a:xfrm>
            <a:custGeom>
              <a:avLst/>
              <a:gdLst>
                <a:gd name="T0" fmla="*/ 48 w 96"/>
                <a:gd name="T1" fmla="*/ 0 h 93"/>
                <a:gd name="T2" fmla="*/ 0 w 96"/>
                <a:gd name="T3" fmla="*/ 47 h 93"/>
                <a:gd name="T4" fmla="*/ 48 w 96"/>
                <a:gd name="T5" fmla="*/ 93 h 93"/>
                <a:gd name="T6" fmla="*/ 96 w 96"/>
                <a:gd name="T7" fmla="*/ 47 h 93"/>
                <a:gd name="T8" fmla="*/ 48 w 96"/>
                <a:gd name="T9" fmla="*/ 0 h 93"/>
              </a:gdLst>
              <a:ahLst/>
              <a:cxnLst>
                <a:cxn ang="0">
                  <a:pos x="T0" y="T1"/>
                </a:cxn>
                <a:cxn ang="0">
                  <a:pos x="T2" y="T3"/>
                </a:cxn>
                <a:cxn ang="0">
                  <a:pos x="T4" y="T5"/>
                </a:cxn>
                <a:cxn ang="0">
                  <a:pos x="T6" y="T7"/>
                </a:cxn>
                <a:cxn ang="0">
                  <a:pos x="T8" y="T9"/>
                </a:cxn>
              </a:cxnLst>
              <a:rect l="0" t="0" r="r" b="b"/>
              <a:pathLst>
                <a:path w="96" h="93">
                  <a:moveTo>
                    <a:pt x="48" y="0"/>
                  </a:moveTo>
                  <a:lnTo>
                    <a:pt x="0" y="47"/>
                  </a:lnTo>
                  <a:lnTo>
                    <a:pt x="48" y="93"/>
                  </a:lnTo>
                  <a:lnTo>
                    <a:pt x="96" y="47"/>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8" name="Freeform 332"/>
            <p:cNvSpPr>
              <a:spLocks/>
            </p:cNvSpPr>
            <p:nvPr/>
          </p:nvSpPr>
          <p:spPr bwMode="auto">
            <a:xfrm>
              <a:off x="3758" y="1221"/>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69" name="Freeform 333"/>
            <p:cNvSpPr>
              <a:spLocks/>
            </p:cNvSpPr>
            <p:nvPr/>
          </p:nvSpPr>
          <p:spPr bwMode="auto">
            <a:xfrm>
              <a:off x="3758" y="1221"/>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0" name="Freeform 334"/>
            <p:cNvSpPr>
              <a:spLocks/>
            </p:cNvSpPr>
            <p:nvPr/>
          </p:nvSpPr>
          <p:spPr bwMode="auto">
            <a:xfrm>
              <a:off x="4076" y="1509"/>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1" name="Freeform 335"/>
            <p:cNvSpPr>
              <a:spLocks/>
            </p:cNvSpPr>
            <p:nvPr/>
          </p:nvSpPr>
          <p:spPr bwMode="auto">
            <a:xfrm>
              <a:off x="4076" y="1509"/>
              <a:ext cx="95" cy="95"/>
            </a:xfrm>
            <a:custGeom>
              <a:avLst/>
              <a:gdLst>
                <a:gd name="T0" fmla="*/ 48 w 95"/>
                <a:gd name="T1" fmla="*/ 0 h 95"/>
                <a:gd name="T2" fmla="*/ 0 w 95"/>
                <a:gd name="T3" fmla="*/ 47 h 95"/>
                <a:gd name="T4" fmla="*/ 48 w 95"/>
                <a:gd name="T5" fmla="*/ 95 h 95"/>
                <a:gd name="T6" fmla="*/ 95 w 95"/>
                <a:gd name="T7" fmla="*/ 47 h 95"/>
                <a:gd name="T8" fmla="*/ 48 w 95"/>
                <a:gd name="T9" fmla="*/ 0 h 95"/>
              </a:gdLst>
              <a:ahLst/>
              <a:cxnLst>
                <a:cxn ang="0">
                  <a:pos x="T0" y="T1"/>
                </a:cxn>
                <a:cxn ang="0">
                  <a:pos x="T2" y="T3"/>
                </a:cxn>
                <a:cxn ang="0">
                  <a:pos x="T4" y="T5"/>
                </a:cxn>
                <a:cxn ang="0">
                  <a:pos x="T6" y="T7"/>
                </a:cxn>
                <a:cxn ang="0">
                  <a:pos x="T8" y="T9"/>
                </a:cxn>
              </a:cxnLst>
              <a:rect l="0" t="0" r="r" b="b"/>
              <a:pathLst>
                <a:path w="95" h="95">
                  <a:moveTo>
                    <a:pt x="48" y="0"/>
                  </a:moveTo>
                  <a:lnTo>
                    <a:pt x="0" y="47"/>
                  </a:lnTo>
                  <a:lnTo>
                    <a:pt x="48" y="95"/>
                  </a:lnTo>
                  <a:lnTo>
                    <a:pt x="95" y="47"/>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2" name="Freeform 336"/>
            <p:cNvSpPr>
              <a:spLocks/>
            </p:cNvSpPr>
            <p:nvPr/>
          </p:nvSpPr>
          <p:spPr bwMode="auto">
            <a:xfrm>
              <a:off x="3502" y="2186"/>
              <a:ext cx="95" cy="95"/>
            </a:xfrm>
            <a:custGeom>
              <a:avLst/>
              <a:gdLst>
                <a:gd name="T0" fmla="*/ 47 w 95"/>
                <a:gd name="T1" fmla="*/ 0 h 95"/>
                <a:gd name="T2" fmla="*/ 0 w 95"/>
                <a:gd name="T3" fmla="*/ 48 h 95"/>
                <a:gd name="T4" fmla="*/ 47 w 95"/>
                <a:gd name="T5" fmla="*/ 95 h 95"/>
                <a:gd name="T6" fmla="*/ 95 w 95"/>
                <a:gd name="T7" fmla="*/ 48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8"/>
                  </a:lnTo>
                  <a:lnTo>
                    <a:pt x="47" y="95"/>
                  </a:lnTo>
                  <a:lnTo>
                    <a:pt x="95" y="48"/>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3" name="Freeform 337"/>
            <p:cNvSpPr>
              <a:spLocks/>
            </p:cNvSpPr>
            <p:nvPr/>
          </p:nvSpPr>
          <p:spPr bwMode="auto">
            <a:xfrm>
              <a:off x="3502" y="2186"/>
              <a:ext cx="95" cy="95"/>
            </a:xfrm>
            <a:custGeom>
              <a:avLst/>
              <a:gdLst>
                <a:gd name="T0" fmla="*/ 47 w 95"/>
                <a:gd name="T1" fmla="*/ 0 h 95"/>
                <a:gd name="T2" fmla="*/ 0 w 95"/>
                <a:gd name="T3" fmla="*/ 48 h 95"/>
                <a:gd name="T4" fmla="*/ 47 w 95"/>
                <a:gd name="T5" fmla="*/ 95 h 95"/>
                <a:gd name="T6" fmla="*/ 95 w 95"/>
                <a:gd name="T7" fmla="*/ 48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8"/>
                  </a:lnTo>
                  <a:lnTo>
                    <a:pt x="47" y="95"/>
                  </a:lnTo>
                  <a:lnTo>
                    <a:pt x="95" y="48"/>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4" name="Freeform 338"/>
            <p:cNvSpPr>
              <a:spLocks/>
            </p:cNvSpPr>
            <p:nvPr/>
          </p:nvSpPr>
          <p:spPr bwMode="auto">
            <a:xfrm>
              <a:off x="3659" y="1717"/>
              <a:ext cx="95" cy="93"/>
            </a:xfrm>
            <a:custGeom>
              <a:avLst/>
              <a:gdLst>
                <a:gd name="T0" fmla="*/ 47 w 95"/>
                <a:gd name="T1" fmla="*/ 0 h 93"/>
                <a:gd name="T2" fmla="*/ 0 w 95"/>
                <a:gd name="T3" fmla="*/ 46 h 93"/>
                <a:gd name="T4" fmla="*/ 47 w 95"/>
                <a:gd name="T5" fmla="*/ 93 h 93"/>
                <a:gd name="T6" fmla="*/ 95 w 95"/>
                <a:gd name="T7" fmla="*/ 46 h 93"/>
                <a:gd name="T8" fmla="*/ 47 w 95"/>
                <a:gd name="T9" fmla="*/ 0 h 93"/>
              </a:gdLst>
              <a:ahLst/>
              <a:cxnLst>
                <a:cxn ang="0">
                  <a:pos x="T0" y="T1"/>
                </a:cxn>
                <a:cxn ang="0">
                  <a:pos x="T2" y="T3"/>
                </a:cxn>
                <a:cxn ang="0">
                  <a:pos x="T4" y="T5"/>
                </a:cxn>
                <a:cxn ang="0">
                  <a:pos x="T6" y="T7"/>
                </a:cxn>
                <a:cxn ang="0">
                  <a:pos x="T8" y="T9"/>
                </a:cxn>
              </a:cxnLst>
              <a:rect l="0" t="0" r="r" b="b"/>
              <a:pathLst>
                <a:path w="95" h="93">
                  <a:moveTo>
                    <a:pt x="47" y="0"/>
                  </a:moveTo>
                  <a:lnTo>
                    <a:pt x="0" y="46"/>
                  </a:lnTo>
                  <a:lnTo>
                    <a:pt x="47" y="93"/>
                  </a:lnTo>
                  <a:lnTo>
                    <a:pt x="95" y="46"/>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5" name="Freeform 339"/>
            <p:cNvSpPr>
              <a:spLocks/>
            </p:cNvSpPr>
            <p:nvPr/>
          </p:nvSpPr>
          <p:spPr bwMode="auto">
            <a:xfrm>
              <a:off x="3659" y="1717"/>
              <a:ext cx="95" cy="93"/>
            </a:xfrm>
            <a:custGeom>
              <a:avLst/>
              <a:gdLst>
                <a:gd name="T0" fmla="*/ 47 w 95"/>
                <a:gd name="T1" fmla="*/ 0 h 93"/>
                <a:gd name="T2" fmla="*/ 0 w 95"/>
                <a:gd name="T3" fmla="*/ 46 h 93"/>
                <a:gd name="T4" fmla="*/ 47 w 95"/>
                <a:gd name="T5" fmla="*/ 93 h 93"/>
                <a:gd name="T6" fmla="*/ 95 w 95"/>
                <a:gd name="T7" fmla="*/ 46 h 93"/>
                <a:gd name="T8" fmla="*/ 47 w 95"/>
                <a:gd name="T9" fmla="*/ 0 h 93"/>
              </a:gdLst>
              <a:ahLst/>
              <a:cxnLst>
                <a:cxn ang="0">
                  <a:pos x="T0" y="T1"/>
                </a:cxn>
                <a:cxn ang="0">
                  <a:pos x="T2" y="T3"/>
                </a:cxn>
                <a:cxn ang="0">
                  <a:pos x="T4" y="T5"/>
                </a:cxn>
                <a:cxn ang="0">
                  <a:pos x="T6" y="T7"/>
                </a:cxn>
                <a:cxn ang="0">
                  <a:pos x="T8" y="T9"/>
                </a:cxn>
              </a:cxnLst>
              <a:rect l="0" t="0" r="r" b="b"/>
              <a:pathLst>
                <a:path w="95" h="93">
                  <a:moveTo>
                    <a:pt x="47" y="0"/>
                  </a:moveTo>
                  <a:lnTo>
                    <a:pt x="0" y="46"/>
                  </a:lnTo>
                  <a:lnTo>
                    <a:pt x="47" y="93"/>
                  </a:lnTo>
                  <a:lnTo>
                    <a:pt x="95" y="46"/>
                  </a:lnTo>
                  <a:lnTo>
                    <a:pt x="47"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6" name="Freeform 340"/>
            <p:cNvSpPr>
              <a:spLocks/>
            </p:cNvSpPr>
            <p:nvPr/>
          </p:nvSpPr>
          <p:spPr bwMode="auto">
            <a:xfrm>
              <a:off x="3587" y="2041"/>
              <a:ext cx="95" cy="93"/>
            </a:xfrm>
            <a:custGeom>
              <a:avLst/>
              <a:gdLst>
                <a:gd name="T0" fmla="*/ 48 w 95"/>
                <a:gd name="T1" fmla="*/ 0 h 93"/>
                <a:gd name="T2" fmla="*/ 0 w 95"/>
                <a:gd name="T3" fmla="*/ 46 h 93"/>
                <a:gd name="T4" fmla="*/ 48 w 95"/>
                <a:gd name="T5" fmla="*/ 93 h 93"/>
                <a:gd name="T6" fmla="*/ 95 w 95"/>
                <a:gd name="T7" fmla="*/ 46 h 93"/>
                <a:gd name="T8" fmla="*/ 48 w 95"/>
                <a:gd name="T9" fmla="*/ 0 h 93"/>
              </a:gdLst>
              <a:ahLst/>
              <a:cxnLst>
                <a:cxn ang="0">
                  <a:pos x="T0" y="T1"/>
                </a:cxn>
                <a:cxn ang="0">
                  <a:pos x="T2" y="T3"/>
                </a:cxn>
                <a:cxn ang="0">
                  <a:pos x="T4" y="T5"/>
                </a:cxn>
                <a:cxn ang="0">
                  <a:pos x="T6" y="T7"/>
                </a:cxn>
                <a:cxn ang="0">
                  <a:pos x="T8" y="T9"/>
                </a:cxn>
              </a:cxnLst>
              <a:rect l="0" t="0" r="r" b="b"/>
              <a:pathLst>
                <a:path w="95" h="93">
                  <a:moveTo>
                    <a:pt x="48" y="0"/>
                  </a:moveTo>
                  <a:lnTo>
                    <a:pt x="0" y="46"/>
                  </a:lnTo>
                  <a:lnTo>
                    <a:pt x="48" y="93"/>
                  </a:lnTo>
                  <a:lnTo>
                    <a:pt x="95" y="46"/>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7" name="Freeform 341"/>
            <p:cNvSpPr>
              <a:spLocks/>
            </p:cNvSpPr>
            <p:nvPr/>
          </p:nvSpPr>
          <p:spPr bwMode="auto">
            <a:xfrm>
              <a:off x="3587" y="2041"/>
              <a:ext cx="95" cy="93"/>
            </a:xfrm>
            <a:custGeom>
              <a:avLst/>
              <a:gdLst>
                <a:gd name="T0" fmla="*/ 48 w 95"/>
                <a:gd name="T1" fmla="*/ 0 h 93"/>
                <a:gd name="T2" fmla="*/ 0 w 95"/>
                <a:gd name="T3" fmla="*/ 46 h 93"/>
                <a:gd name="T4" fmla="*/ 48 w 95"/>
                <a:gd name="T5" fmla="*/ 93 h 93"/>
                <a:gd name="T6" fmla="*/ 95 w 95"/>
                <a:gd name="T7" fmla="*/ 46 h 93"/>
                <a:gd name="T8" fmla="*/ 48 w 95"/>
                <a:gd name="T9" fmla="*/ 0 h 93"/>
              </a:gdLst>
              <a:ahLst/>
              <a:cxnLst>
                <a:cxn ang="0">
                  <a:pos x="T0" y="T1"/>
                </a:cxn>
                <a:cxn ang="0">
                  <a:pos x="T2" y="T3"/>
                </a:cxn>
                <a:cxn ang="0">
                  <a:pos x="T4" y="T5"/>
                </a:cxn>
                <a:cxn ang="0">
                  <a:pos x="T6" y="T7"/>
                </a:cxn>
                <a:cxn ang="0">
                  <a:pos x="T8" y="T9"/>
                </a:cxn>
              </a:cxnLst>
              <a:rect l="0" t="0" r="r" b="b"/>
              <a:pathLst>
                <a:path w="95" h="93">
                  <a:moveTo>
                    <a:pt x="48" y="0"/>
                  </a:moveTo>
                  <a:lnTo>
                    <a:pt x="0" y="46"/>
                  </a:lnTo>
                  <a:lnTo>
                    <a:pt x="48" y="93"/>
                  </a:lnTo>
                  <a:lnTo>
                    <a:pt x="95" y="46"/>
                  </a:lnTo>
                  <a:lnTo>
                    <a:pt x="4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8" name="Freeform 342"/>
            <p:cNvSpPr>
              <a:spLocks/>
            </p:cNvSpPr>
            <p:nvPr/>
          </p:nvSpPr>
          <p:spPr bwMode="auto">
            <a:xfrm>
              <a:off x="4932" y="420"/>
              <a:ext cx="96" cy="95"/>
            </a:xfrm>
            <a:custGeom>
              <a:avLst/>
              <a:gdLst>
                <a:gd name="T0" fmla="*/ 48 w 96"/>
                <a:gd name="T1" fmla="*/ 0 h 95"/>
                <a:gd name="T2" fmla="*/ 0 w 96"/>
                <a:gd name="T3" fmla="*/ 48 h 95"/>
                <a:gd name="T4" fmla="*/ 48 w 96"/>
                <a:gd name="T5" fmla="*/ 95 h 95"/>
                <a:gd name="T6" fmla="*/ 96 w 96"/>
                <a:gd name="T7" fmla="*/ 48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8"/>
                  </a:lnTo>
                  <a:lnTo>
                    <a:pt x="48" y="95"/>
                  </a:lnTo>
                  <a:lnTo>
                    <a:pt x="96" y="48"/>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79" name="Freeform 343"/>
            <p:cNvSpPr>
              <a:spLocks/>
            </p:cNvSpPr>
            <p:nvPr/>
          </p:nvSpPr>
          <p:spPr bwMode="auto">
            <a:xfrm>
              <a:off x="4932" y="420"/>
              <a:ext cx="96" cy="95"/>
            </a:xfrm>
            <a:custGeom>
              <a:avLst/>
              <a:gdLst>
                <a:gd name="T0" fmla="*/ 48 w 96"/>
                <a:gd name="T1" fmla="*/ 0 h 95"/>
                <a:gd name="T2" fmla="*/ 0 w 96"/>
                <a:gd name="T3" fmla="*/ 48 h 95"/>
                <a:gd name="T4" fmla="*/ 48 w 96"/>
                <a:gd name="T5" fmla="*/ 95 h 95"/>
                <a:gd name="T6" fmla="*/ 96 w 96"/>
                <a:gd name="T7" fmla="*/ 48 h 95"/>
                <a:gd name="T8" fmla="*/ 48 w 96"/>
                <a:gd name="T9" fmla="*/ 0 h 95"/>
              </a:gdLst>
              <a:ahLst/>
              <a:cxnLst>
                <a:cxn ang="0">
                  <a:pos x="T0" y="T1"/>
                </a:cxn>
                <a:cxn ang="0">
                  <a:pos x="T2" y="T3"/>
                </a:cxn>
                <a:cxn ang="0">
                  <a:pos x="T4" y="T5"/>
                </a:cxn>
                <a:cxn ang="0">
                  <a:pos x="T6" y="T7"/>
                </a:cxn>
                <a:cxn ang="0">
                  <a:pos x="T8" y="T9"/>
                </a:cxn>
              </a:cxnLst>
              <a:rect l="0" t="0" r="r" b="b"/>
              <a:pathLst>
                <a:path w="96" h="95">
                  <a:moveTo>
                    <a:pt x="48" y="0"/>
                  </a:moveTo>
                  <a:lnTo>
                    <a:pt x="0" y="48"/>
                  </a:lnTo>
                  <a:lnTo>
                    <a:pt x="48" y="95"/>
                  </a:lnTo>
                  <a:lnTo>
                    <a:pt x="96" y="48"/>
                  </a:lnTo>
                  <a:lnTo>
                    <a:pt x="48" y="0"/>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0" name="Freeform 344"/>
            <p:cNvSpPr>
              <a:spLocks/>
            </p:cNvSpPr>
            <p:nvPr/>
          </p:nvSpPr>
          <p:spPr bwMode="auto">
            <a:xfrm>
              <a:off x="4843" y="462"/>
              <a:ext cx="95" cy="95"/>
            </a:xfrm>
            <a:custGeom>
              <a:avLst/>
              <a:gdLst>
                <a:gd name="T0" fmla="*/ 47 w 95"/>
                <a:gd name="T1" fmla="*/ 0 h 95"/>
                <a:gd name="T2" fmla="*/ 0 w 95"/>
                <a:gd name="T3" fmla="*/ 47 h 95"/>
                <a:gd name="T4" fmla="*/ 47 w 95"/>
                <a:gd name="T5" fmla="*/ 95 h 95"/>
                <a:gd name="T6" fmla="*/ 95 w 95"/>
                <a:gd name="T7" fmla="*/ 47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lnTo>
                    <a:pt x="0" y="47"/>
                  </a:lnTo>
                  <a:lnTo>
                    <a:pt x="47" y="95"/>
                  </a:lnTo>
                  <a:lnTo>
                    <a:pt x="95" y="47"/>
                  </a:lnTo>
                  <a:lnTo>
                    <a:pt x="47" y="0"/>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4" name="Freeform 348"/>
            <p:cNvSpPr>
              <a:spLocks/>
            </p:cNvSpPr>
            <p:nvPr/>
          </p:nvSpPr>
          <p:spPr bwMode="auto">
            <a:xfrm>
              <a:off x="1358" y="2802"/>
              <a:ext cx="12" cy="14"/>
            </a:xfrm>
            <a:custGeom>
              <a:avLst/>
              <a:gdLst>
                <a:gd name="T0" fmla="*/ 4 w 12"/>
                <a:gd name="T1" fmla="*/ 0 h 14"/>
                <a:gd name="T2" fmla="*/ 2 w 12"/>
                <a:gd name="T3" fmla="*/ 2 h 14"/>
                <a:gd name="T4" fmla="*/ 0 w 12"/>
                <a:gd name="T5" fmla="*/ 4 h 14"/>
                <a:gd name="T6" fmla="*/ 0 w 12"/>
                <a:gd name="T7" fmla="*/ 8 h 14"/>
                <a:gd name="T8" fmla="*/ 2 w 12"/>
                <a:gd name="T9" fmla="*/ 10 h 14"/>
                <a:gd name="T10" fmla="*/ 4 w 12"/>
                <a:gd name="T11" fmla="*/ 14 h 14"/>
                <a:gd name="T12" fmla="*/ 6 w 12"/>
                <a:gd name="T13" fmla="*/ 14 h 14"/>
                <a:gd name="T14" fmla="*/ 10 w 12"/>
                <a:gd name="T15" fmla="*/ 14 h 14"/>
                <a:gd name="T16" fmla="*/ 12 w 12"/>
                <a:gd name="T17" fmla="*/ 14 h 14"/>
                <a:gd name="T18" fmla="*/ 4 w 12"/>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4">
                  <a:moveTo>
                    <a:pt x="4" y="0"/>
                  </a:moveTo>
                  <a:lnTo>
                    <a:pt x="2" y="2"/>
                  </a:lnTo>
                  <a:lnTo>
                    <a:pt x="0" y="4"/>
                  </a:lnTo>
                  <a:lnTo>
                    <a:pt x="0" y="8"/>
                  </a:lnTo>
                  <a:lnTo>
                    <a:pt x="2" y="10"/>
                  </a:lnTo>
                  <a:lnTo>
                    <a:pt x="4" y="14"/>
                  </a:lnTo>
                  <a:lnTo>
                    <a:pt x="6" y="14"/>
                  </a:lnTo>
                  <a:lnTo>
                    <a:pt x="10" y="14"/>
                  </a:lnTo>
                  <a:lnTo>
                    <a:pt x="12" y="14"/>
                  </a:lnTo>
                  <a:lnTo>
                    <a:pt x="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5" name="Freeform 349"/>
            <p:cNvSpPr>
              <a:spLocks/>
            </p:cNvSpPr>
            <p:nvPr/>
          </p:nvSpPr>
          <p:spPr bwMode="auto">
            <a:xfrm>
              <a:off x="1362" y="2202"/>
              <a:ext cx="963" cy="614"/>
            </a:xfrm>
            <a:custGeom>
              <a:avLst/>
              <a:gdLst>
                <a:gd name="T0" fmla="*/ 952 w 963"/>
                <a:gd name="T1" fmla="*/ 2 h 614"/>
                <a:gd name="T2" fmla="*/ 0 w 963"/>
                <a:gd name="T3" fmla="*/ 600 h 614"/>
                <a:gd name="T4" fmla="*/ 8 w 963"/>
                <a:gd name="T5" fmla="*/ 614 h 614"/>
                <a:gd name="T6" fmla="*/ 959 w 963"/>
                <a:gd name="T7" fmla="*/ 16 h 614"/>
                <a:gd name="T8" fmla="*/ 961 w 963"/>
                <a:gd name="T9" fmla="*/ 12 h 614"/>
                <a:gd name="T10" fmla="*/ 963 w 963"/>
                <a:gd name="T11" fmla="*/ 10 h 614"/>
                <a:gd name="T12" fmla="*/ 963 w 963"/>
                <a:gd name="T13" fmla="*/ 6 h 614"/>
                <a:gd name="T14" fmla="*/ 961 w 963"/>
                <a:gd name="T15" fmla="*/ 4 h 614"/>
                <a:gd name="T16" fmla="*/ 959 w 963"/>
                <a:gd name="T17" fmla="*/ 2 h 614"/>
                <a:gd name="T18" fmla="*/ 957 w 963"/>
                <a:gd name="T19" fmla="*/ 0 h 614"/>
                <a:gd name="T20" fmla="*/ 953 w 963"/>
                <a:gd name="T21" fmla="*/ 0 h 614"/>
                <a:gd name="T22" fmla="*/ 952 w 963"/>
                <a:gd name="T23" fmla="*/ 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3" h="614">
                  <a:moveTo>
                    <a:pt x="952" y="2"/>
                  </a:moveTo>
                  <a:lnTo>
                    <a:pt x="0" y="600"/>
                  </a:lnTo>
                  <a:lnTo>
                    <a:pt x="8" y="614"/>
                  </a:lnTo>
                  <a:lnTo>
                    <a:pt x="959" y="16"/>
                  </a:lnTo>
                  <a:lnTo>
                    <a:pt x="961" y="12"/>
                  </a:lnTo>
                  <a:lnTo>
                    <a:pt x="963" y="10"/>
                  </a:lnTo>
                  <a:lnTo>
                    <a:pt x="963" y="6"/>
                  </a:lnTo>
                  <a:lnTo>
                    <a:pt x="961" y="4"/>
                  </a:lnTo>
                  <a:lnTo>
                    <a:pt x="959" y="2"/>
                  </a:lnTo>
                  <a:lnTo>
                    <a:pt x="957" y="0"/>
                  </a:lnTo>
                  <a:lnTo>
                    <a:pt x="953" y="0"/>
                  </a:lnTo>
                  <a:lnTo>
                    <a:pt x="952"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6" name="Freeform 350"/>
            <p:cNvSpPr>
              <a:spLocks/>
            </p:cNvSpPr>
            <p:nvPr/>
          </p:nvSpPr>
          <p:spPr bwMode="auto">
            <a:xfrm>
              <a:off x="2314" y="1902"/>
              <a:ext cx="486" cy="316"/>
            </a:xfrm>
            <a:custGeom>
              <a:avLst/>
              <a:gdLst>
                <a:gd name="T0" fmla="*/ 474 w 486"/>
                <a:gd name="T1" fmla="*/ 2 h 316"/>
                <a:gd name="T2" fmla="*/ 0 w 486"/>
                <a:gd name="T3" fmla="*/ 302 h 316"/>
                <a:gd name="T4" fmla="*/ 7 w 486"/>
                <a:gd name="T5" fmla="*/ 316 h 316"/>
                <a:gd name="T6" fmla="*/ 482 w 486"/>
                <a:gd name="T7" fmla="*/ 16 h 316"/>
                <a:gd name="T8" fmla="*/ 486 w 486"/>
                <a:gd name="T9" fmla="*/ 14 h 316"/>
                <a:gd name="T10" fmla="*/ 486 w 486"/>
                <a:gd name="T11" fmla="*/ 10 h 316"/>
                <a:gd name="T12" fmla="*/ 486 w 486"/>
                <a:gd name="T13" fmla="*/ 8 h 316"/>
                <a:gd name="T14" fmla="*/ 486 w 486"/>
                <a:gd name="T15" fmla="*/ 4 h 316"/>
                <a:gd name="T16" fmla="*/ 484 w 486"/>
                <a:gd name="T17" fmla="*/ 2 h 316"/>
                <a:gd name="T18" fmla="*/ 480 w 486"/>
                <a:gd name="T19" fmla="*/ 0 h 316"/>
                <a:gd name="T20" fmla="*/ 478 w 486"/>
                <a:gd name="T21" fmla="*/ 0 h 316"/>
                <a:gd name="T22" fmla="*/ 474 w 486"/>
                <a:gd name="T23" fmla="*/ 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6" h="316">
                  <a:moveTo>
                    <a:pt x="474" y="2"/>
                  </a:moveTo>
                  <a:lnTo>
                    <a:pt x="0" y="302"/>
                  </a:lnTo>
                  <a:lnTo>
                    <a:pt x="7" y="316"/>
                  </a:lnTo>
                  <a:lnTo>
                    <a:pt x="482" y="16"/>
                  </a:lnTo>
                  <a:lnTo>
                    <a:pt x="486" y="14"/>
                  </a:lnTo>
                  <a:lnTo>
                    <a:pt x="486" y="10"/>
                  </a:lnTo>
                  <a:lnTo>
                    <a:pt x="486" y="8"/>
                  </a:lnTo>
                  <a:lnTo>
                    <a:pt x="486" y="4"/>
                  </a:lnTo>
                  <a:lnTo>
                    <a:pt x="484" y="2"/>
                  </a:lnTo>
                  <a:lnTo>
                    <a:pt x="480" y="0"/>
                  </a:lnTo>
                  <a:lnTo>
                    <a:pt x="478" y="0"/>
                  </a:lnTo>
                  <a:lnTo>
                    <a:pt x="474" y="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7" name="Freeform 351"/>
            <p:cNvSpPr>
              <a:spLocks/>
            </p:cNvSpPr>
            <p:nvPr/>
          </p:nvSpPr>
          <p:spPr bwMode="auto">
            <a:xfrm>
              <a:off x="2788" y="410"/>
              <a:ext cx="2389" cy="1508"/>
            </a:xfrm>
            <a:custGeom>
              <a:avLst/>
              <a:gdLst>
                <a:gd name="T0" fmla="*/ 2383 w 2389"/>
                <a:gd name="T1" fmla="*/ 6 h 1508"/>
                <a:gd name="T2" fmla="*/ 2379 w 2389"/>
                <a:gd name="T3" fmla="*/ 0 h 1508"/>
                <a:gd name="T4" fmla="*/ 0 w 2389"/>
                <a:gd name="T5" fmla="*/ 1494 h 1508"/>
                <a:gd name="T6" fmla="*/ 8 w 2389"/>
                <a:gd name="T7" fmla="*/ 1508 h 1508"/>
                <a:gd name="T8" fmla="*/ 2389 w 2389"/>
                <a:gd name="T9" fmla="*/ 14 h 1508"/>
                <a:gd name="T10" fmla="*/ 2383 w 2389"/>
                <a:gd name="T11" fmla="*/ 6 h 1508"/>
              </a:gdLst>
              <a:ahLst/>
              <a:cxnLst>
                <a:cxn ang="0">
                  <a:pos x="T0" y="T1"/>
                </a:cxn>
                <a:cxn ang="0">
                  <a:pos x="T2" y="T3"/>
                </a:cxn>
                <a:cxn ang="0">
                  <a:pos x="T4" y="T5"/>
                </a:cxn>
                <a:cxn ang="0">
                  <a:pos x="T6" y="T7"/>
                </a:cxn>
                <a:cxn ang="0">
                  <a:pos x="T8" y="T9"/>
                </a:cxn>
                <a:cxn ang="0">
                  <a:pos x="T10" y="T11"/>
                </a:cxn>
              </a:cxnLst>
              <a:rect l="0" t="0" r="r" b="b"/>
              <a:pathLst>
                <a:path w="2389" h="1508">
                  <a:moveTo>
                    <a:pt x="2383" y="6"/>
                  </a:moveTo>
                  <a:lnTo>
                    <a:pt x="2379" y="0"/>
                  </a:lnTo>
                  <a:lnTo>
                    <a:pt x="0" y="1494"/>
                  </a:lnTo>
                  <a:lnTo>
                    <a:pt x="8" y="1508"/>
                  </a:lnTo>
                  <a:lnTo>
                    <a:pt x="2389" y="14"/>
                  </a:lnTo>
                  <a:lnTo>
                    <a:pt x="2383" y="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8" name="Freeform 352"/>
            <p:cNvSpPr>
              <a:spLocks/>
            </p:cNvSpPr>
            <p:nvPr/>
          </p:nvSpPr>
          <p:spPr bwMode="auto">
            <a:xfrm>
              <a:off x="5167" y="408"/>
              <a:ext cx="14" cy="16"/>
            </a:xfrm>
            <a:custGeom>
              <a:avLst/>
              <a:gdLst>
                <a:gd name="T0" fmla="*/ 10 w 14"/>
                <a:gd name="T1" fmla="*/ 16 h 16"/>
                <a:gd name="T2" fmla="*/ 12 w 14"/>
                <a:gd name="T3" fmla="*/ 12 h 16"/>
                <a:gd name="T4" fmla="*/ 14 w 14"/>
                <a:gd name="T5" fmla="*/ 10 h 16"/>
                <a:gd name="T6" fmla="*/ 14 w 14"/>
                <a:gd name="T7" fmla="*/ 6 h 16"/>
                <a:gd name="T8" fmla="*/ 12 w 14"/>
                <a:gd name="T9" fmla="*/ 4 h 16"/>
                <a:gd name="T10" fmla="*/ 10 w 14"/>
                <a:gd name="T11" fmla="*/ 2 h 16"/>
                <a:gd name="T12" fmla="*/ 8 w 14"/>
                <a:gd name="T13" fmla="*/ 0 h 16"/>
                <a:gd name="T14" fmla="*/ 4 w 14"/>
                <a:gd name="T15" fmla="*/ 0 h 16"/>
                <a:gd name="T16" fmla="*/ 0 w 14"/>
                <a:gd name="T17" fmla="*/ 2 h 16"/>
                <a:gd name="T18" fmla="*/ 10 w 14"/>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10" y="16"/>
                  </a:moveTo>
                  <a:lnTo>
                    <a:pt x="12" y="12"/>
                  </a:lnTo>
                  <a:lnTo>
                    <a:pt x="14" y="10"/>
                  </a:lnTo>
                  <a:lnTo>
                    <a:pt x="14" y="6"/>
                  </a:lnTo>
                  <a:lnTo>
                    <a:pt x="12" y="4"/>
                  </a:lnTo>
                  <a:lnTo>
                    <a:pt x="10" y="2"/>
                  </a:lnTo>
                  <a:lnTo>
                    <a:pt x="8" y="0"/>
                  </a:lnTo>
                  <a:lnTo>
                    <a:pt x="4" y="0"/>
                  </a:lnTo>
                  <a:lnTo>
                    <a:pt x="0" y="2"/>
                  </a:lnTo>
                  <a:lnTo>
                    <a:pt x="1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89" name="Line 353"/>
            <p:cNvSpPr>
              <a:spLocks noChangeShapeType="1"/>
            </p:cNvSpPr>
            <p:nvPr/>
          </p:nvSpPr>
          <p:spPr bwMode="auto">
            <a:xfrm>
              <a:off x="1366" y="3048"/>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890" name="Line 354"/>
            <p:cNvSpPr>
              <a:spLocks noChangeShapeType="1"/>
            </p:cNvSpPr>
            <p:nvPr/>
          </p:nvSpPr>
          <p:spPr bwMode="auto">
            <a:xfrm flipV="1">
              <a:off x="5171" y="359"/>
              <a:ext cx="0" cy="26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891" name="Line 355"/>
            <p:cNvSpPr>
              <a:spLocks noChangeShapeType="1"/>
            </p:cNvSpPr>
            <p:nvPr/>
          </p:nvSpPr>
          <p:spPr bwMode="auto">
            <a:xfrm>
              <a:off x="1366" y="359"/>
              <a:ext cx="380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5892" name="Freeform 356"/>
            <p:cNvSpPr>
              <a:spLocks/>
            </p:cNvSpPr>
            <p:nvPr/>
          </p:nvSpPr>
          <p:spPr bwMode="auto">
            <a:xfrm>
              <a:off x="929" y="2496"/>
              <a:ext cx="99" cy="131"/>
            </a:xfrm>
            <a:custGeom>
              <a:avLst/>
              <a:gdLst>
                <a:gd name="T0" fmla="*/ 99 w 99"/>
                <a:gd name="T1" fmla="*/ 107 h 131"/>
                <a:gd name="T2" fmla="*/ 0 w 99"/>
                <a:gd name="T3" fmla="*/ 131 h 131"/>
                <a:gd name="T4" fmla="*/ 0 w 99"/>
                <a:gd name="T5" fmla="*/ 111 h 131"/>
                <a:gd name="T6" fmla="*/ 67 w 99"/>
                <a:gd name="T7" fmla="*/ 95 h 131"/>
                <a:gd name="T8" fmla="*/ 0 w 99"/>
                <a:gd name="T9" fmla="*/ 77 h 131"/>
                <a:gd name="T10" fmla="*/ 0 w 99"/>
                <a:gd name="T11" fmla="*/ 53 h 131"/>
                <a:gd name="T12" fmla="*/ 69 w 99"/>
                <a:gd name="T13" fmla="*/ 35 h 131"/>
                <a:gd name="T14" fmla="*/ 0 w 99"/>
                <a:gd name="T15" fmla="*/ 20 h 131"/>
                <a:gd name="T16" fmla="*/ 0 w 99"/>
                <a:gd name="T17" fmla="*/ 0 h 131"/>
                <a:gd name="T18" fmla="*/ 99 w 99"/>
                <a:gd name="T19" fmla="*/ 24 h 131"/>
                <a:gd name="T20" fmla="*/ 99 w 99"/>
                <a:gd name="T21" fmla="*/ 45 h 131"/>
                <a:gd name="T22" fmla="*/ 24 w 99"/>
                <a:gd name="T23" fmla="*/ 65 h 131"/>
                <a:gd name="T24" fmla="*/ 99 w 99"/>
                <a:gd name="T25" fmla="*/ 85 h 131"/>
                <a:gd name="T26" fmla="*/ 99 w 99"/>
                <a:gd name="T27" fmla="*/ 10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131">
                  <a:moveTo>
                    <a:pt x="99" y="107"/>
                  </a:moveTo>
                  <a:lnTo>
                    <a:pt x="0" y="131"/>
                  </a:lnTo>
                  <a:lnTo>
                    <a:pt x="0" y="111"/>
                  </a:lnTo>
                  <a:lnTo>
                    <a:pt x="67" y="95"/>
                  </a:lnTo>
                  <a:lnTo>
                    <a:pt x="0" y="77"/>
                  </a:lnTo>
                  <a:lnTo>
                    <a:pt x="0" y="53"/>
                  </a:lnTo>
                  <a:lnTo>
                    <a:pt x="69" y="35"/>
                  </a:lnTo>
                  <a:lnTo>
                    <a:pt x="0" y="20"/>
                  </a:lnTo>
                  <a:lnTo>
                    <a:pt x="0" y="0"/>
                  </a:lnTo>
                  <a:lnTo>
                    <a:pt x="99" y="24"/>
                  </a:lnTo>
                  <a:lnTo>
                    <a:pt x="99" y="45"/>
                  </a:lnTo>
                  <a:lnTo>
                    <a:pt x="24" y="65"/>
                  </a:lnTo>
                  <a:lnTo>
                    <a:pt x="99" y="85"/>
                  </a:lnTo>
                  <a:lnTo>
                    <a:pt x="99"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3" name="Freeform 357"/>
            <p:cNvSpPr>
              <a:spLocks noEditPoints="1"/>
            </p:cNvSpPr>
            <p:nvPr/>
          </p:nvSpPr>
          <p:spPr bwMode="auto">
            <a:xfrm>
              <a:off x="929" y="2466"/>
              <a:ext cx="99" cy="20"/>
            </a:xfrm>
            <a:custGeom>
              <a:avLst/>
              <a:gdLst>
                <a:gd name="T0" fmla="*/ 18 w 99"/>
                <a:gd name="T1" fmla="*/ 20 h 20"/>
                <a:gd name="T2" fmla="*/ 0 w 99"/>
                <a:gd name="T3" fmla="*/ 20 h 20"/>
                <a:gd name="T4" fmla="*/ 0 w 99"/>
                <a:gd name="T5" fmla="*/ 0 h 20"/>
                <a:gd name="T6" fmla="*/ 18 w 99"/>
                <a:gd name="T7" fmla="*/ 0 h 20"/>
                <a:gd name="T8" fmla="*/ 18 w 99"/>
                <a:gd name="T9" fmla="*/ 20 h 20"/>
                <a:gd name="T10" fmla="*/ 99 w 99"/>
                <a:gd name="T11" fmla="*/ 20 h 20"/>
                <a:gd name="T12" fmla="*/ 27 w 99"/>
                <a:gd name="T13" fmla="*/ 20 h 20"/>
                <a:gd name="T14" fmla="*/ 27 w 99"/>
                <a:gd name="T15" fmla="*/ 0 h 20"/>
                <a:gd name="T16" fmla="*/ 99 w 99"/>
                <a:gd name="T17" fmla="*/ 0 h 20"/>
                <a:gd name="T18" fmla="*/ 99 w 99"/>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20">
                  <a:moveTo>
                    <a:pt x="18" y="20"/>
                  </a:moveTo>
                  <a:lnTo>
                    <a:pt x="0" y="20"/>
                  </a:lnTo>
                  <a:lnTo>
                    <a:pt x="0" y="0"/>
                  </a:lnTo>
                  <a:lnTo>
                    <a:pt x="18" y="0"/>
                  </a:lnTo>
                  <a:lnTo>
                    <a:pt x="18" y="20"/>
                  </a:lnTo>
                  <a:close/>
                  <a:moveTo>
                    <a:pt x="99" y="20"/>
                  </a:moveTo>
                  <a:lnTo>
                    <a:pt x="27" y="20"/>
                  </a:lnTo>
                  <a:lnTo>
                    <a:pt x="27" y="0"/>
                  </a:lnTo>
                  <a:lnTo>
                    <a:pt x="99" y="0"/>
                  </a:lnTo>
                  <a:lnTo>
                    <a:pt x="9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4" name="Freeform 358"/>
            <p:cNvSpPr>
              <a:spLocks/>
            </p:cNvSpPr>
            <p:nvPr/>
          </p:nvSpPr>
          <p:spPr bwMode="auto">
            <a:xfrm>
              <a:off x="955" y="2381"/>
              <a:ext cx="73" cy="67"/>
            </a:xfrm>
            <a:custGeom>
              <a:avLst/>
              <a:gdLst>
                <a:gd name="T0" fmla="*/ 73 w 73"/>
                <a:gd name="T1" fmla="*/ 19 h 67"/>
                <a:gd name="T2" fmla="*/ 33 w 73"/>
                <a:gd name="T3" fmla="*/ 19 h 67"/>
                <a:gd name="T4" fmla="*/ 29 w 73"/>
                <a:gd name="T5" fmla="*/ 19 h 67"/>
                <a:gd name="T6" fmla="*/ 25 w 73"/>
                <a:gd name="T7" fmla="*/ 19 h 67"/>
                <a:gd name="T8" fmla="*/ 21 w 73"/>
                <a:gd name="T9" fmla="*/ 19 h 67"/>
                <a:gd name="T10" fmla="*/ 19 w 73"/>
                <a:gd name="T11" fmla="*/ 21 h 67"/>
                <a:gd name="T12" fmla="*/ 19 w 73"/>
                <a:gd name="T13" fmla="*/ 21 h 67"/>
                <a:gd name="T14" fmla="*/ 17 w 73"/>
                <a:gd name="T15" fmla="*/ 23 h 67"/>
                <a:gd name="T16" fmla="*/ 15 w 73"/>
                <a:gd name="T17" fmla="*/ 23 h 67"/>
                <a:gd name="T18" fmla="*/ 15 w 73"/>
                <a:gd name="T19" fmla="*/ 25 h 67"/>
                <a:gd name="T20" fmla="*/ 15 w 73"/>
                <a:gd name="T21" fmla="*/ 27 h 67"/>
                <a:gd name="T22" fmla="*/ 13 w 73"/>
                <a:gd name="T23" fmla="*/ 27 h 67"/>
                <a:gd name="T24" fmla="*/ 13 w 73"/>
                <a:gd name="T25" fmla="*/ 29 h 67"/>
                <a:gd name="T26" fmla="*/ 13 w 73"/>
                <a:gd name="T27" fmla="*/ 31 h 67"/>
                <a:gd name="T28" fmla="*/ 13 w 73"/>
                <a:gd name="T29" fmla="*/ 35 h 67"/>
                <a:gd name="T30" fmla="*/ 15 w 73"/>
                <a:gd name="T31" fmla="*/ 37 h 67"/>
                <a:gd name="T32" fmla="*/ 15 w 73"/>
                <a:gd name="T33" fmla="*/ 39 h 67"/>
                <a:gd name="T34" fmla="*/ 17 w 73"/>
                <a:gd name="T35" fmla="*/ 41 h 67"/>
                <a:gd name="T36" fmla="*/ 19 w 73"/>
                <a:gd name="T37" fmla="*/ 43 h 67"/>
                <a:gd name="T38" fmla="*/ 21 w 73"/>
                <a:gd name="T39" fmla="*/ 43 h 67"/>
                <a:gd name="T40" fmla="*/ 23 w 73"/>
                <a:gd name="T41" fmla="*/ 45 h 67"/>
                <a:gd name="T42" fmla="*/ 25 w 73"/>
                <a:gd name="T43" fmla="*/ 45 h 67"/>
                <a:gd name="T44" fmla="*/ 27 w 73"/>
                <a:gd name="T45" fmla="*/ 47 h 67"/>
                <a:gd name="T46" fmla="*/ 33 w 73"/>
                <a:gd name="T47" fmla="*/ 47 h 67"/>
                <a:gd name="T48" fmla="*/ 37 w 73"/>
                <a:gd name="T49" fmla="*/ 47 h 67"/>
                <a:gd name="T50" fmla="*/ 73 w 73"/>
                <a:gd name="T51" fmla="*/ 47 h 67"/>
                <a:gd name="T52" fmla="*/ 1 w 73"/>
                <a:gd name="T53" fmla="*/ 67 h 67"/>
                <a:gd name="T54" fmla="*/ 11 w 73"/>
                <a:gd name="T55" fmla="*/ 49 h 67"/>
                <a:gd name="T56" fmla="*/ 5 w 73"/>
                <a:gd name="T57" fmla="*/ 43 h 67"/>
                <a:gd name="T58" fmla="*/ 1 w 73"/>
                <a:gd name="T59" fmla="*/ 37 h 67"/>
                <a:gd name="T60" fmla="*/ 0 w 73"/>
                <a:gd name="T61" fmla="*/ 31 h 67"/>
                <a:gd name="T62" fmla="*/ 0 w 73"/>
                <a:gd name="T63" fmla="*/ 23 h 67"/>
                <a:gd name="T64" fmla="*/ 0 w 73"/>
                <a:gd name="T65" fmla="*/ 21 h 67"/>
                <a:gd name="T66" fmla="*/ 0 w 73"/>
                <a:gd name="T67" fmla="*/ 17 h 67"/>
                <a:gd name="T68" fmla="*/ 0 w 73"/>
                <a:gd name="T69" fmla="*/ 15 h 67"/>
                <a:gd name="T70" fmla="*/ 1 w 73"/>
                <a:gd name="T71" fmla="*/ 13 h 67"/>
                <a:gd name="T72" fmla="*/ 1 w 73"/>
                <a:gd name="T73" fmla="*/ 9 h 67"/>
                <a:gd name="T74" fmla="*/ 3 w 73"/>
                <a:gd name="T75" fmla="*/ 7 h 67"/>
                <a:gd name="T76" fmla="*/ 5 w 73"/>
                <a:gd name="T77" fmla="*/ 5 h 67"/>
                <a:gd name="T78" fmla="*/ 7 w 73"/>
                <a:gd name="T79" fmla="*/ 5 h 67"/>
                <a:gd name="T80" fmla="*/ 9 w 73"/>
                <a:gd name="T81" fmla="*/ 4 h 67"/>
                <a:gd name="T82" fmla="*/ 11 w 73"/>
                <a:gd name="T83" fmla="*/ 2 h 67"/>
                <a:gd name="T84" fmla="*/ 13 w 73"/>
                <a:gd name="T85" fmla="*/ 2 h 67"/>
                <a:gd name="T86" fmla="*/ 15 w 73"/>
                <a:gd name="T87" fmla="*/ 2 h 67"/>
                <a:gd name="T88" fmla="*/ 17 w 73"/>
                <a:gd name="T89" fmla="*/ 0 h 67"/>
                <a:gd name="T90" fmla="*/ 21 w 73"/>
                <a:gd name="T91" fmla="*/ 0 h 67"/>
                <a:gd name="T92" fmla="*/ 23 w 73"/>
                <a:gd name="T93" fmla="*/ 0 h 67"/>
                <a:gd name="T94" fmla="*/ 27 w 73"/>
                <a:gd name="T9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67">
                  <a:moveTo>
                    <a:pt x="73" y="0"/>
                  </a:moveTo>
                  <a:lnTo>
                    <a:pt x="73" y="19"/>
                  </a:lnTo>
                  <a:lnTo>
                    <a:pt x="37" y="19"/>
                  </a:lnTo>
                  <a:lnTo>
                    <a:pt x="33" y="19"/>
                  </a:lnTo>
                  <a:lnTo>
                    <a:pt x="31" y="19"/>
                  </a:lnTo>
                  <a:lnTo>
                    <a:pt x="29" y="19"/>
                  </a:lnTo>
                  <a:lnTo>
                    <a:pt x="27" y="19"/>
                  </a:lnTo>
                  <a:lnTo>
                    <a:pt x="25" y="19"/>
                  </a:lnTo>
                  <a:lnTo>
                    <a:pt x="23" y="19"/>
                  </a:lnTo>
                  <a:lnTo>
                    <a:pt x="21" y="19"/>
                  </a:lnTo>
                  <a:lnTo>
                    <a:pt x="21" y="19"/>
                  </a:lnTo>
                  <a:lnTo>
                    <a:pt x="19" y="21"/>
                  </a:lnTo>
                  <a:lnTo>
                    <a:pt x="19" y="21"/>
                  </a:lnTo>
                  <a:lnTo>
                    <a:pt x="19" y="21"/>
                  </a:lnTo>
                  <a:lnTo>
                    <a:pt x="17" y="21"/>
                  </a:lnTo>
                  <a:lnTo>
                    <a:pt x="17" y="23"/>
                  </a:lnTo>
                  <a:lnTo>
                    <a:pt x="17" y="23"/>
                  </a:lnTo>
                  <a:lnTo>
                    <a:pt x="15" y="23"/>
                  </a:lnTo>
                  <a:lnTo>
                    <a:pt x="15" y="23"/>
                  </a:lnTo>
                  <a:lnTo>
                    <a:pt x="15" y="25"/>
                  </a:lnTo>
                  <a:lnTo>
                    <a:pt x="15" y="25"/>
                  </a:lnTo>
                  <a:lnTo>
                    <a:pt x="15" y="27"/>
                  </a:lnTo>
                  <a:lnTo>
                    <a:pt x="13" y="27"/>
                  </a:lnTo>
                  <a:lnTo>
                    <a:pt x="13" y="27"/>
                  </a:lnTo>
                  <a:lnTo>
                    <a:pt x="13" y="29"/>
                  </a:lnTo>
                  <a:lnTo>
                    <a:pt x="13" y="29"/>
                  </a:lnTo>
                  <a:lnTo>
                    <a:pt x="13" y="31"/>
                  </a:lnTo>
                  <a:lnTo>
                    <a:pt x="13" y="31"/>
                  </a:lnTo>
                  <a:lnTo>
                    <a:pt x="13" y="33"/>
                  </a:lnTo>
                  <a:lnTo>
                    <a:pt x="13" y="35"/>
                  </a:lnTo>
                  <a:lnTo>
                    <a:pt x="13" y="35"/>
                  </a:lnTo>
                  <a:lnTo>
                    <a:pt x="15" y="37"/>
                  </a:lnTo>
                  <a:lnTo>
                    <a:pt x="15" y="37"/>
                  </a:lnTo>
                  <a:lnTo>
                    <a:pt x="15" y="39"/>
                  </a:lnTo>
                  <a:lnTo>
                    <a:pt x="17" y="39"/>
                  </a:lnTo>
                  <a:lnTo>
                    <a:pt x="17" y="41"/>
                  </a:lnTo>
                  <a:lnTo>
                    <a:pt x="17" y="41"/>
                  </a:lnTo>
                  <a:lnTo>
                    <a:pt x="19" y="43"/>
                  </a:lnTo>
                  <a:lnTo>
                    <a:pt x="19" y="43"/>
                  </a:lnTo>
                  <a:lnTo>
                    <a:pt x="21" y="43"/>
                  </a:lnTo>
                  <a:lnTo>
                    <a:pt x="21" y="45"/>
                  </a:lnTo>
                  <a:lnTo>
                    <a:pt x="23" y="45"/>
                  </a:lnTo>
                  <a:lnTo>
                    <a:pt x="23" y="45"/>
                  </a:lnTo>
                  <a:lnTo>
                    <a:pt x="25" y="45"/>
                  </a:lnTo>
                  <a:lnTo>
                    <a:pt x="27" y="45"/>
                  </a:lnTo>
                  <a:lnTo>
                    <a:pt x="27" y="47"/>
                  </a:lnTo>
                  <a:lnTo>
                    <a:pt x="29" y="47"/>
                  </a:lnTo>
                  <a:lnTo>
                    <a:pt x="33" y="47"/>
                  </a:lnTo>
                  <a:lnTo>
                    <a:pt x="35" y="47"/>
                  </a:lnTo>
                  <a:lnTo>
                    <a:pt x="37" y="47"/>
                  </a:lnTo>
                  <a:lnTo>
                    <a:pt x="41" y="47"/>
                  </a:lnTo>
                  <a:lnTo>
                    <a:pt x="73" y="47"/>
                  </a:lnTo>
                  <a:lnTo>
                    <a:pt x="73" y="67"/>
                  </a:lnTo>
                  <a:lnTo>
                    <a:pt x="1" y="67"/>
                  </a:lnTo>
                  <a:lnTo>
                    <a:pt x="1" y="49"/>
                  </a:lnTo>
                  <a:lnTo>
                    <a:pt x="11" y="49"/>
                  </a:lnTo>
                  <a:lnTo>
                    <a:pt x="7" y="45"/>
                  </a:lnTo>
                  <a:lnTo>
                    <a:pt x="5" y="43"/>
                  </a:lnTo>
                  <a:lnTo>
                    <a:pt x="3" y="41"/>
                  </a:lnTo>
                  <a:lnTo>
                    <a:pt x="1" y="37"/>
                  </a:lnTo>
                  <a:lnTo>
                    <a:pt x="1" y="35"/>
                  </a:lnTo>
                  <a:lnTo>
                    <a:pt x="0" y="31"/>
                  </a:lnTo>
                  <a:lnTo>
                    <a:pt x="0" y="27"/>
                  </a:lnTo>
                  <a:lnTo>
                    <a:pt x="0" y="23"/>
                  </a:lnTo>
                  <a:lnTo>
                    <a:pt x="0" y="23"/>
                  </a:lnTo>
                  <a:lnTo>
                    <a:pt x="0" y="21"/>
                  </a:lnTo>
                  <a:lnTo>
                    <a:pt x="0" y="19"/>
                  </a:lnTo>
                  <a:lnTo>
                    <a:pt x="0" y="17"/>
                  </a:lnTo>
                  <a:lnTo>
                    <a:pt x="0" y="17"/>
                  </a:lnTo>
                  <a:lnTo>
                    <a:pt x="0" y="15"/>
                  </a:lnTo>
                  <a:lnTo>
                    <a:pt x="1" y="13"/>
                  </a:lnTo>
                  <a:lnTo>
                    <a:pt x="1" y="13"/>
                  </a:lnTo>
                  <a:lnTo>
                    <a:pt x="1" y="11"/>
                  </a:lnTo>
                  <a:lnTo>
                    <a:pt x="1" y="9"/>
                  </a:lnTo>
                  <a:lnTo>
                    <a:pt x="3" y="9"/>
                  </a:lnTo>
                  <a:lnTo>
                    <a:pt x="3" y="7"/>
                  </a:lnTo>
                  <a:lnTo>
                    <a:pt x="5" y="7"/>
                  </a:lnTo>
                  <a:lnTo>
                    <a:pt x="5" y="5"/>
                  </a:lnTo>
                  <a:lnTo>
                    <a:pt x="5" y="5"/>
                  </a:lnTo>
                  <a:lnTo>
                    <a:pt x="7" y="5"/>
                  </a:lnTo>
                  <a:lnTo>
                    <a:pt x="7" y="4"/>
                  </a:lnTo>
                  <a:lnTo>
                    <a:pt x="9" y="4"/>
                  </a:lnTo>
                  <a:lnTo>
                    <a:pt x="9" y="4"/>
                  </a:lnTo>
                  <a:lnTo>
                    <a:pt x="11" y="2"/>
                  </a:lnTo>
                  <a:lnTo>
                    <a:pt x="11" y="2"/>
                  </a:lnTo>
                  <a:lnTo>
                    <a:pt x="13" y="2"/>
                  </a:lnTo>
                  <a:lnTo>
                    <a:pt x="13" y="2"/>
                  </a:lnTo>
                  <a:lnTo>
                    <a:pt x="15" y="2"/>
                  </a:lnTo>
                  <a:lnTo>
                    <a:pt x="17" y="2"/>
                  </a:lnTo>
                  <a:lnTo>
                    <a:pt x="17" y="0"/>
                  </a:lnTo>
                  <a:lnTo>
                    <a:pt x="19" y="0"/>
                  </a:lnTo>
                  <a:lnTo>
                    <a:pt x="21" y="0"/>
                  </a:lnTo>
                  <a:lnTo>
                    <a:pt x="23" y="0"/>
                  </a:lnTo>
                  <a:lnTo>
                    <a:pt x="23" y="0"/>
                  </a:lnTo>
                  <a:lnTo>
                    <a:pt x="25" y="0"/>
                  </a:lnTo>
                  <a:lnTo>
                    <a:pt x="27" y="0"/>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5" name="Freeform 359"/>
            <p:cNvSpPr>
              <a:spLocks noEditPoints="1"/>
            </p:cNvSpPr>
            <p:nvPr/>
          </p:nvSpPr>
          <p:spPr bwMode="auto">
            <a:xfrm>
              <a:off x="955" y="2295"/>
              <a:ext cx="103" cy="70"/>
            </a:xfrm>
            <a:custGeom>
              <a:avLst/>
              <a:gdLst>
                <a:gd name="T0" fmla="*/ 83 w 103"/>
                <a:gd name="T1" fmla="*/ 46 h 70"/>
                <a:gd name="T2" fmla="*/ 85 w 103"/>
                <a:gd name="T3" fmla="*/ 44 h 70"/>
                <a:gd name="T4" fmla="*/ 87 w 103"/>
                <a:gd name="T5" fmla="*/ 42 h 70"/>
                <a:gd name="T6" fmla="*/ 89 w 103"/>
                <a:gd name="T7" fmla="*/ 38 h 70"/>
                <a:gd name="T8" fmla="*/ 89 w 103"/>
                <a:gd name="T9" fmla="*/ 32 h 70"/>
                <a:gd name="T10" fmla="*/ 87 w 103"/>
                <a:gd name="T11" fmla="*/ 26 h 70"/>
                <a:gd name="T12" fmla="*/ 85 w 103"/>
                <a:gd name="T13" fmla="*/ 22 h 70"/>
                <a:gd name="T14" fmla="*/ 83 w 103"/>
                <a:gd name="T15" fmla="*/ 20 h 70"/>
                <a:gd name="T16" fmla="*/ 79 w 103"/>
                <a:gd name="T17" fmla="*/ 20 h 70"/>
                <a:gd name="T18" fmla="*/ 75 w 103"/>
                <a:gd name="T19" fmla="*/ 18 h 70"/>
                <a:gd name="T20" fmla="*/ 65 w 103"/>
                <a:gd name="T21" fmla="*/ 22 h 70"/>
                <a:gd name="T22" fmla="*/ 71 w 103"/>
                <a:gd name="T23" fmla="*/ 32 h 70"/>
                <a:gd name="T24" fmla="*/ 73 w 103"/>
                <a:gd name="T25" fmla="*/ 44 h 70"/>
                <a:gd name="T26" fmla="*/ 69 w 103"/>
                <a:gd name="T27" fmla="*/ 56 h 70"/>
                <a:gd name="T28" fmla="*/ 59 w 103"/>
                <a:gd name="T29" fmla="*/ 66 h 70"/>
                <a:gd name="T30" fmla="*/ 47 w 103"/>
                <a:gd name="T31" fmla="*/ 70 h 70"/>
                <a:gd name="T32" fmla="*/ 31 w 103"/>
                <a:gd name="T33" fmla="*/ 70 h 70"/>
                <a:gd name="T34" fmla="*/ 17 w 103"/>
                <a:gd name="T35" fmla="*/ 68 h 70"/>
                <a:gd name="T36" fmla="*/ 5 w 103"/>
                <a:gd name="T37" fmla="*/ 60 h 70"/>
                <a:gd name="T38" fmla="*/ 0 w 103"/>
                <a:gd name="T39" fmla="*/ 50 h 70"/>
                <a:gd name="T40" fmla="*/ 0 w 103"/>
                <a:gd name="T41" fmla="*/ 36 h 70"/>
                <a:gd name="T42" fmla="*/ 3 w 103"/>
                <a:gd name="T43" fmla="*/ 24 h 70"/>
                <a:gd name="T44" fmla="*/ 1 w 103"/>
                <a:gd name="T45" fmla="*/ 18 h 70"/>
                <a:gd name="T46" fmla="*/ 73 w 103"/>
                <a:gd name="T47" fmla="*/ 0 h 70"/>
                <a:gd name="T48" fmla="*/ 81 w 103"/>
                <a:gd name="T49" fmla="*/ 0 h 70"/>
                <a:gd name="T50" fmla="*/ 89 w 103"/>
                <a:gd name="T51" fmla="*/ 2 h 70"/>
                <a:gd name="T52" fmla="*/ 93 w 103"/>
                <a:gd name="T53" fmla="*/ 6 h 70"/>
                <a:gd name="T54" fmla="*/ 97 w 103"/>
                <a:gd name="T55" fmla="*/ 10 h 70"/>
                <a:gd name="T56" fmla="*/ 101 w 103"/>
                <a:gd name="T57" fmla="*/ 14 h 70"/>
                <a:gd name="T58" fmla="*/ 103 w 103"/>
                <a:gd name="T59" fmla="*/ 22 h 70"/>
                <a:gd name="T60" fmla="*/ 103 w 103"/>
                <a:gd name="T61" fmla="*/ 30 h 70"/>
                <a:gd name="T62" fmla="*/ 103 w 103"/>
                <a:gd name="T63" fmla="*/ 42 h 70"/>
                <a:gd name="T64" fmla="*/ 99 w 103"/>
                <a:gd name="T65" fmla="*/ 56 h 70"/>
                <a:gd name="T66" fmla="*/ 93 w 103"/>
                <a:gd name="T67" fmla="*/ 64 h 70"/>
                <a:gd name="T68" fmla="*/ 85 w 103"/>
                <a:gd name="T69" fmla="*/ 68 h 70"/>
                <a:gd name="T70" fmla="*/ 81 w 103"/>
                <a:gd name="T71" fmla="*/ 68 h 70"/>
                <a:gd name="T72" fmla="*/ 79 w 103"/>
                <a:gd name="T73" fmla="*/ 68 h 70"/>
                <a:gd name="T74" fmla="*/ 39 w 103"/>
                <a:gd name="T75" fmla="*/ 50 h 70"/>
                <a:gd name="T76" fmla="*/ 47 w 103"/>
                <a:gd name="T77" fmla="*/ 50 h 70"/>
                <a:gd name="T78" fmla="*/ 53 w 103"/>
                <a:gd name="T79" fmla="*/ 46 h 70"/>
                <a:gd name="T80" fmla="*/ 57 w 103"/>
                <a:gd name="T81" fmla="*/ 40 h 70"/>
                <a:gd name="T82" fmla="*/ 57 w 103"/>
                <a:gd name="T83" fmla="*/ 34 h 70"/>
                <a:gd name="T84" fmla="*/ 55 w 103"/>
                <a:gd name="T85" fmla="*/ 28 h 70"/>
                <a:gd name="T86" fmla="*/ 51 w 103"/>
                <a:gd name="T87" fmla="*/ 22 h 70"/>
                <a:gd name="T88" fmla="*/ 43 w 103"/>
                <a:gd name="T89" fmla="*/ 20 h 70"/>
                <a:gd name="T90" fmla="*/ 33 w 103"/>
                <a:gd name="T91" fmla="*/ 18 h 70"/>
                <a:gd name="T92" fmla="*/ 23 w 103"/>
                <a:gd name="T93" fmla="*/ 20 h 70"/>
                <a:gd name="T94" fmla="*/ 17 w 103"/>
                <a:gd name="T95" fmla="*/ 24 h 70"/>
                <a:gd name="T96" fmla="*/ 15 w 103"/>
                <a:gd name="T97" fmla="*/ 30 h 70"/>
                <a:gd name="T98" fmla="*/ 13 w 103"/>
                <a:gd name="T99" fmla="*/ 36 h 70"/>
                <a:gd name="T100" fmla="*/ 15 w 103"/>
                <a:gd name="T101" fmla="*/ 42 h 70"/>
                <a:gd name="T102" fmla="*/ 21 w 103"/>
                <a:gd name="T103" fmla="*/ 48 h 70"/>
                <a:gd name="T104" fmla="*/ 27 w 103"/>
                <a:gd name="T105" fmla="*/ 5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 h="70">
                  <a:moveTo>
                    <a:pt x="79" y="68"/>
                  </a:moveTo>
                  <a:lnTo>
                    <a:pt x="81" y="46"/>
                  </a:lnTo>
                  <a:lnTo>
                    <a:pt x="81" y="46"/>
                  </a:lnTo>
                  <a:lnTo>
                    <a:pt x="83" y="46"/>
                  </a:lnTo>
                  <a:lnTo>
                    <a:pt x="83" y="46"/>
                  </a:lnTo>
                  <a:lnTo>
                    <a:pt x="85" y="46"/>
                  </a:lnTo>
                  <a:lnTo>
                    <a:pt x="85" y="44"/>
                  </a:lnTo>
                  <a:lnTo>
                    <a:pt x="85" y="44"/>
                  </a:lnTo>
                  <a:lnTo>
                    <a:pt x="85" y="44"/>
                  </a:lnTo>
                  <a:lnTo>
                    <a:pt x="87" y="44"/>
                  </a:lnTo>
                  <a:lnTo>
                    <a:pt x="87" y="42"/>
                  </a:lnTo>
                  <a:lnTo>
                    <a:pt x="87" y="42"/>
                  </a:lnTo>
                  <a:lnTo>
                    <a:pt x="87" y="42"/>
                  </a:lnTo>
                  <a:lnTo>
                    <a:pt x="87" y="40"/>
                  </a:lnTo>
                  <a:lnTo>
                    <a:pt x="89" y="38"/>
                  </a:lnTo>
                  <a:lnTo>
                    <a:pt x="89" y="38"/>
                  </a:lnTo>
                  <a:lnTo>
                    <a:pt x="89" y="36"/>
                  </a:lnTo>
                  <a:lnTo>
                    <a:pt x="89" y="34"/>
                  </a:lnTo>
                  <a:lnTo>
                    <a:pt x="89" y="34"/>
                  </a:lnTo>
                  <a:lnTo>
                    <a:pt x="89" y="32"/>
                  </a:lnTo>
                  <a:lnTo>
                    <a:pt x="89" y="30"/>
                  </a:lnTo>
                  <a:lnTo>
                    <a:pt x="87" y="28"/>
                  </a:lnTo>
                  <a:lnTo>
                    <a:pt x="87" y="26"/>
                  </a:lnTo>
                  <a:lnTo>
                    <a:pt x="87" y="26"/>
                  </a:lnTo>
                  <a:lnTo>
                    <a:pt x="87" y="24"/>
                  </a:lnTo>
                  <a:lnTo>
                    <a:pt x="87" y="24"/>
                  </a:lnTo>
                  <a:lnTo>
                    <a:pt x="85" y="22"/>
                  </a:lnTo>
                  <a:lnTo>
                    <a:pt x="85" y="22"/>
                  </a:lnTo>
                  <a:lnTo>
                    <a:pt x="85" y="22"/>
                  </a:lnTo>
                  <a:lnTo>
                    <a:pt x="85" y="22"/>
                  </a:lnTo>
                  <a:lnTo>
                    <a:pt x="83" y="20"/>
                  </a:lnTo>
                  <a:lnTo>
                    <a:pt x="83" y="20"/>
                  </a:lnTo>
                  <a:lnTo>
                    <a:pt x="83" y="20"/>
                  </a:lnTo>
                  <a:lnTo>
                    <a:pt x="81" y="20"/>
                  </a:lnTo>
                  <a:lnTo>
                    <a:pt x="81" y="20"/>
                  </a:lnTo>
                  <a:lnTo>
                    <a:pt x="79" y="20"/>
                  </a:lnTo>
                  <a:lnTo>
                    <a:pt x="79" y="20"/>
                  </a:lnTo>
                  <a:lnTo>
                    <a:pt x="77" y="18"/>
                  </a:lnTo>
                  <a:lnTo>
                    <a:pt x="77" y="18"/>
                  </a:lnTo>
                  <a:lnTo>
                    <a:pt x="75" y="18"/>
                  </a:lnTo>
                  <a:lnTo>
                    <a:pt x="73" y="18"/>
                  </a:lnTo>
                  <a:lnTo>
                    <a:pt x="73" y="18"/>
                  </a:lnTo>
                  <a:lnTo>
                    <a:pt x="61" y="18"/>
                  </a:lnTo>
                  <a:lnTo>
                    <a:pt x="65" y="22"/>
                  </a:lnTo>
                  <a:lnTo>
                    <a:pt x="67" y="24"/>
                  </a:lnTo>
                  <a:lnTo>
                    <a:pt x="69" y="26"/>
                  </a:lnTo>
                  <a:lnTo>
                    <a:pt x="71" y="28"/>
                  </a:lnTo>
                  <a:lnTo>
                    <a:pt x="71" y="32"/>
                  </a:lnTo>
                  <a:lnTo>
                    <a:pt x="73" y="34"/>
                  </a:lnTo>
                  <a:lnTo>
                    <a:pt x="73" y="38"/>
                  </a:lnTo>
                  <a:lnTo>
                    <a:pt x="73" y="40"/>
                  </a:lnTo>
                  <a:lnTo>
                    <a:pt x="73" y="44"/>
                  </a:lnTo>
                  <a:lnTo>
                    <a:pt x="73" y="48"/>
                  </a:lnTo>
                  <a:lnTo>
                    <a:pt x="71" y="50"/>
                  </a:lnTo>
                  <a:lnTo>
                    <a:pt x="71" y="54"/>
                  </a:lnTo>
                  <a:lnTo>
                    <a:pt x="69" y="56"/>
                  </a:lnTo>
                  <a:lnTo>
                    <a:pt x="67" y="60"/>
                  </a:lnTo>
                  <a:lnTo>
                    <a:pt x="63" y="62"/>
                  </a:lnTo>
                  <a:lnTo>
                    <a:pt x="61" y="64"/>
                  </a:lnTo>
                  <a:lnTo>
                    <a:pt x="59" y="66"/>
                  </a:lnTo>
                  <a:lnTo>
                    <a:pt x="55" y="68"/>
                  </a:lnTo>
                  <a:lnTo>
                    <a:pt x="53" y="68"/>
                  </a:lnTo>
                  <a:lnTo>
                    <a:pt x="49" y="70"/>
                  </a:lnTo>
                  <a:lnTo>
                    <a:pt x="47" y="70"/>
                  </a:lnTo>
                  <a:lnTo>
                    <a:pt x="43" y="70"/>
                  </a:lnTo>
                  <a:lnTo>
                    <a:pt x="39" y="70"/>
                  </a:lnTo>
                  <a:lnTo>
                    <a:pt x="37" y="70"/>
                  </a:lnTo>
                  <a:lnTo>
                    <a:pt x="31" y="70"/>
                  </a:lnTo>
                  <a:lnTo>
                    <a:pt x="27" y="70"/>
                  </a:lnTo>
                  <a:lnTo>
                    <a:pt x="23" y="70"/>
                  </a:lnTo>
                  <a:lnTo>
                    <a:pt x="21" y="68"/>
                  </a:lnTo>
                  <a:lnTo>
                    <a:pt x="17" y="68"/>
                  </a:lnTo>
                  <a:lnTo>
                    <a:pt x="13" y="66"/>
                  </a:lnTo>
                  <a:lnTo>
                    <a:pt x="11" y="64"/>
                  </a:lnTo>
                  <a:lnTo>
                    <a:pt x="9" y="62"/>
                  </a:lnTo>
                  <a:lnTo>
                    <a:pt x="5" y="60"/>
                  </a:lnTo>
                  <a:lnTo>
                    <a:pt x="3" y="58"/>
                  </a:lnTo>
                  <a:lnTo>
                    <a:pt x="3" y="54"/>
                  </a:lnTo>
                  <a:lnTo>
                    <a:pt x="1" y="52"/>
                  </a:lnTo>
                  <a:lnTo>
                    <a:pt x="0" y="50"/>
                  </a:lnTo>
                  <a:lnTo>
                    <a:pt x="0" y="46"/>
                  </a:lnTo>
                  <a:lnTo>
                    <a:pt x="0" y="44"/>
                  </a:lnTo>
                  <a:lnTo>
                    <a:pt x="0" y="40"/>
                  </a:lnTo>
                  <a:lnTo>
                    <a:pt x="0" y="36"/>
                  </a:lnTo>
                  <a:lnTo>
                    <a:pt x="0" y="34"/>
                  </a:lnTo>
                  <a:lnTo>
                    <a:pt x="1" y="30"/>
                  </a:lnTo>
                  <a:lnTo>
                    <a:pt x="1" y="28"/>
                  </a:lnTo>
                  <a:lnTo>
                    <a:pt x="3" y="24"/>
                  </a:lnTo>
                  <a:lnTo>
                    <a:pt x="5" y="22"/>
                  </a:lnTo>
                  <a:lnTo>
                    <a:pt x="7" y="20"/>
                  </a:lnTo>
                  <a:lnTo>
                    <a:pt x="11" y="18"/>
                  </a:lnTo>
                  <a:lnTo>
                    <a:pt x="1" y="18"/>
                  </a:lnTo>
                  <a:lnTo>
                    <a:pt x="1" y="0"/>
                  </a:lnTo>
                  <a:lnTo>
                    <a:pt x="65" y="0"/>
                  </a:lnTo>
                  <a:lnTo>
                    <a:pt x="69" y="0"/>
                  </a:lnTo>
                  <a:lnTo>
                    <a:pt x="73" y="0"/>
                  </a:lnTo>
                  <a:lnTo>
                    <a:pt x="75" y="0"/>
                  </a:lnTo>
                  <a:lnTo>
                    <a:pt x="77" y="0"/>
                  </a:lnTo>
                  <a:lnTo>
                    <a:pt x="79" y="0"/>
                  </a:lnTo>
                  <a:lnTo>
                    <a:pt x="81" y="0"/>
                  </a:lnTo>
                  <a:lnTo>
                    <a:pt x="83" y="0"/>
                  </a:lnTo>
                  <a:lnTo>
                    <a:pt x="85" y="2"/>
                  </a:lnTo>
                  <a:lnTo>
                    <a:pt x="87" y="2"/>
                  </a:lnTo>
                  <a:lnTo>
                    <a:pt x="89" y="2"/>
                  </a:lnTo>
                  <a:lnTo>
                    <a:pt x="89" y="4"/>
                  </a:lnTo>
                  <a:lnTo>
                    <a:pt x="91" y="4"/>
                  </a:lnTo>
                  <a:lnTo>
                    <a:pt x="93" y="4"/>
                  </a:lnTo>
                  <a:lnTo>
                    <a:pt x="93" y="6"/>
                  </a:lnTo>
                  <a:lnTo>
                    <a:pt x="95" y="6"/>
                  </a:lnTo>
                  <a:lnTo>
                    <a:pt x="95" y="8"/>
                  </a:lnTo>
                  <a:lnTo>
                    <a:pt x="97" y="8"/>
                  </a:lnTo>
                  <a:lnTo>
                    <a:pt x="97" y="10"/>
                  </a:lnTo>
                  <a:lnTo>
                    <a:pt x="97" y="10"/>
                  </a:lnTo>
                  <a:lnTo>
                    <a:pt x="99" y="12"/>
                  </a:lnTo>
                  <a:lnTo>
                    <a:pt x="99" y="14"/>
                  </a:lnTo>
                  <a:lnTo>
                    <a:pt x="101" y="14"/>
                  </a:lnTo>
                  <a:lnTo>
                    <a:pt x="101" y="16"/>
                  </a:lnTo>
                  <a:lnTo>
                    <a:pt x="101" y="18"/>
                  </a:lnTo>
                  <a:lnTo>
                    <a:pt x="101" y="20"/>
                  </a:lnTo>
                  <a:lnTo>
                    <a:pt x="103" y="22"/>
                  </a:lnTo>
                  <a:lnTo>
                    <a:pt x="103" y="24"/>
                  </a:lnTo>
                  <a:lnTo>
                    <a:pt x="103" y="26"/>
                  </a:lnTo>
                  <a:lnTo>
                    <a:pt x="103" y="28"/>
                  </a:lnTo>
                  <a:lnTo>
                    <a:pt x="103" y="30"/>
                  </a:lnTo>
                  <a:lnTo>
                    <a:pt x="103" y="32"/>
                  </a:lnTo>
                  <a:lnTo>
                    <a:pt x="103" y="34"/>
                  </a:lnTo>
                  <a:lnTo>
                    <a:pt x="103" y="38"/>
                  </a:lnTo>
                  <a:lnTo>
                    <a:pt x="103" y="42"/>
                  </a:lnTo>
                  <a:lnTo>
                    <a:pt x="103" y="46"/>
                  </a:lnTo>
                  <a:lnTo>
                    <a:pt x="101" y="50"/>
                  </a:lnTo>
                  <a:lnTo>
                    <a:pt x="101" y="54"/>
                  </a:lnTo>
                  <a:lnTo>
                    <a:pt x="99" y="56"/>
                  </a:lnTo>
                  <a:lnTo>
                    <a:pt x="99" y="58"/>
                  </a:lnTo>
                  <a:lnTo>
                    <a:pt x="97" y="60"/>
                  </a:lnTo>
                  <a:lnTo>
                    <a:pt x="95" y="62"/>
                  </a:lnTo>
                  <a:lnTo>
                    <a:pt x="93" y="64"/>
                  </a:lnTo>
                  <a:lnTo>
                    <a:pt x="91" y="66"/>
                  </a:lnTo>
                  <a:lnTo>
                    <a:pt x="89" y="66"/>
                  </a:lnTo>
                  <a:lnTo>
                    <a:pt x="87" y="68"/>
                  </a:lnTo>
                  <a:lnTo>
                    <a:pt x="85" y="68"/>
                  </a:lnTo>
                  <a:lnTo>
                    <a:pt x="83" y="68"/>
                  </a:lnTo>
                  <a:lnTo>
                    <a:pt x="81" y="68"/>
                  </a:lnTo>
                  <a:lnTo>
                    <a:pt x="81" y="68"/>
                  </a:lnTo>
                  <a:lnTo>
                    <a:pt x="81" y="68"/>
                  </a:lnTo>
                  <a:lnTo>
                    <a:pt x="79" y="68"/>
                  </a:lnTo>
                  <a:lnTo>
                    <a:pt x="79" y="68"/>
                  </a:lnTo>
                  <a:lnTo>
                    <a:pt x="79" y="68"/>
                  </a:lnTo>
                  <a:lnTo>
                    <a:pt x="79" y="68"/>
                  </a:lnTo>
                  <a:lnTo>
                    <a:pt x="79" y="68"/>
                  </a:lnTo>
                  <a:lnTo>
                    <a:pt x="79" y="68"/>
                  </a:lnTo>
                  <a:close/>
                  <a:moveTo>
                    <a:pt x="35" y="52"/>
                  </a:moveTo>
                  <a:lnTo>
                    <a:pt x="39" y="50"/>
                  </a:lnTo>
                  <a:lnTo>
                    <a:pt x="41" y="50"/>
                  </a:lnTo>
                  <a:lnTo>
                    <a:pt x="43" y="50"/>
                  </a:lnTo>
                  <a:lnTo>
                    <a:pt x="45" y="50"/>
                  </a:lnTo>
                  <a:lnTo>
                    <a:pt x="47" y="50"/>
                  </a:lnTo>
                  <a:lnTo>
                    <a:pt x="49" y="48"/>
                  </a:lnTo>
                  <a:lnTo>
                    <a:pt x="51" y="48"/>
                  </a:lnTo>
                  <a:lnTo>
                    <a:pt x="53" y="46"/>
                  </a:lnTo>
                  <a:lnTo>
                    <a:pt x="53" y="46"/>
                  </a:lnTo>
                  <a:lnTo>
                    <a:pt x="55" y="44"/>
                  </a:lnTo>
                  <a:lnTo>
                    <a:pt x="55" y="42"/>
                  </a:lnTo>
                  <a:lnTo>
                    <a:pt x="57" y="42"/>
                  </a:lnTo>
                  <a:lnTo>
                    <a:pt x="57" y="40"/>
                  </a:lnTo>
                  <a:lnTo>
                    <a:pt x="57" y="38"/>
                  </a:lnTo>
                  <a:lnTo>
                    <a:pt x="57" y="36"/>
                  </a:lnTo>
                  <a:lnTo>
                    <a:pt x="57" y="36"/>
                  </a:lnTo>
                  <a:lnTo>
                    <a:pt x="57" y="34"/>
                  </a:lnTo>
                  <a:lnTo>
                    <a:pt x="57" y="32"/>
                  </a:lnTo>
                  <a:lnTo>
                    <a:pt x="57" y="30"/>
                  </a:lnTo>
                  <a:lnTo>
                    <a:pt x="57" y="28"/>
                  </a:lnTo>
                  <a:lnTo>
                    <a:pt x="55" y="28"/>
                  </a:lnTo>
                  <a:lnTo>
                    <a:pt x="55" y="26"/>
                  </a:lnTo>
                  <a:lnTo>
                    <a:pt x="53" y="24"/>
                  </a:lnTo>
                  <a:lnTo>
                    <a:pt x="53" y="24"/>
                  </a:lnTo>
                  <a:lnTo>
                    <a:pt x="51" y="22"/>
                  </a:lnTo>
                  <a:lnTo>
                    <a:pt x="49" y="22"/>
                  </a:lnTo>
                  <a:lnTo>
                    <a:pt x="47" y="20"/>
                  </a:lnTo>
                  <a:lnTo>
                    <a:pt x="45" y="20"/>
                  </a:lnTo>
                  <a:lnTo>
                    <a:pt x="43" y="20"/>
                  </a:lnTo>
                  <a:lnTo>
                    <a:pt x="41" y="18"/>
                  </a:lnTo>
                  <a:lnTo>
                    <a:pt x="39" y="18"/>
                  </a:lnTo>
                  <a:lnTo>
                    <a:pt x="35" y="18"/>
                  </a:lnTo>
                  <a:lnTo>
                    <a:pt x="33" y="18"/>
                  </a:lnTo>
                  <a:lnTo>
                    <a:pt x="31" y="18"/>
                  </a:lnTo>
                  <a:lnTo>
                    <a:pt x="29" y="20"/>
                  </a:lnTo>
                  <a:lnTo>
                    <a:pt x="25" y="20"/>
                  </a:lnTo>
                  <a:lnTo>
                    <a:pt x="23" y="20"/>
                  </a:lnTo>
                  <a:lnTo>
                    <a:pt x="21" y="22"/>
                  </a:lnTo>
                  <a:lnTo>
                    <a:pt x="21" y="22"/>
                  </a:lnTo>
                  <a:lnTo>
                    <a:pt x="19" y="24"/>
                  </a:lnTo>
                  <a:lnTo>
                    <a:pt x="17" y="24"/>
                  </a:lnTo>
                  <a:lnTo>
                    <a:pt x="17" y="26"/>
                  </a:lnTo>
                  <a:lnTo>
                    <a:pt x="15" y="28"/>
                  </a:lnTo>
                  <a:lnTo>
                    <a:pt x="15" y="28"/>
                  </a:lnTo>
                  <a:lnTo>
                    <a:pt x="15" y="30"/>
                  </a:lnTo>
                  <a:lnTo>
                    <a:pt x="13" y="32"/>
                  </a:lnTo>
                  <a:lnTo>
                    <a:pt x="13" y="34"/>
                  </a:lnTo>
                  <a:lnTo>
                    <a:pt x="13" y="36"/>
                  </a:lnTo>
                  <a:lnTo>
                    <a:pt x="13" y="36"/>
                  </a:lnTo>
                  <a:lnTo>
                    <a:pt x="13" y="38"/>
                  </a:lnTo>
                  <a:lnTo>
                    <a:pt x="15" y="40"/>
                  </a:lnTo>
                  <a:lnTo>
                    <a:pt x="15" y="42"/>
                  </a:lnTo>
                  <a:lnTo>
                    <a:pt x="15" y="42"/>
                  </a:lnTo>
                  <a:lnTo>
                    <a:pt x="17" y="44"/>
                  </a:lnTo>
                  <a:lnTo>
                    <a:pt x="17" y="46"/>
                  </a:lnTo>
                  <a:lnTo>
                    <a:pt x="19" y="46"/>
                  </a:lnTo>
                  <a:lnTo>
                    <a:pt x="21" y="48"/>
                  </a:lnTo>
                  <a:lnTo>
                    <a:pt x="21" y="48"/>
                  </a:lnTo>
                  <a:lnTo>
                    <a:pt x="23" y="50"/>
                  </a:lnTo>
                  <a:lnTo>
                    <a:pt x="25" y="50"/>
                  </a:lnTo>
                  <a:lnTo>
                    <a:pt x="27" y="50"/>
                  </a:lnTo>
                  <a:lnTo>
                    <a:pt x="31" y="50"/>
                  </a:lnTo>
                  <a:lnTo>
                    <a:pt x="33" y="50"/>
                  </a:lnTo>
                  <a:lnTo>
                    <a:pt x="35"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6" name="Freeform 360"/>
            <p:cNvSpPr>
              <a:spLocks/>
            </p:cNvSpPr>
            <p:nvPr/>
          </p:nvSpPr>
          <p:spPr bwMode="auto">
            <a:xfrm>
              <a:off x="929" y="2164"/>
              <a:ext cx="99" cy="72"/>
            </a:xfrm>
            <a:custGeom>
              <a:avLst/>
              <a:gdLst>
                <a:gd name="T0" fmla="*/ 99 w 99"/>
                <a:gd name="T1" fmla="*/ 72 h 72"/>
                <a:gd name="T2" fmla="*/ 0 w 99"/>
                <a:gd name="T3" fmla="*/ 72 h 72"/>
                <a:gd name="T4" fmla="*/ 0 w 99"/>
                <a:gd name="T5" fmla="*/ 52 h 72"/>
                <a:gd name="T6" fmla="*/ 83 w 99"/>
                <a:gd name="T7" fmla="*/ 52 h 72"/>
                <a:gd name="T8" fmla="*/ 83 w 99"/>
                <a:gd name="T9" fmla="*/ 0 h 72"/>
                <a:gd name="T10" fmla="*/ 99 w 99"/>
                <a:gd name="T11" fmla="*/ 0 h 72"/>
                <a:gd name="T12" fmla="*/ 99 w 99"/>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9" y="72"/>
                  </a:moveTo>
                  <a:lnTo>
                    <a:pt x="0" y="72"/>
                  </a:lnTo>
                  <a:lnTo>
                    <a:pt x="0" y="52"/>
                  </a:lnTo>
                  <a:lnTo>
                    <a:pt x="83" y="52"/>
                  </a:lnTo>
                  <a:lnTo>
                    <a:pt x="83" y="0"/>
                  </a:lnTo>
                  <a:lnTo>
                    <a:pt x="99" y="0"/>
                  </a:lnTo>
                  <a:lnTo>
                    <a:pt x="99"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7" name="Freeform 361"/>
            <p:cNvSpPr>
              <a:spLocks noEditPoints="1"/>
            </p:cNvSpPr>
            <p:nvPr/>
          </p:nvSpPr>
          <p:spPr bwMode="auto">
            <a:xfrm>
              <a:off x="955" y="2081"/>
              <a:ext cx="75" cy="73"/>
            </a:xfrm>
            <a:custGeom>
              <a:avLst/>
              <a:gdLst>
                <a:gd name="T0" fmla="*/ 31 w 75"/>
                <a:gd name="T1" fmla="*/ 73 h 73"/>
                <a:gd name="T2" fmla="*/ 23 w 75"/>
                <a:gd name="T3" fmla="*/ 73 h 73"/>
                <a:gd name="T4" fmla="*/ 17 w 75"/>
                <a:gd name="T5" fmla="*/ 69 h 73"/>
                <a:gd name="T6" fmla="*/ 11 w 75"/>
                <a:gd name="T7" fmla="*/ 65 h 73"/>
                <a:gd name="T8" fmla="*/ 5 w 75"/>
                <a:gd name="T9" fmla="*/ 59 h 73"/>
                <a:gd name="T10" fmla="*/ 3 w 75"/>
                <a:gd name="T11" fmla="*/ 53 h 73"/>
                <a:gd name="T12" fmla="*/ 0 w 75"/>
                <a:gd name="T13" fmla="*/ 47 h 73"/>
                <a:gd name="T14" fmla="*/ 0 w 75"/>
                <a:gd name="T15" fmla="*/ 39 h 73"/>
                <a:gd name="T16" fmla="*/ 0 w 75"/>
                <a:gd name="T17" fmla="*/ 29 h 73"/>
                <a:gd name="T18" fmla="*/ 3 w 75"/>
                <a:gd name="T19" fmla="*/ 17 h 73"/>
                <a:gd name="T20" fmla="*/ 9 w 75"/>
                <a:gd name="T21" fmla="*/ 10 h 73"/>
                <a:gd name="T22" fmla="*/ 19 w 75"/>
                <a:gd name="T23" fmla="*/ 4 h 73"/>
                <a:gd name="T24" fmla="*/ 29 w 75"/>
                <a:gd name="T25" fmla="*/ 0 h 73"/>
                <a:gd name="T26" fmla="*/ 41 w 75"/>
                <a:gd name="T27" fmla="*/ 0 h 73"/>
                <a:gd name="T28" fmla="*/ 51 w 75"/>
                <a:gd name="T29" fmla="*/ 2 h 73"/>
                <a:gd name="T30" fmla="*/ 61 w 75"/>
                <a:gd name="T31" fmla="*/ 8 h 73"/>
                <a:gd name="T32" fmla="*/ 69 w 75"/>
                <a:gd name="T33" fmla="*/ 16 h 73"/>
                <a:gd name="T34" fmla="*/ 73 w 75"/>
                <a:gd name="T35" fmla="*/ 25 h 73"/>
                <a:gd name="T36" fmla="*/ 75 w 75"/>
                <a:gd name="T37" fmla="*/ 35 h 73"/>
                <a:gd name="T38" fmla="*/ 75 w 75"/>
                <a:gd name="T39" fmla="*/ 43 h 73"/>
                <a:gd name="T40" fmla="*/ 73 w 75"/>
                <a:gd name="T41" fmla="*/ 51 h 73"/>
                <a:gd name="T42" fmla="*/ 69 w 75"/>
                <a:gd name="T43" fmla="*/ 57 h 73"/>
                <a:gd name="T44" fmla="*/ 65 w 75"/>
                <a:gd name="T45" fmla="*/ 63 h 73"/>
                <a:gd name="T46" fmla="*/ 59 w 75"/>
                <a:gd name="T47" fmla="*/ 67 h 73"/>
                <a:gd name="T48" fmla="*/ 53 w 75"/>
                <a:gd name="T49" fmla="*/ 71 h 73"/>
                <a:gd name="T50" fmla="*/ 45 w 75"/>
                <a:gd name="T51" fmla="*/ 73 h 73"/>
                <a:gd name="T52" fmla="*/ 35 w 75"/>
                <a:gd name="T53" fmla="*/ 73 h 73"/>
                <a:gd name="T54" fmla="*/ 41 w 75"/>
                <a:gd name="T55" fmla="*/ 53 h 73"/>
                <a:gd name="T56" fmla="*/ 49 w 75"/>
                <a:gd name="T57" fmla="*/ 51 h 73"/>
                <a:gd name="T58" fmla="*/ 53 w 75"/>
                <a:gd name="T59" fmla="*/ 49 h 73"/>
                <a:gd name="T60" fmla="*/ 57 w 75"/>
                <a:gd name="T61" fmla="*/ 45 h 73"/>
                <a:gd name="T62" fmla="*/ 59 w 75"/>
                <a:gd name="T63" fmla="*/ 39 h 73"/>
                <a:gd name="T64" fmla="*/ 59 w 75"/>
                <a:gd name="T65" fmla="*/ 35 h 73"/>
                <a:gd name="T66" fmla="*/ 57 w 75"/>
                <a:gd name="T67" fmla="*/ 29 h 73"/>
                <a:gd name="T68" fmla="*/ 55 w 75"/>
                <a:gd name="T69" fmla="*/ 25 h 73"/>
                <a:gd name="T70" fmla="*/ 51 w 75"/>
                <a:gd name="T71" fmla="*/ 21 h 73"/>
                <a:gd name="T72" fmla="*/ 45 w 75"/>
                <a:gd name="T73" fmla="*/ 19 h 73"/>
                <a:gd name="T74" fmla="*/ 37 w 75"/>
                <a:gd name="T75" fmla="*/ 19 h 73"/>
                <a:gd name="T76" fmla="*/ 29 w 75"/>
                <a:gd name="T77" fmla="*/ 19 h 73"/>
                <a:gd name="T78" fmla="*/ 23 w 75"/>
                <a:gd name="T79" fmla="*/ 21 h 73"/>
                <a:gd name="T80" fmla="*/ 19 w 75"/>
                <a:gd name="T81" fmla="*/ 25 h 73"/>
                <a:gd name="T82" fmla="*/ 15 w 75"/>
                <a:gd name="T83" fmla="*/ 29 h 73"/>
                <a:gd name="T84" fmla="*/ 15 w 75"/>
                <a:gd name="T85" fmla="*/ 35 h 73"/>
                <a:gd name="T86" fmla="*/ 15 w 75"/>
                <a:gd name="T87" fmla="*/ 39 h 73"/>
                <a:gd name="T88" fmla="*/ 17 w 75"/>
                <a:gd name="T89" fmla="*/ 45 h 73"/>
                <a:gd name="T90" fmla="*/ 21 w 75"/>
                <a:gd name="T91" fmla="*/ 49 h 73"/>
                <a:gd name="T92" fmla="*/ 25 w 75"/>
                <a:gd name="T93" fmla="*/ 51 h 73"/>
                <a:gd name="T94" fmla="*/ 31 w 75"/>
                <a:gd name="T95"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 h="73">
                  <a:moveTo>
                    <a:pt x="35" y="73"/>
                  </a:moveTo>
                  <a:lnTo>
                    <a:pt x="33" y="73"/>
                  </a:lnTo>
                  <a:lnTo>
                    <a:pt x="31" y="73"/>
                  </a:lnTo>
                  <a:lnTo>
                    <a:pt x="29" y="73"/>
                  </a:lnTo>
                  <a:lnTo>
                    <a:pt x="27" y="73"/>
                  </a:lnTo>
                  <a:lnTo>
                    <a:pt x="23" y="73"/>
                  </a:lnTo>
                  <a:lnTo>
                    <a:pt x="21" y="71"/>
                  </a:lnTo>
                  <a:lnTo>
                    <a:pt x="19" y="71"/>
                  </a:lnTo>
                  <a:lnTo>
                    <a:pt x="17" y="69"/>
                  </a:lnTo>
                  <a:lnTo>
                    <a:pt x="15" y="67"/>
                  </a:lnTo>
                  <a:lnTo>
                    <a:pt x="13" y="67"/>
                  </a:lnTo>
                  <a:lnTo>
                    <a:pt x="11" y="65"/>
                  </a:lnTo>
                  <a:lnTo>
                    <a:pt x="9" y="63"/>
                  </a:lnTo>
                  <a:lnTo>
                    <a:pt x="7" y="61"/>
                  </a:lnTo>
                  <a:lnTo>
                    <a:pt x="5" y="59"/>
                  </a:lnTo>
                  <a:lnTo>
                    <a:pt x="5" y="57"/>
                  </a:lnTo>
                  <a:lnTo>
                    <a:pt x="3" y="55"/>
                  </a:lnTo>
                  <a:lnTo>
                    <a:pt x="3" y="53"/>
                  </a:lnTo>
                  <a:lnTo>
                    <a:pt x="1" y="51"/>
                  </a:lnTo>
                  <a:lnTo>
                    <a:pt x="1" y="49"/>
                  </a:lnTo>
                  <a:lnTo>
                    <a:pt x="0" y="47"/>
                  </a:lnTo>
                  <a:lnTo>
                    <a:pt x="0" y="43"/>
                  </a:lnTo>
                  <a:lnTo>
                    <a:pt x="0" y="41"/>
                  </a:lnTo>
                  <a:lnTo>
                    <a:pt x="0" y="39"/>
                  </a:lnTo>
                  <a:lnTo>
                    <a:pt x="0" y="37"/>
                  </a:lnTo>
                  <a:lnTo>
                    <a:pt x="0" y="31"/>
                  </a:lnTo>
                  <a:lnTo>
                    <a:pt x="0" y="29"/>
                  </a:lnTo>
                  <a:lnTo>
                    <a:pt x="0" y="25"/>
                  </a:lnTo>
                  <a:lnTo>
                    <a:pt x="1" y="21"/>
                  </a:lnTo>
                  <a:lnTo>
                    <a:pt x="3" y="17"/>
                  </a:lnTo>
                  <a:lnTo>
                    <a:pt x="5" y="16"/>
                  </a:lnTo>
                  <a:lnTo>
                    <a:pt x="7" y="12"/>
                  </a:lnTo>
                  <a:lnTo>
                    <a:pt x="9" y="10"/>
                  </a:lnTo>
                  <a:lnTo>
                    <a:pt x="13" y="8"/>
                  </a:lnTo>
                  <a:lnTo>
                    <a:pt x="15" y="6"/>
                  </a:lnTo>
                  <a:lnTo>
                    <a:pt x="19" y="4"/>
                  </a:lnTo>
                  <a:lnTo>
                    <a:pt x="21" y="2"/>
                  </a:lnTo>
                  <a:lnTo>
                    <a:pt x="25" y="0"/>
                  </a:lnTo>
                  <a:lnTo>
                    <a:pt x="29" y="0"/>
                  </a:lnTo>
                  <a:lnTo>
                    <a:pt x="33" y="0"/>
                  </a:lnTo>
                  <a:lnTo>
                    <a:pt x="37" y="0"/>
                  </a:lnTo>
                  <a:lnTo>
                    <a:pt x="41" y="0"/>
                  </a:lnTo>
                  <a:lnTo>
                    <a:pt x="45" y="0"/>
                  </a:lnTo>
                  <a:lnTo>
                    <a:pt x="49" y="0"/>
                  </a:lnTo>
                  <a:lnTo>
                    <a:pt x="51" y="2"/>
                  </a:lnTo>
                  <a:lnTo>
                    <a:pt x="55" y="4"/>
                  </a:lnTo>
                  <a:lnTo>
                    <a:pt x="59" y="6"/>
                  </a:lnTo>
                  <a:lnTo>
                    <a:pt x="61" y="8"/>
                  </a:lnTo>
                  <a:lnTo>
                    <a:pt x="65" y="10"/>
                  </a:lnTo>
                  <a:lnTo>
                    <a:pt x="67" y="12"/>
                  </a:lnTo>
                  <a:lnTo>
                    <a:pt x="69" y="16"/>
                  </a:lnTo>
                  <a:lnTo>
                    <a:pt x="71" y="17"/>
                  </a:lnTo>
                  <a:lnTo>
                    <a:pt x="73" y="21"/>
                  </a:lnTo>
                  <a:lnTo>
                    <a:pt x="73" y="25"/>
                  </a:lnTo>
                  <a:lnTo>
                    <a:pt x="75" y="29"/>
                  </a:lnTo>
                  <a:lnTo>
                    <a:pt x="75" y="31"/>
                  </a:lnTo>
                  <a:lnTo>
                    <a:pt x="75" y="35"/>
                  </a:lnTo>
                  <a:lnTo>
                    <a:pt x="75" y="39"/>
                  </a:lnTo>
                  <a:lnTo>
                    <a:pt x="75" y="41"/>
                  </a:lnTo>
                  <a:lnTo>
                    <a:pt x="75" y="43"/>
                  </a:lnTo>
                  <a:lnTo>
                    <a:pt x="73" y="45"/>
                  </a:lnTo>
                  <a:lnTo>
                    <a:pt x="73" y="49"/>
                  </a:lnTo>
                  <a:lnTo>
                    <a:pt x="73" y="51"/>
                  </a:lnTo>
                  <a:lnTo>
                    <a:pt x="71" y="53"/>
                  </a:lnTo>
                  <a:lnTo>
                    <a:pt x="71" y="55"/>
                  </a:lnTo>
                  <a:lnTo>
                    <a:pt x="69" y="57"/>
                  </a:lnTo>
                  <a:lnTo>
                    <a:pt x="69" y="59"/>
                  </a:lnTo>
                  <a:lnTo>
                    <a:pt x="67" y="61"/>
                  </a:lnTo>
                  <a:lnTo>
                    <a:pt x="65" y="63"/>
                  </a:lnTo>
                  <a:lnTo>
                    <a:pt x="63" y="65"/>
                  </a:lnTo>
                  <a:lnTo>
                    <a:pt x="61" y="67"/>
                  </a:lnTo>
                  <a:lnTo>
                    <a:pt x="59" y="67"/>
                  </a:lnTo>
                  <a:lnTo>
                    <a:pt x="57" y="69"/>
                  </a:lnTo>
                  <a:lnTo>
                    <a:pt x="55" y="71"/>
                  </a:lnTo>
                  <a:lnTo>
                    <a:pt x="53" y="71"/>
                  </a:lnTo>
                  <a:lnTo>
                    <a:pt x="51" y="73"/>
                  </a:lnTo>
                  <a:lnTo>
                    <a:pt x="47" y="73"/>
                  </a:lnTo>
                  <a:lnTo>
                    <a:pt x="45" y="73"/>
                  </a:lnTo>
                  <a:lnTo>
                    <a:pt x="41" y="73"/>
                  </a:lnTo>
                  <a:lnTo>
                    <a:pt x="39" y="73"/>
                  </a:lnTo>
                  <a:lnTo>
                    <a:pt x="35" y="73"/>
                  </a:lnTo>
                  <a:close/>
                  <a:moveTo>
                    <a:pt x="37" y="53"/>
                  </a:moveTo>
                  <a:lnTo>
                    <a:pt x="39" y="53"/>
                  </a:lnTo>
                  <a:lnTo>
                    <a:pt x="41" y="53"/>
                  </a:lnTo>
                  <a:lnTo>
                    <a:pt x="45" y="53"/>
                  </a:lnTo>
                  <a:lnTo>
                    <a:pt x="47" y="53"/>
                  </a:lnTo>
                  <a:lnTo>
                    <a:pt x="49" y="51"/>
                  </a:lnTo>
                  <a:lnTo>
                    <a:pt x="51" y="51"/>
                  </a:lnTo>
                  <a:lnTo>
                    <a:pt x="51" y="49"/>
                  </a:lnTo>
                  <a:lnTo>
                    <a:pt x="53" y="49"/>
                  </a:lnTo>
                  <a:lnTo>
                    <a:pt x="55" y="47"/>
                  </a:lnTo>
                  <a:lnTo>
                    <a:pt x="57" y="47"/>
                  </a:lnTo>
                  <a:lnTo>
                    <a:pt x="57" y="45"/>
                  </a:lnTo>
                  <a:lnTo>
                    <a:pt x="57" y="43"/>
                  </a:lnTo>
                  <a:lnTo>
                    <a:pt x="59" y="41"/>
                  </a:lnTo>
                  <a:lnTo>
                    <a:pt x="59" y="39"/>
                  </a:lnTo>
                  <a:lnTo>
                    <a:pt x="59" y="37"/>
                  </a:lnTo>
                  <a:lnTo>
                    <a:pt x="59" y="35"/>
                  </a:lnTo>
                  <a:lnTo>
                    <a:pt x="59" y="35"/>
                  </a:lnTo>
                  <a:lnTo>
                    <a:pt x="59" y="33"/>
                  </a:lnTo>
                  <a:lnTo>
                    <a:pt x="59" y="31"/>
                  </a:lnTo>
                  <a:lnTo>
                    <a:pt x="57" y="29"/>
                  </a:lnTo>
                  <a:lnTo>
                    <a:pt x="57" y="27"/>
                  </a:lnTo>
                  <a:lnTo>
                    <a:pt x="57" y="25"/>
                  </a:lnTo>
                  <a:lnTo>
                    <a:pt x="55" y="25"/>
                  </a:lnTo>
                  <a:lnTo>
                    <a:pt x="53" y="23"/>
                  </a:lnTo>
                  <a:lnTo>
                    <a:pt x="51" y="23"/>
                  </a:lnTo>
                  <a:lnTo>
                    <a:pt x="51" y="21"/>
                  </a:lnTo>
                  <a:lnTo>
                    <a:pt x="49" y="21"/>
                  </a:lnTo>
                  <a:lnTo>
                    <a:pt x="47" y="19"/>
                  </a:lnTo>
                  <a:lnTo>
                    <a:pt x="45" y="19"/>
                  </a:lnTo>
                  <a:lnTo>
                    <a:pt x="41" y="19"/>
                  </a:lnTo>
                  <a:lnTo>
                    <a:pt x="39" y="19"/>
                  </a:lnTo>
                  <a:lnTo>
                    <a:pt x="37" y="19"/>
                  </a:lnTo>
                  <a:lnTo>
                    <a:pt x="35" y="19"/>
                  </a:lnTo>
                  <a:lnTo>
                    <a:pt x="31" y="19"/>
                  </a:lnTo>
                  <a:lnTo>
                    <a:pt x="29" y="19"/>
                  </a:lnTo>
                  <a:lnTo>
                    <a:pt x="27" y="19"/>
                  </a:lnTo>
                  <a:lnTo>
                    <a:pt x="25" y="21"/>
                  </a:lnTo>
                  <a:lnTo>
                    <a:pt x="23" y="21"/>
                  </a:lnTo>
                  <a:lnTo>
                    <a:pt x="21" y="23"/>
                  </a:lnTo>
                  <a:lnTo>
                    <a:pt x="21" y="23"/>
                  </a:lnTo>
                  <a:lnTo>
                    <a:pt x="19" y="25"/>
                  </a:lnTo>
                  <a:lnTo>
                    <a:pt x="17" y="25"/>
                  </a:lnTo>
                  <a:lnTo>
                    <a:pt x="17" y="27"/>
                  </a:lnTo>
                  <a:lnTo>
                    <a:pt x="15" y="29"/>
                  </a:lnTo>
                  <a:lnTo>
                    <a:pt x="15" y="31"/>
                  </a:lnTo>
                  <a:lnTo>
                    <a:pt x="15" y="33"/>
                  </a:lnTo>
                  <a:lnTo>
                    <a:pt x="15" y="35"/>
                  </a:lnTo>
                  <a:lnTo>
                    <a:pt x="15" y="35"/>
                  </a:lnTo>
                  <a:lnTo>
                    <a:pt x="15" y="37"/>
                  </a:lnTo>
                  <a:lnTo>
                    <a:pt x="15" y="39"/>
                  </a:lnTo>
                  <a:lnTo>
                    <a:pt x="15" y="41"/>
                  </a:lnTo>
                  <a:lnTo>
                    <a:pt x="15" y="43"/>
                  </a:lnTo>
                  <a:lnTo>
                    <a:pt x="17" y="45"/>
                  </a:lnTo>
                  <a:lnTo>
                    <a:pt x="17" y="47"/>
                  </a:lnTo>
                  <a:lnTo>
                    <a:pt x="19" y="47"/>
                  </a:lnTo>
                  <a:lnTo>
                    <a:pt x="21" y="49"/>
                  </a:lnTo>
                  <a:lnTo>
                    <a:pt x="21" y="49"/>
                  </a:lnTo>
                  <a:lnTo>
                    <a:pt x="23" y="51"/>
                  </a:lnTo>
                  <a:lnTo>
                    <a:pt x="25" y="51"/>
                  </a:lnTo>
                  <a:lnTo>
                    <a:pt x="27" y="53"/>
                  </a:lnTo>
                  <a:lnTo>
                    <a:pt x="29" y="53"/>
                  </a:lnTo>
                  <a:lnTo>
                    <a:pt x="31" y="53"/>
                  </a:lnTo>
                  <a:lnTo>
                    <a:pt x="35" y="53"/>
                  </a:lnTo>
                  <a:lnTo>
                    <a:pt x="37"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8" name="Freeform 362"/>
            <p:cNvSpPr>
              <a:spLocks noEditPoints="1"/>
            </p:cNvSpPr>
            <p:nvPr/>
          </p:nvSpPr>
          <p:spPr bwMode="auto">
            <a:xfrm>
              <a:off x="955" y="2001"/>
              <a:ext cx="75" cy="70"/>
            </a:xfrm>
            <a:custGeom>
              <a:avLst/>
              <a:gdLst>
                <a:gd name="T0" fmla="*/ 15 w 75"/>
                <a:gd name="T1" fmla="*/ 66 h 70"/>
                <a:gd name="T2" fmla="*/ 7 w 75"/>
                <a:gd name="T3" fmla="*/ 60 h 70"/>
                <a:gd name="T4" fmla="*/ 1 w 75"/>
                <a:gd name="T5" fmla="*/ 52 h 70"/>
                <a:gd name="T6" fmla="*/ 0 w 75"/>
                <a:gd name="T7" fmla="*/ 42 h 70"/>
                <a:gd name="T8" fmla="*/ 0 w 75"/>
                <a:gd name="T9" fmla="*/ 30 h 70"/>
                <a:gd name="T10" fmla="*/ 1 w 75"/>
                <a:gd name="T11" fmla="*/ 20 h 70"/>
                <a:gd name="T12" fmla="*/ 3 w 75"/>
                <a:gd name="T13" fmla="*/ 12 h 70"/>
                <a:gd name="T14" fmla="*/ 7 w 75"/>
                <a:gd name="T15" fmla="*/ 8 h 70"/>
                <a:gd name="T16" fmla="*/ 13 w 75"/>
                <a:gd name="T17" fmla="*/ 6 h 70"/>
                <a:gd name="T18" fmla="*/ 21 w 75"/>
                <a:gd name="T19" fmla="*/ 4 h 70"/>
                <a:gd name="T20" fmla="*/ 51 w 75"/>
                <a:gd name="T21" fmla="*/ 4 h 70"/>
                <a:gd name="T22" fmla="*/ 59 w 75"/>
                <a:gd name="T23" fmla="*/ 4 h 70"/>
                <a:gd name="T24" fmla="*/ 65 w 75"/>
                <a:gd name="T25" fmla="*/ 4 h 70"/>
                <a:gd name="T26" fmla="*/ 69 w 75"/>
                <a:gd name="T27" fmla="*/ 2 h 70"/>
                <a:gd name="T28" fmla="*/ 73 w 75"/>
                <a:gd name="T29" fmla="*/ 20 h 70"/>
                <a:gd name="T30" fmla="*/ 71 w 75"/>
                <a:gd name="T31" fmla="*/ 20 h 70"/>
                <a:gd name="T32" fmla="*/ 67 w 75"/>
                <a:gd name="T33" fmla="*/ 22 h 70"/>
                <a:gd name="T34" fmla="*/ 67 w 75"/>
                <a:gd name="T35" fmla="*/ 22 h 70"/>
                <a:gd name="T36" fmla="*/ 65 w 75"/>
                <a:gd name="T37" fmla="*/ 22 h 70"/>
                <a:gd name="T38" fmla="*/ 69 w 75"/>
                <a:gd name="T39" fmla="*/ 28 h 70"/>
                <a:gd name="T40" fmla="*/ 73 w 75"/>
                <a:gd name="T41" fmla="*/ 32 h 70"/>
                <a:gd name="T42" fmla="*/ 75 w 75"/>
                <a:gd name="T43" fmla="*/ 38 h 70"/>
                <a:gd name="T44" fmla="*/ 75 w 75"/>
                <a:gd name="T45" fmla="*/ 44 h 70"/>
                <a:gd name="T46" fmla="*/ 73 w 75"/>
                <a:gd name="T47" fmla="*/ 54 h 70"/>
                <a:gd name="T48" fmla="*/ 69 w 75"/>
                <a:gd name="T49" fmla="*/ 62 h 70"/>
                <a:gd name="T50" fmla="*/ 61 w 75"/>
                <a:gd name="T51" fmla="*/ 68 h 70"/>
                <a:gd name="T52" fmla="*/ 53 w 75"/>
                <a:gd name="T53" fmla="*/ 70 h 70"/>
                <a:gd name="T54" fmla="*/ 47 w 75"/>
                <a:gd name="T55" fmla="*/ 68 h 70"/>
                <a:gd name="T56" fmla="*/ 43 w 75"/>
                <a:gd name="T57" fmla="*/ 66 h 70"/>
                <a:gd name="T58" fmla="*/ 39 w 75"/>
                <a:gd name="T59" fmla="*/ 62 h 70"/>
                <a:gd name="T60" fmla="*/ 35 w 75"/>
                <a:gd name="T61" fmla="*/ 58 h 70"/>
                <a:gd name="T62" fmla="*/ 33 w 75"/>
                <a:gd name="T63" fmla="*/ 52 h 70"/>
                <a:gd name="T64" fmla="*/ 31 w 75"/>
                <a:gd name="T65" fmla="*/ 42 h 70"/>
                <a:gd name="T66" fmla="*/ 27 w 75"/>
                <a:gd name="T67" fmla="*/ 30 h 70"/>
                <a:gd name="T68" fmla="*/ 25 w 75"/>
                <a:gd name="T69" fmla="*/ 24 h 70"/>
                <a:gd name="T70" fmla="*/ 19 w 75"/>
                <a:gd name="T71" fmla="*/ 24 h 70"/>
                <a:gd name="T72" fmla="*/ 17 w 75"/>
                <a:gd name="T73" fmla="*/ 26 h 70"/>
                <a:gd name="T74" fmla="*/ 15 w 75"/>
                <a:gd name="T75" fmla="*/ 28 h 70"/>
                <a:gd name="T76" fmla="*/ 13 w 75"/>
                <a:gd name="T77" fmla="*/ 34 h 70"/>
                <a:gd name="T78" fmla="*/ 13 w 75"/>
                <a:gd name="T79" fmla="*/ 40 h 70"/>
                <a:gd name="T80" fmla="*/ 15 w 75"/>
                <a:gd name="T81" fmla="*/ 44 h 70"/>
                <a:gd name="T82" fmla="*/ 17 w 75"/>
                <a:gd name="T83" fmla="*/ 46 h 70"/>
                <a:gd name="T84" fmla="*/ 21 w 75"/>
                <a:gd name="T85" fmla="*/ 48 h 70"/>
                <a:gd name="T86" fmla="*/ 39 w 75"/>
                <a:gd name="T87" fmla="*/ 26 h 70"/>
                <a:gd name="T88" fmla="*/ 41 w 75"/>
                <a:gd name="T89" fmla="*/ 32 h 70"/>
                <a:gd name="T90" fmla="*/ 43 w 75"/>
                <a:gd name="T91" fmla="*/ 38 h 70"/>
                <a:gd name="T92" fmla="*/ 43 w 75"/>
                <a:gd name="T93" fmla="*/ 44 h 70"/>
                <a:gd name="T94" fmla="*/ 47 w 75"/>
                <a:gd name="T95" fmla="*/ 48 h 70"/>
                <a:gd name="T96" fmla="*/ 49 w 75"/>
                <a:gd name="T97" fmla="*/ 50 h 70"/>
                <a:gd name="T98" fmla="*/ 53 w 75"/>
                <a:gd name="T99" fmla="*/ 50 h 70"/>
                <a:gd name="T100" fmla="*/ 57 w 75"/>
                <a:gd name="T101" fmla="*/ 48 h 70"/>
                <a:gd name="T102" fmla="*/ 59 w 75"/>
                <a:gd name="T103" fmla="*/ 44 h 70"/>
                <a:gd name="T104" fmla="*/ 61 w 75"/>
                <a:gd name="T105" fmla="*/ 42 h 70"/>
                <a:gd name="T106" fmla="*/ 61 w 75"/>
                <a:gd name="T107" fmla="*/ 36 h 70"/>
                <a:gd name="T108" fmla="*/ 59 w 75"/>
                <a:gd name="T109" fmla="*/ 32 h 70"/>
                <a:gd name="T110" fmla="*/ 57 w 75"/>
                <a:gd name="T111" fmla="*/ 28 h 70"/>
                <a:gd name="T112" fmla="*/ 53 w 75"/>
                <a:gd name="T113" fmla="*/ 24 h 70"/>
                <a:gd name="T114" fmla="*/ 51 w 75"/>
                <a:gd name="T115" fmla="*/ 24 h 70"/>
                <a:gd name="T116" fmla="*/ 45 w 75"/>
                <a:gd name="T11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 h="70">
                  <a:moveTo>
                    <a:pt x="23" y="50"/>
                  </a:moveTo>
                  <a:lnTo>
                    <a:pt x="19" y="68"/>
                  </a:lnTo>
                  <a:lnTo>
                    <a:pt x="17" y="66"/>
                  </a:lnTo>
                  <a:lnTo>
                    <a:pt x="15" y="66"/>
                  </a:lnTo>
                  <a:lnTo>
                    <a:pt x="13" y="64"/>
                  </a:lnTo>
                  <a:lnTo>
                    <a:pt x="11" y="62"/>
                  </a:lnTo>
                  <a:lnTo>
                    <a:pt x="9" y="62"/>
                  </a:lnTo>
                  <a:lnTo>
                    <a:pt x="7" y="60"/>
                  </a:lnTo>
                  <a:lnTo>
                    <a:pt x="5" y="58"/>
                  </a:lnTo>
                  <a:lnTo>
                    <a:pt x="3" y="56"/>
                  </a:lnTo>
                  <a:lnTo>
                    <a:pt x="3" y="54"/>
                  </a:lnTo>
                  <a:lnTo>
                    <a:pt x="1" y="52"/>
                  </a:lnTo>
                  <a:lnTo>
                    <a:pt x="1" y="50"/>
                  </a:lnTo>
                  <a:lnTo>
                    <a:pt x="0" y="48"/>
                  </a:lnTo>
                  <a:lnTo>
                    <a:pt x="0" y="44"/>
                  </a:lnTo>
                  <a:lnTo>
                    <a:pt x="0" y="42"/>
                  </a:lnTo>
                  <a:lnTo>
                    <a:pt x="0" y="38"/>
                  </a:lnTo>
                  <a:lnTo>
                    <a:pt x="0" y="36"/>
                  </a:lnTo>
                  <a:lnTo>
                    <a:pt x="0" y="32"/>
                  </a:lnTo>
                  <a:lnTo>
                    <a:pt x="0" y="30"/>
                  </a:lnTo>
                  <a:lnTo>
                    <a:pt x="0" y="26"/>
                  </a:lnTo>
                  <a:lnTo>
                    <a:pt x="0" y="24"/>
                  </a:lnTo>
                  <a:lnTo>
                    <a:pt x="0" y="22"/>
                  </a:lnTo>
                  <a:lnTo>
                    <a:pt x="1" y="20"/>
                  </a:lnTo>
                  <a:lnTo>
                    <a:pt x="1" y="18"/>
                  </a:lnTo>
                  <a:lnTo>
                    <a:pt x="1" y="16"/>
                  </a:lnTo>
                  <a:lnTo>
                    <a:pt x="3" y="14"/>
                  </a:lnTo>
                  <a:lnTo>
                    <a:pt x="3" y="12"/>
                  </a:lnTo>
                  <a:lnTo>
                    <a:pt x="5" y="12"/>
                  </a:lnTo>
                  <a:lnTo>
                    <a:pt x="5" y="10"/>
                  </a:lnTo>
                  <a:lnTo>
                    <a:pt x="5" y="10"/>
                  </a:lnTo>
                  <a:lnTo>
                    <a:pt x="7" y="8"/>
                  </a:lnTo>
                  <a:lnTo>
                    <a:pt x="9" y="8"/>
                  </a:lnTo>
                  <a:lnTo>
                    <a:pt x="9" y="6"/>
                  </a:lnTo>
                  <a:lnTo>
                    <a:pt x="11" y="6"/>
                  </a:lnTo>
                  <a:lnTo>
                    <a:pt x="13" y="6"/>
                  </a:lnTo>
                  <a:lnTo>
                    <a:pt x="13" y="6"/>
                  </a:lnTo>
                  <a:lnTo>
                    <a:pt x="17" y="6"/>
                  </a:lnTo>
                  <a:lnTo>
                    <a:pt x="19" y="4"/>
                  </a:lnTo>
                  <a:lnTo>
                    <a:pt x="21" y="4"/>
                  </a:lnTo>
                  <a:lnTo>
                    <a:pt x="23" y="4"/>
                  </a:lnTo>
                  <a:lnTo>
                    <a:pt x="27" y="4"/>
                  </a:lnTo>
                  <a:lnTo>
                    <a:pt x="49" y="4"/>
                  </a:lnTo>
                  <a:lnTo>
                    <a:pt x="51" y="4"/>
                  </a:lnTo>
                  <a:lnTo>
                    <a:pt x="53" y="4"/>
                  </a:lnTo>
                  <a:lnTo>
                    <a:pt x="55" y="4"/>
                  </a:lnTo>
                  <a:lnTo>
                    <a:pt x="57" y="4"/>
                  </a:lnTo>
                  <a:lnTo>
                    <a:pt x="59" y="4"/>
                  </a:lnTo>
                  <a:lnTo>
                    <a:pt x="61" y="4"/>
                  </a:lnTo>
                  <a:lnTo>
                    <a:pt x="63" y="4"/>
                  </a:lnTo>
                  <a:lnTo>
                    <a:pt x="63" y="4"/>
                  </a:lnTo>
                  <a:lnTo>
                    <a:pt x="65" y="4"/>
                  </a:lnTo>
                  <a:lnTo>
                    <a:pt x="65" y="4"/>
                  </a:lnTo>
                  <a:lnTo>
                    <a:pt x="67" y="2"/>
                  </a:lnTo>
                  <a:lnTo>
                    <a:pt x="69" y="2"/>
                  </a:lnTo>
                  <a:lnTo>
                    <a:pt x="69" y="2"/>
                  </a:lnTo>
                  <a:lnTo>
                    <a:pt x="71" y="2"/>
                  </a:lnTo>
                  <a:lnTo>
                    <a:pt x="73" y="0"/>
                  </a:lnTo>
                  <a:lnTo>
                    <a:pt x="73" y="0"/>
                  </a:lnTo>
                  <a:lnTo>
                    <a:pt x="73" y="20"/>
                  </a:lnTo>
                  <a:lnTo>
                    <a:pt x="73" y="20"/>
                  </a:lnTo>
                  <a:lnTo>
                    <a:pt x="73" y="20"/>
                  </a:lnTo>
                  <a:lnTo>
                    <a:pt x="71" y="20"/>
                  </a:lnTo>
                  <a:lnTo>
                    <a:pt x="71" y="20"/>
                  </a:lnTo>
                  <a:lnTo>
                    <a:pt x="71" y="20"/>
                  </a:lnTo>
                  <a:lnTo>
                    <a:pt x="69" y="20"/>
                  </a:lnTo>
                  <a:lnTo>
                    <a:pt x="69" y="20"/>
                  </a:lnTo>
                  <a:lnTo>
                    <a:pt x="67" y="22"/>
                  </a:lnTo>
                  <a:lnTo>
                    <a:pt x="67" y="22"/>
                  </a:lnTo>
                  <a:lnTo>
                    <a:pt x="67" y="22"/>
                  </a:lnTo>
                  <a:lnTo>
                    <a:pt x="67" y="22"/>
                  </a:lnTo>
                  <a:lnTo>
                    <a:pt x="67" y="22"/>
                  </a:lnTo>
                  <a:lnTo>
                    <a:pt x="67" y="22"/>
                  </a:lnTo>
                  <a:lnTo>
                    <a:pt x="65" y="22"/>
                  </a:lnTo>
                  <a:lnTo>
                    <a:pt x="65" y="22"/>
                  </a:lnTo>
                  <a:lnTo>
                    <a:pt x="65" y="22"/>
                  </a:lnTo>
                  <a:lnTo>
                    <a:pt x="67" y="24"/>
                  </a:lnTo>
                  <a:lnTo>
                    <a:pt x="67" y="24"/>
                  </a:lnTo>
                  <a:lnTo>
                    <a:pt x="69" y="26"/>
                  </a:lnTo>
                  <a:lnTo>
                    <a:pt x="69" y="28"/>
                  </a:lnTo>
                  <a:lnTo>
                    <a:pt x="71" y="28"/>
                  </a:lnTo>
                  <a:lnTo>
                    <a:pt x="71" y="30"/>
                  </a:lnTo>
                  <a:lnTo>
                    <a:pt x="73" y="32"/>
                  </a:lnTo>
                  <a:lnTo>
                    <a:pt x="73" y="32"/>
                  </a:lnTo>
                  <a:lnTo>
                    <a:pt x="73" y="34"/>
                  </a:lnTo>
                  <a:lnTo>
                    <a:pt x="73" y="36"/>
                  </a:lnTo>
                  <a:lnTo>
                    <a:pt x="75" y="36"/>
                  </a:lnTo>
                  <a:lnTo>
                    <a:pt x="75" y="38"/>
                  </a:lnTo>
                  <a:lnTo>
                    <a:pt x="75" y="40"/>
                  </a:lnTo>
                  <a:lnTo>
                    <a:pt x="75" y="42"/>
                  </a:lnTo>
                  <a:lnTo>
                    <a:pt x="75" y="44"/>
                  </a:lnTo>
                  <a:lnTo>
                    <a:pt x="75" y="44"/>
                  </a:lnTo>
                  <a:lnTo>
                    <a:pt x="75" y="48"/>
                  </a:lnTo>
                  <a:lnTo>
                    <a:pt x="75" y="50"/>
                  </a:lnTo>
                  <a:lnTo>
                    <a:pt x="75" y="52"/>
                  </a:lnTo>
                  <a:lnTo>
                    <a:pt x="73" y="54"/>
                  </a:lnTo>
                  <a:lnTo>
                    <a:pt x="73" y="56"/>
                  </a:lnTo>
                  <a:lnTo>
                    <a:pt x="71" y="58"/>
                  </a:lnTo>
                  <a:lnTo>
                    <a:pt x="71" y="60"/>
                  </a:lnTo>
                  <a:lnTo>
                    <a:pt x="69" y="62"/>
                  </a:lnTo>
                  <a:lnTo>
                    <a:pt x="67" y="64"/>
                  </a:lnTo>
                  <a:lnTo>
                    <a:pt x="65" y="66"/>
                  </a:lnTo>
                  <a:lnTo>
                    <a:pt x="63" y="66"/>
                  </a:lnTo>
                  <a:lnTo>
                    <a:pt x="61" y="68"/>
                  </a:lnTo>
                  <a:lnTo>
                    <a:pt x="59" y="68"/>
                  </a:lnTo>
                  <a:lnTo>
                    <a:pt x="57" y="68"/>
                  </a:lnTo>
                  <a:lnTo>
                    <a:pt x="55" y="68"/>
                  </a:lnTo>
                  <a:lnTo>
                    <a:pt x="53" y="70"/>
                  </a:lnTo>
                  <a:lnTo>
                    <a:pt x="51" y="68"/>
                  </a:lnTo>
                  <a:lnTo>
                    <a:pt x="51" y="68"/>
                  </a:lnTo>
                  <a:lnTo>
                    <a:pt x="49" y="68"/>
                  </a:lnTo>
                  <a:lnTo>
                    <a:pt x="47" y="68"/>
                  </a:lnTo>
                  <a:lnTo>
                    <a:pt x="47" y="68"/>
                  </a:lnTo>
                  <a:lnTo>
                    <a:pt x="45" y="68"/>
                  </a:lnTo>
                  <a:lnTo>
                    <a:pt x="43" y="66"/>
                  </a:lnTo>
                  <a:lnTo>
                    <a:pt x="43" y="66"/>
                  </a:lnTo>
                  <a:lnTo>
                    <a:pt x="41" y="66"/>
                  </a:lnTo>
                  <a:lnTo>
                    <a:pt x="41" y="64"/>
                  </a:lnTo>
                  <a:lnTo>
                    <a:pt x="39" y="64"/>
                  </a:lnTo>
                  <a:lnTo>
                    <a:pt x="39" y="62"/>
                  </a:lnTo>
                  <a:lnTo>
                    <a:pt x="37" y="62"/>
                  </a:lnTo>
                  <a:lnTo>
                    <a:pt x="37" y="60"/>
                  </a:lnTo>
                  <a:lnTo>
                    <a:pt x="35" y="60"/>
                  </a:lnTo>
                  <a:lnTo>
                    <a:pt x="35" y="58"/>
                  </a:lnTo>
                  <a:lnTo>
                    <a:pt x="35" y="56"/>
                  </a:lnTo>
                  <a:lnTo>
                    <a:pt x="33" y="54"/>
                  </a:lnTo>
                  <a:lnTo>
                    <a:pt x="33" y="54"/>
                  </a:lnTo>
                  <a:lnTo>
                    <a:pt x="33" y="52"/>
                  </a:lnTo>
                  <a:lnTo>
                    <a:pt x="31" y="50"/>
                  </a:lnTo>
                  <a:lnTo>
                    <a:pt x="31" y="48"/>
                  </a:lnTo>
                  <a:lnTo>
                    <a:pt x="31" y="44"/>
                  </a:lnTo>
                  <a:lnTo>
                    <a:pt x="31" y="42"/>
                  </a:lnTo>
                  <a:lnTo>
                    <a:pt x="29" y="40"/>
                  </a:lnTo>
                  <a:lnTo>
                    <a:pt x="29" y="36"/>
                  </a:lnTo>
                  <a:lnTo>
                    <a:pt x="29" y="34"/>
                  </a:lnTo>
                  <a:lnTo>
                    <a:pt x="27" y="30"/>
                  </a:lnTo>
                  <a:lnTo>
                    <a:pt x="27" y="28"/>
                  </a:lnTo>
                  <a:lnTo>
                    <a:pt x="27" y="26"/>
                  </a:lnTo>
                  <a:lnTo>
                    <a:pt x="27" y="24"/>
                  </a:lnTo>
                  <a:lnTo>
                    <a:pt x="25" y="24"/>
                  </a:lnTo>
                  <a:lnTo>
                    <a:pt x="23" y="24"/>
                  </a:lnTo>
                  <a:lnTo>
                    <a:pt x="23" y="24"/>
                  </a:lnTo>
                  <a:lnTo>
                    <a:pt x="21" y="24"/>
                  </a:lnTo>
                  <a:lnTo>
                    <a:pt x="19" y="24"/>
                  </a:lnTo>
                  <a:lnTo>
                    <a:pt x="19" y="24"/>
                  </a:lnTo>
                  <a:lnTo>
                    <a:pt x="17" y="24"/>
                  </a:lnTo>
                  <a:lnTo>
                    <a:pt x="17" y="24"/>
                  </a:lnTo>
                  <a:lnTo>
                    <a:pt x="17" y="26"/>
                  </a:lnTo>
                  <a:lnTo>
                    <a:pt x="15" y="26"/>
                  </a:lnTo>
                  <a:lnTo>
                    <a:pt x="15" y="26"/>
                  </a:lnTo>
                  <a:lnTo>
                    <a:pt x="15" y="28"/>
                  </a:lnTo>
                  <a:lnTo>
                    <a:pt x="15" y="28"/>
                  </a:lnTo>
                  <a:lnTo>
                    <a:pt x="13" y="30"/>
                  </a:lnTo>
                  <a:lnTo>
                    <a:pt x="13" y="32"/>
                  </a:lnTo>
                  <a:lnTo>
                    <a:pt x="13" y="34"/>
                  </a:lnTo>
                  <a:lnTo>
                    <a:pt x="13" y="34"/>
                  </a:lnTo>
                  <a:lnTo>
                    <a:pt x="13" y="36"/>
                  </a:lnTo>
                  <a:lnTo>
                    <a:pt x="13" y="38"/>
                  </a:lnTo>
                  <a:lnTo>
                    <a:pt x="13" y="40"/>
                  </a:lnTo>
                  <a:lnTo>
                    <a:pt x="13" y="40"/>
                  </a:lnTo>
                  <a:lnTo>
                    <a:pt x="13" y="42"/>
                  </a:lnTo>
                  <a:lnTo>
                    <a:pt x="15" y="42"/>
                  </a:lnTo>
                  <a:lnTo>
                    <a:pt x="15" y="44"/>
                  </a:lnTo>
                  <a:lnTo>
                    <a:pt x="15" y="44"/>
                  </a:lnTo>
                  <a:lnTo>
                    <a:pt x="15" y="44"/>
                  </a:lnTo>
                  <a:lnTo>
                    <a:pt x="15" y="46"/>
                  </a:lnTo>
                  <a:lnTo>
                    <a:pt x="17" y="46"/>
                  </a:lnTo>
                  <a:lnTo>
                    <a:pt x="17" y="46"/>
                  </a:lnTo>
                  <a:lnTo>
                    <a:pt x="19" y="48"/>
                  </a:lnTo>
                  <a:lnTo>
                    <a:pt x="19" y="48"/>
                  </a:lnTo>
                  <a:lnTo>
                    <a:pt x="21" y="48"/>
                  </a:lnTo>
                  <a:lnTo>
                    <a:pt x="21" y="48"/>
                  </a:lnTo>
                  <a:lnTo>
                    <a:pt x="23" y="50"/>
                  </a:lnTo>
                  <a:close/>
                  <a:moveTo>
                    <a:pt x="39" y="24"/>
                  </a:moveTo>
                  <a:lnTo>
                    <a:pt x="39" y="24"/>
                  </a:lnTo>
                  <a:lnTo>
                    <a:pt x="39" y="26"/>
                  </a:lnTo>
                  <a:lnTo>
                    <a:pt x="39" y="26"/>
                  </a:lnTo>
                  <a:lnTo>
                    <a:pt x="39" y="28"/>
                  </a:lnTo>
                  <a:lnTo>
                    <a:pt x="39" y="30"/>
                  </a:lnTo>
                  <a:lnTo>
                    <a:pt x="41" y="32"/>
                  </a:lnTo>
                  <a:lnTo>
                    <a:pt x="41" y="34"/>
                  </a:lnTo>
                  <a:lnTo>
                    <a:pt x="41" y="36"/>
                  </a:lnTo>
                  <a:lnTo>
                    <a:pt x="41" y="38"/>
                  </a:lnTo>
                  <a:lnTo>
                    <a:pt x="43" y="38"/>
                  </a:lnTo>
                  <a:lnTo>
                    <a:pt x="43" y="40"/>
                  </a:lnTo>
                  <a:lnTo>
                    <a:pt x="43" y="42"/>
                  </a:lnTo>
                  <a:lnTo>
                    <a:pt x="43" y="44"/>
                  </a:lnTo>
                  <a:lnTo>
                    <a:pt x="43" y="44"/>
                  </a:lnTo>
                  <a:lnTo>
                    <a:pt x="45" y="46"/>
                  </a:lnTo>
                  <a:lnTo>
                    <a:pt x="45" y="46"/>
                  </a:lnTo>
                  <a:lnTo>
                    <a:pt x="45" y="46"/>
                  </a:lnTo>
                  <a:lnTo>
                    <a:pt x="47" y="48"/>
                  </a:lnTo>
                  <a:lnTo>
                    <a:pt x="47" y="48"/>
                  </a:lnTo>
                  <a:lnTo>
                    <a:pt x="47" y="48"/>
                  </a:lnTo>
                  <a:lnTo>
                    <a:pt x="49" y="50"/>
                  </a:lnTo>
                  <a:lnTo>
                    <a:pt x="49" y="50"/>
                  </a:lnTo>
                  <a:lnTo>
                    <a:pt x="51" y="50"/>
                  </a:lnTo>
                  <a:lnTo>
                    <a:pt x="51" y="50"/>
                  </a:lnTo>
                  <a:lnTo>
                    <a:pt x="53" y="50"/>
                  </a:lnTo>
                  <a:lnTo>
                    <a:pt x="53" y="50"/>
                  </a:lnTo>
                  <a:lnTo>
                    <a:pt x="55" y="50"/>
                  </a:lnTo>
                  <a:lnTo>
                    <a:pt x="55" y="48"/>
                  </a:lnTo>
                  <a:lnTo>
                    <a:pt x="57" y="48"/>
                  </a:lnTo>
                  <a:lnTo>
                    <a:pt x="57" y="48"/>
                  </a:lnTo>
                  <a:lnTo>
                    <a:pt x="57" y="48"/>
                  </a:lnTo>
                  <a:lnTo>
                    <a:pt x="59" y="46"/>
                  </a:lnTo>
                  <a:lnTo>
                    <a:pt x="59" y="46"/>
                  </a:lnTo>
                  <a:lnTo>
                    <a:pt x="59" y="44"/>
                  </a:lnTo>
                  <a:lnTo>
                    <a:pt x="61" y="44"/>
                  </a:lnTo>
                  <a:lnTo>
                    <a:pt x="61" y="44"/>
                  </a:lnTo>
                  <a:lnTo>
                    <a:pt x="61" y="42"/>
                  </a:lnTo>
                  <a:lnTo>
                    <a:pt x="61" y="42"/>
                  </a:lnTo>
                  <a:lnTo>
                    <a:pt x="61" y="40"/>
                  </a:lnTo>
                  <a:lnTo>
                    <a:pt x="61" y="38"/>
                  </a:lnTo>
                  <a:lnTo>
                    <a:pt x="61" y="38"/>
                  </a:lnTo>
                  <a:lnTo>
                    <a:pt x="61" y="36"/>
                  </a:lnTo>
                  <a:lnTo>
                    <a:pt x="61" y="34"/>
                  </a:lnTo>
                  <a:lnTo>
                    <a:pt x="61" y="34"/>
                  </a:lnTo>
                  <a:lnTo>
                    <a:pt x="61" y="32"/>
                  </a:lnTo>
                  <a:lnTo>
                    <a:pt x="59" y="32"/>
                  </a:lnTo>
                  <a:lnTo>
                    <a:pt x="59" y="30"/>
                  </a:lnTo>
                  <a:lnTo>
                    <a:pt x="57" y="28"/>
                  </a:lnTo>
                  <a:lnTo>
                    <a:pt x="57" y="28"/>
                  </a:lnTo>
                  <a:lnTo>
                    <a:pt x="57" y="28"/>
                  </a:lnTo>
                  <a:lnTo>
                    <a:pt x="55" y="26"/>
                  </a:lnTo>
                  <a:lnTo>
                    <a:pt x="55" y="26"/>
                  </a:lnTo>
                  <a:lnTo>
                    <a:pt x="55" y="26"/>
                  </a:lnTo>
                  <a:lnTo>
                    <a:pt x="53" y="24"/>
                  </a:lnTo>
                  <a:lnTo>
                    <a:pt x="53" y="24"/>
                  </a:lnTo>
                  <a:lnTo>
                    <a:pt x="51" y="24"/>
                  </a:lnTo>
                  <a:lnTo>
                    <a:pt x="51" y="24"/>
                  </a:lnTo>
                  <a:lnTo>
                    <a:pt x="51" y="24"/>
                  </a:lnTo>
                  <a:lnTo>
                    <a:pt x="49" y="24"/>
                  </a:lnTo>
                  <a:lnTo>
                    <a:pt x="47" y="24"/>
                  </a:lnTo>
                  <a:lnTo>
                    <a:pt x="47" y="24"/>
                  </a:lnTo>
                  <a:lnTo>
                    <a:pt x="45" y="24"/>
                  </a:lnTo>
                  <a:lnTo>
                    <a:pt x="43" y="24"/>
                  </a:lnTo>
                  <a:lnTo>
                    <a:pt x="43" y="24"/>
                  </a:lnTo>
                  <a:lnTo>
                    <a:pt x="3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899" name="Freeform 363"/>
            <p:cNvSpPr>
              <a:spLocks noEditPoints="1"/>
            </p:cNvSpPr>
            <p:nvPr/>
          </p:nvSpPr>
          <p:spPr bwMode="auto">
            <a:xfrm>
              <a:off x="929" y="1920"/>
              <a:ext cx="101" cy="71"/>
            </a:xfrm>
            <a:custGeom>
              <a:avLst/>
              <a:gdLst>
                <a:gd name="T0" fmla="*/ 99 w 101"/>
                <a:gd name="T1" fmla="*/ 18 h 71"/>
                <a:gd name="T2" fmla="*/ 91 w 101"/>
                <a:gd name="T3" fmla="*/ 20 h 71"/>
                <a:gd name="T4" fmla="*/ 93 w 101"/>
                <a:gd name="T5" fmla="*/ 22 h 71"/>
                <a:gd name="T6" fmla="*/ 95 w 101"/>
                <a:gd name="T7" fmla="*/ 24 h 71"/>
                <a:gd name="T8" fmla="*/ 97 w 101"/>
                <a:gd name="T9" fmla="*/ 28 h 71"/>
                <a:gd name="T10" fmla="*/ 99 w 101"/>
                <a:gd name="T11" fmla="*/ 30 h 71"/>
                <a:gd name="T12" fmla="*/ 99 w 101"/>
                <a:gd name="T13" fmla="*/ 33 h 71"/>
                <a:gd name="T14" fmla="*/ 101 w 101"/>
                <a:gd name="T15" fmla="*/ 35 h 71"/>
                <a:gd name="T16" fmla="*/ 101 w 101"/>
                <a:gd name="T17" fmla="*/ 39 h 71"/>
                <a:gd name="T18" fmla="*/ 101 w 101"/>
                <a:gd name="T19" fmla="*/ 43 h 71"/>
                <a:gd name="T20" fmla="*/ 99 w 101"/>
                <a:gd name="T21" fmla="*/ 49 h 71"/>
                <a:gd name="T22" fmla="*/ 97 w 101"/>
                <a:gd name="T23" fmla="*/ 55 h 71"/>
                <a:gd name="T24" fmla="*/ 93 w 101"/>
                <a:gd name="T25" fmla="*/ 59 h 71"/>
                <a:gd name="T26" fmla="*/ 89 w 101"/>
                <a:gd name="T27" fmla="*/ 63 h 71"/>
                <a:gd name="T28" fmla="*/ 83 w 101"/>
                <a:gd name="T29" fmla="*/ 67 h 71"/>
                <a:gd name="T30" fmla="*/ 75 w 101"/>
                <a:gd name="T31" fmla="*/ 69 h 71"/>
                <a:gd name="T32" fmla="*/ 67 w 101"/>
                <a:gd name="T33" fmla="*/ 71 h 71"/>
                <a:gd name="T34" fmla="*/ 57 w 101"/>
                <a:gd name="T35" fmla="*/ 71 h 71"/>
                <a:gd name="T36" fmla="*/ 49 w 101"/>
                <a:gd name="T37" fmla="*/ 69 h 71"/>
                <a:gd name="T38" fmla="*/ 43 w 101"/>
                <a:gd name="T39" fmla="*/ 67 h 71"/>
                <a:gd name="T40" fmla="*/ 37 w 101"/>
                <a:gd name="T41" fmla="*/ 63 h 71"/>
                <a:gd name="T42" fmla="*/ 31 w 101"/>
                <a:gd name="T43" fmla="*/ 59 h 71"/>
                <a:gd name="T44" fmla="*/ 29 w 101"/>
                <a:gd name="T45" fmla="*/ 55 h 71"/>
                <a:gd name="T46" fmla="*/ 26 w 101"/>
                <a:gd name="T47" fmla="*/ 49 h 71"/>
                <a:gd name="T48" fmla="*/ 26 w 101"/>
                <a:gd name="T49" fmla="*/ 43 h 71"/>
                <a:gd name="T50" fmla="*/ 26 w 101"/>
                <a:gd name="T51" fmla="*/ 37 h 71"/>
                <a:gd name="T52" fmla="*/ 26 w 101"/>
                <a:gd name="T53" fmla="*/ 32 h 71"/>
                <a:gd name="T54" fmla="*/ 29 w 101"/>
                <a:gd name="T55" fmla="*/ 26 h 71"/>
                <a:gd name="T56" fmla="*/ 33 w 101"/>
                <a:gd name="T57" fmla="*/ 22 h 71"/>
                <a:gd name="T58" fmla="*/ 0 w 101"/>
                <a:gd name="T59" fmla="*/ 20 h 71"/>
                <a:gd name="T60" fmla="*/ 99 w 101"/>
                <a:gd name="T61" fmla="*/ 0 h 71"/>
                <a:gd name="T62" fmla="*/ 65 w 101"/>
                <a:gd name="T63" fmla="*/ 51 h 71"/>
                <a:gd name="T64" fmla="*/ 69 w 101"/>
                <a:gd name="T65" fmla="*/ 51 h 71"/>
                <a:gd name="T66" fmla="*/ 73 w 101"/>
                <a:gd name="T67" fmla="*/ 49 h 71"/>
                <a:gd name="T68" fmla="*/ 77 w 101"/>
                <a:gd name="T69" fmla="*/ 49 h 71"/>
                <a:gd name="T70" fmla="*/ 79 w 101"/>
                <a:gd name="T71" fmla="*/ 47 h 71"/>
                <a:gd name="T72" fmla="*/ 83 w 101"/>
                <a:gd name="T73" fmla="*/ 43 h 71"/>
                <a:gd name="T74" fmla="*/ 85 w 101"/>
                <a:gd name="T75" fmla="*/ 41 h 71"/>
                <a:gd name="T76" fmla="*/ 85 w 101"/>
                <a:gd name="T77" fmla="*/ 37 h 71"/>
                <a:gd name="T78" fmla="*/ 85 w 101"/>
                <a:gd name="T79" fmla="*/ 33 h 71"/>
                <a:gd name="T80" fmla="*/ 85 w 101"/>
                <a:gd name="T81" fmla="*/ 30 h 71"/>
                <a:gd name="T82" fmla="*/ 83 w 101"/>
                <a:gd name="T83" fmla="*/ 28 h 71"/>
                <a:gd name="T84" fmla="*/ 81 w 101"/>
                <a:gd name="T85" fmla="*/ 26 h 71"/>
                <a:gd name="T86" fmla="*/ 79 w 101"/>
                <a:gd name="T87" fmla="*/ 22 h 71"/>
                <a:gd name="T88" fmla="*/ 75 w 101"/>
                <a:gd name="T89" fmla="*/ 22 h 71"/>
                <a:gd name="T90" fmla="*/ 71 w 101"/>
                <a:gd name="T91" fmla="*/ 20 h 71"/>
                <a:gd name="T92" fmla="*/ 65 w 101"/>
                <a:gd name="T93" fmla="*/ 20 h 71"/>
                <a:gd name="T94" fmla="*/ 59 w 101"/>
                <a:gd name="T95" fmla="*/ 20 h 71"/>
                <a:gd name="T96" fmla="*/ 55 w 101"/>
                <a:gd name="T97" fmla="*/ 20 h 71"/>
                <a:gd name="T98" fmla="*/ 51 w 101"/>
                <a:gd name="T99" fmla="*/ 22 h 71"/>
                <a:gd name="T100" fmla="*/ 47 w 101"/>
                <a:gd name="T101" fmla="*/ 22 h 71"/>
                <a:gd name="T102" fmla="*/ 43 w 101"/>
                <a:gd name="T103" fmla="*/ 26 h 71"/>
                <a:gd name="T104" fmla="*/ 41 w 101"/>
                <a:gd name="T105" fmla="*/ 28 h 71"/>
                <a:gd name="T106" fmla="*/ 41 w 101"/>
                <a:gd name="T107" fmla="*/ 30 h 71"/>
                <a:gd name="T108" fmla="*/ 39 w 101"/>
                <a:gd name="T109" fmla="*/ 33 h 71"/>
                <a:gd name="T110" fmla="*/ 39 w 101"/>
                <a:gd name="T111" fmla="*/ 37 h 71"/>
                <a:gd name="T112" fmla="*/ 41 w 101"/>
                <a:gd name="T113" fmla="*/ 39 h 71"/>
                <a:gd name="T114" fmla="*/ 41 w 101"/>
                <a:gd name="T115" fmla="*/ 43 h 71"/>
                <a:gd name="T116" fmla="*/ 43 w 101"/>
                <a:gd name="T117" fmla="*/ 45 h 71"/>
                <a:gd name="T118" fmla="*/ 47 w 101"/>
                <a:gd name="T119" fmla="*/ 47 h 71"/>
                <a:gd name="T120" fmla="*/ 49 w 101"/>
                <a:gd name="T121" fmla="*/ 49 h 71"/>
                <a:gd name="T122" fmla="*/ 53 w 101"/>
                <a:gd name="T123" fmla="*/ 51 h 71"/>
                <a:gd name="T124" fmla="*/ 59 w 101"/>
                <a:gd name="T125" fmla="*/ 5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 h="71">
                  <a:moveTo>
                    <a:pt x="99" y="0"/>
                  </a:moveTo>
                  <a:lnTo>
                    <a:pt x="99" y="18"/>
                  </a:lnTo>
                  <a:lnTo>
                    <a:pt x="89" y="18"/>
                  </a:lnTo>
                  <a:lnTo>
                    <a:pt x="91" y="20"/>
                  </a:lnTo>
                  <a:lnTo>
                    <a:pt x="91" y="20"/>
                  </a:lnTo>
                  <a:lnTo>
                    <a:pt x="93" y="22"/>
                  </a:lnTo>
                  <a:lnTo>
                    <a:pt x="95" y="22"/>
                  </a:lnTo>
                  <a:lnTo>
                    <a:pt x="95" y="24"/>
                  </a:lnTo>
                  <a:lnTo>
                    <a:pt x="97" y="26"/>
                  </a:lnTo>
                  <a:lnTo>
                    <a:pt x="97" y="28"/>
                  </a:lnTo>
                  <a:lnTo>
                    <a:pt x="99" y="28"/>
                  </a:lnTo>
                  <a:lnTo>
                    <a:pt x="99" y="30"/>
                  </a:lnTo>
                  <a:lnTo>
                    <a:pt x="99" y="32"/>
                  </a:lnTo>
                  <a:lnTo>
                    <a:pt x="99" y="33"/>
                  </a:lnTo>
                  <a:lnTo>
                    <a:pt x="101" y="33"/>
                  </a:lnTo>
                  <a:lnTo>
                    <a:pt x="101" y="35"/>
                  </a:lnTo>
                  <a:lnTo>
                    <a:pt x="101" y="37"/>
                  </a:lnTo>
                  <a:lnTo>
                    <a:pt x="101" y="39"/>
                  </a:lnTo>
                  <a:lnTo>
                    <a:pt x="101" y="39"/>
                  </a:lnTo>
                  <a:lnTo>
                    <a:pt x="101" y="43"/>
                  </a:lnTo>
                  <a:lnTo>
                    <a:pt x="101" y="45"/>
                  </a:lnTo>
                  <a:lnTo>
                    <a:pt x="99" y="49"/>
                  </a:lnTo>
                  <a:lnTo>
                    <a:pt x="99" y="51"/>
                  </a:lnTo>
                  <a:lnTo>
                    <a:pt x="97" y="55"/>
                  </a:lnTo>
                  <a:lnTo>
                    <a:pt x="95" y="57"/>
                  </a:lnTo>
                  <a:lnTo>
                    <a:pt x="93" y="59"/>
                  </a:lnTo>
                  <a:lnTo>
                    <a:pt x="91" y="61"/>
                  </a:lnTo>
                  <a:lnTo>
                    <a:pt x="89" y="63"/>
                  </a:lnTo>
                  <a:lnTo>
                    <a:pt x="85" y="65"/>
                  </a:lnTo>
                  <a:lnTo>
                    <a:pt x="83" y="67"/>
                  </a:lnTo>
                  <a:lnTo>
                    <a:pt x="79" y="69"/>
                  </a:lnTo>
                  <a:lnTo>
                    <a:pt x="75" y="69"/>
                  </a:lnTo>
                  <a:lnTo>
                    <a:pt x="71" y="71"/>
                  </a:lnTo>
                  <a:lnTo>
                    <a:pt x="67" y="71"/>
                  </a:lnTo>
                  <a:lnTo>
                    <a:pt x="63" y="71"/>
                  </a:lnTo>
                  <a:lnTo>
                    <a:pt x="57" y="71"/>
                  </a:lnTo>
                  <a:lnTo>
                    <a:pt x="53" y="71"/>
                  </a:lnTo>
                  <a:lnTo>
                    <a:pt x="49" y="69"/>
                  </a:lnTo>
                  <a:lnTo>
                    <a:pt x="47" y="69"/>
                  </a:lnTo>
                  <a:lnTo>
                    <a:pt x="43" y="67"/>
                  </a:lnTo>
                  <a:lnTo>
                    <a:pt x="39" y="65"/>
                  </a:lnTo>
                  <a:lnTo>
                    <a:pt x="37" y="63"/>
                  </a:lnTo>
                  <a:lnTo>
                    <a:pt x="35" y="61"/>
                  </a:lnTo>
                  <a:lnTo>
                    <a:pt x="31" y="59"/>
                  </a:lnTo>
                  <a:lnTo>
                    <a:pt x="29" y="57"/>
                  </a:lnTo>
                  <a:lnTo>
                    <a:pt x="29" y="55"/>
                  </a:lnTo>
                  <a:lnTo>
                    <a:pt x="27" y="51"/>
                  </a:lnTo>
                  <a:lnTo>
                    <a:pt x="26" y="49"/>
                  </a:lnTo>
                  <a:lnTo>
                    <a:pt x="26" y="47"/>
                  </a:lnTo>
                  <a:lnTo>
                    <a:pt x="26" y="43"/>
                  </a:lnTo>
                  <a:lnTo>
                    <a:pt x="26" y="39"/>
                  </a:lnTo>
                  <a:lnTo>
                    <a:pt x="26" y="37"/>
                  </a:lnTo>
                  <a:lnTo>
                    <a:pt x="26" y="33"/>
                  </a:lnTo>
                  <a:lnTo>
                    <a:pt x="26" y="32"/>
                  </a:lnTo>
                  <a:lnTo>
                    <a:pt x="27" y="30"/>
                  </a:lnTo>
                  <a:lnTo>
                    <a:pt x="29" y="26"/>
                  </a:lnTo>
                  <a:lnTo>
                    <a:pt x="31" y="24"/>
                  </a:lnTo>
                  <a:lnTo>
                    <a:pt x="33" y="22"/>
                  </a:lnTo>
                  <a:lnTo>
                    <a:pt x="35" y="20"/>
                  </a:lnTo>
                  <a:lnTo>
                    <a:pt x="0" y="20"/>
                  </a:lnTo>
                  <a:lnTo>
                    <a:pt x="0" y="0"/>
                  </a:lnTo>
                  <a:lnTo>
                    <a:pt x="99" y="0"/>
                  </a:lnTo>
                  <a:close/>
                  <a:moveTo>
                    <a:pt x="61" y="51"/>
                  </a:moveTo>
                  <a:lnTo>
                    <a:pt x="65" y="51"/>
                  </a:lnTo>
                  <a:lnTo>
                    <a:pt x="67" y="51"/>
                  </a:lnTo>
                  <a:lnTo>
                    <a:pt x="69" y="51"/>
                  </a:lnTo>
                  <a:lnTo>
                    <a:pt x="71" y="49"/>
                  </a:lnTo>
                  <a:lnTo>
                    <a:pt x="73" y="49"/>
                  </a:lnTo>
                  <a:lnTo>
                    <a:pt x="75" y="49"/>
                  </a:lnTo>
                  <a:lnTo>
                    <a:pt x="77" y="49"/>
                  </a:lnTo>
                  <a:lnTo>
                    <a:pt x="79" y="47"/>
                  </a:lnTo>
                  <a:lnTo>
                    <a:pt x="79" y="47"/>
                  </a:lnTo>
                  <a:lnTo>
                    <a:pt x="81" y="45"/>
                  </a:lnTo>
                  <a:lnTo>
                    <a:pt x="83" y="43"/>
                  </a:lnTo>
                  <a:lnTo>
                    <a:pt x="83" y="41"/>
                  </a:lnTo>
                  <a:lnTo>
                    <a:pt x="85" y="41"/>
                  </a:lnTo>
                  <a:lnTo>
                    <a:pt x="85" y="39"/>
                  </a:lnTo>
                  <a:lnTo>
                    <a:pt x="85" y="37"/>
                  </a:lnTo>
                  <a:lnTo>
                    <a:pt x="85" y="35"/>
                  </a:lnTo>
                  <a:lnTo>
                    <a:pt x="85" y="33"/>
                  </a:lnTo>
                  <a:lnTo>
                    <a:pt x="85" y="32"/>
                  </a:lnTo>
                  <a:lnTo>
                    <a:pt x="85" y="30"/>
                  </a:lnTo>
                  <a:lnTo>
                    <a:pt x="85" y="30"/>
                  </a:lnTo>
                  <a:lnTo>
                    <a:pt x="83" y="28"/>
                  </a:lnTo>
                  <a:lnTo>
                    <a:pt x="83" y="26"/>
                  </a:lnTo>
                  <a:lnTo>
                    <a:pt x="81" y="26"/>
                  </a:lnTo>
                  <a:lnTo>
                    <a:pt x="81" y="24"/>
                  </a:lnTo>
                  <a:lnTo>
                    <a:pt x="79" y="22"/>
                  </a:lnTo>
                  <a:lnTo>
                    <a:pt x="77" y="22"/>
                  </a:lnTo>
                  <a:lnTo>
                    <a:pt x="75" y="22"/>
                  </a:lnTo>
                  <a:lnTo>
                    <a:pt x="73" y="20"/>
                  </a:lnTo>
                  <a:lnTo>
                    <a:pt x="71" y="20"/>
                  </a:lnTo>
                  <a:lnTo>
                    <a:pt x="69" y="20"/>
                  </a:lnTo>
                  <a:lnTo>
                    <a:pt x="65" y="20"/>
                  </a:lnTo>
                  <a:lnTo>
                    <a:pt x="63" y="20"/>
                  </a:lnTo>
                  <a:lnTo>
                    <a:pt x="59" y="20"/>
                  </a:lnTo>
                  <a:lnTo>
                    <a:pt x="57" y="20"/>
                  </a:lnTo>
                  <a:lnTo>
                    <a:pt x="55" y="20"/>
                  </a:lnTo>
                  <a:lnTo>
                    <a:pt x="53" y="20"/>
                  </a:lnTo>
                  <a:lnTo>
                    <a:pt x="51" y="22"/>
                  </a:lnTo>
                  <a:lnTo>
                    <a:pt x="49" y="22"/>
                  </a:lnTo>
                  <a:lnTo>
                    <a:pt x="47" y="22"/>
                  </a:lnTo>
                  <a:lnTo>
                    <a:pt x="45" y="24"/>
                  </a:lnTo>
                  <a:lnTo>
                    <a:pt x="43" y="26"/>
                  </a:lnTo>
                  <a:lnTo>
                    <a:pt x="43" y="26"/>
                  </a:lnTo>
                  <a:lnTo>
                    <a:pt x="41" y="28"/>
                  </a:lnTo>
                  <a:lnTo>
                    <a:pt x="41" y="30"/>
                  </a:lnTo>
                  <a:lnTo>
                    <a:pt x="41" y="30"/>
                  </a:lnTo>
                  <a:lnTo>
                    <a:pt x="39" y="32"/>
                  </a:lnTo>
                  <a:lnTo>
                    <a:pt x="39" y="33"/>
                  </a:lnTo>
                  <a:lnTo>
                    <a:pt x="39" y="35"/>
                  </a:lnTo>
                  <a:lnTo>
                    <a:pt x="39" y="37"/>
                  </a:lnTo>
                  <a:lnTo>
                    <a:pt x="39" y="37"/>
                  </a:lnTo>
                  <a:lnTo>
                    <a:pt x="41" y="39"/>
                  </a:lnTo>
                  <a:lnTo>
                    <a:pt x="41" y="41"/>
                  </a:lnTo>
                  <a:lnTo>
                    <a:pt x="41" y="43"/>
                  </a:lnTo>
                  <a:lnTo>
                    <a:pt x="43" y="43"/>
                  </a:lnTo>
                  <a:lnTo>
                    <a:pt x="43" y="45"/>
                  </a:lnTo>
                  <a:lnTo>
                    <a:pt x="45" y="47"/>
                  </a:lnTo>
                  <a:lnTo>
                    <a:pt x="47" y="47"/>
                  </a:lnTo>
                  <a:lnTo>
                    <a:pt x="47" y="49"/>
                  </a:lnTo>
                  <a:lnTo>
                    <a:pt x="49" y="49"/>
                  </a:lnTo>
                  <a:lnTo>
                    <a:pt x="51" y="49"/>
                  </a:lnTo>
                  <a:lnTo>
                    <a:pt x="53" y="51"/>
                  </a:lnTo>
                  <a:lnTo>
                    <a:pt x="57" y="51"/>
                  </a:lnTo>
                  <a:lnTo>
                    <a:pt x="59" y="51"/>
                  </a:lnTo>
                  <a:lnTo>
                    <a:pt x="61"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0" name="Freeform 364"/>
            <p:cNvSpPr>
              <a:spLocks noEditPoints="1"/>
            </p:cNvSpPr>
            <p:nvPr/>
          </p:nvSpPr>
          <p:spPr bwMode="auto">
            <a:xfrm>
              <a:off x="929" y="1882"/>
              <a:ext cx="99" cy="18"/>
            </a:xfrm>
            <a:custGeom>
              <a:avLst/>
              <a:gdLst>
                <a:gd name="T0" fmla="*/ 18 w 99"/>
                <a:gd name="T1" fmla="*/ 18 h 18"/>
                <a:gd name="T2" fmla="*/ 0 w 99"/>
                <a:gd name="T3" fmla="*/ 18 h 18"/>
                <a:gd name="T4" fmla="*/ 0 w 99"/>
                <a:gd name="T5" fmla="*/ 0 h 18"/>
                <a:gd name="T6" fmla="*/ 18 w 99"/>
                <a:gd name="T7" fmla="*/ 0 h 18"/>
                <a:gd name="T8" fmla="*/ 18 w 99"/>
                <a:gd name="T9" fmla="*/ 18 h 18"/>
                <a:gd name="T10" fmla="*/ 99 w 99"/>
                <a:gd name="T11" fmla="*/ 18 h 18"/>
                <a:gd name="T12" fmla="*/ 27 w 99"/>
                <a:gd name="T13" fmla="*/ 18 h 18"/>
                <a:gd name="T14" fmla="*/ 27 w 99"/>
                <a:gd name="T15" fmla="*/ 0 h 18"/>
                <a:gd name="T16" fmla="*/ 99 w 99"/>
                <a:gd name="T17" fmla="*/ 0 h 18"/>
                <a:gd name="T18" fmla="*/ 99 w 9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8">
                  <a:moveTo>
                    <a:pt x="18" y="18"/>
                  </a:moveTo>
                  <a:lnTo>
                    <a:pt x="0" y="18"/>
                  </a:lnTo>
                  <a:lnTo>
                    <a:pt x="0" y="0"/>
                  </a:lnTo>
                  <a:lnTo>
                    <a:pt x="18" y="0"/>
                  </a:lnTo>
                  <a:lnTo>
                    <a:pt x="18" y="18"/>
                  </a:lnTo>
                  <a:close/>
                  <a:moveTo>
                    <a:pt x="99" y="18"/>
                  </a:moveTo>
                  <a:lnTo>
                    <a:pt x="27" y="18"/>
                  </a:lnTo>
                  <a:lnTo>
                    <a:pt x="27" y="0"/>
                  </a:lnTo>
                  <a:lnTo>
                    <a:pt x="99" y="0"/>
                  </a:lnTo>
                  <a:lnTo>
                    <a:pt x="9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1" name="Freeform 365"/>
            <p:cNvSpPr>
              <a:spLocks/>
            </p:cNvSpPr>
            <p:nvPr/>
          </p:nvSpPr>
          <p:spPr bwMode="auto">
            <a:xfrm>
              <a:off x="955" y="1795"/>
              <a:ext cx="73" cy="67"/>
            </a:xfrm>
            <a:custGeom>
              <a:avLst/>
              <a:gdLst>
                <a:gd name="T0" fmla="*/ 73 w 73"/>
                <a:gd name="T1" fmla="*/ 19 h 67"/>
                <a:gd name="T2" fmla="*/ 33 w 73"/>
                <a:gd name="T3" fmla="*/ 19 h 67"/>
                <a:gd name="T4" fmla="*/ 29 w 73"/>
                <a:gd name="T5" fmla="*/ 19 h 67"/>
                <a:gd name="T6" fmla="*/ 25 w 73"/>
                <a:gd name="T7" fmla="*/ 19 h 67"/>
                <a:gd name="T8" fmla="*/ 21 w 73"/>
                <a:gd name="T9" fmla="*/ 21 h 67"/>
                <a:gd name="T10" fmla="*/ 19 w 73"/>
                <a:gd name="T11" fmla="*/ 21 h 67"/>
                <a:gd name="T12" fmla="*/ 19 w 73"/>
                <a:gd name="T13" fmla="*/ 21 h 67"/>
                <a:gd name="T14" fmla="*/ 17 w 73"/>
                <a:gd name="T15" fmla="*/ 23 h 67"/>
                <a:gd name="T16" fmla="*/ 15 w 73"/>
                <a:gd name="T17" fmla="*/ 23 h 67"/>
                <a:gd name="T18" fmla="*/ 15 w 73"/>
                <a:gd name="T19" fmla="*/ 25 h 67"/>
                <a:gd name="T20" fmla="*/ 15 w 73"/>
                <a:gd name="T21" fmla="*/ 27 h 67"/>
                <a:gd name="T22" fmla="*/ 13 w 73"/>
                <a:gd name="T23" fmla="*/ 29 h 67"/>
                <a:gd name="T24" fmla="*/ 13 w 73"/>
                <a:gd name="T25" fmla="*/ 31 h 67"/>
                <a:gd name="T26" fmla="*/ 13 w 73"/>
                <a:gd name="T27" fmla="*/ 33 h 67"/>
                <a:gd name="T28" fmla="*/ 13 w 73"/>
                <a:gd name="T29" fmla="*/ 35 h 67"/>
                <a:gd name="T30" fmla="*/ 15 w 73"/>
                <a:gd name="T31" fmla="*/ 37 h 67"/>
                <a:gd name="T32" fmla="*/ 15 w 73"/>
                <a:gd name="T33" fmla="*/ 39 h 67"/>
                <a:gd name="T34" fmla="*/ 17 w 73"/>
                <a:gd name="T35" fmla="*/ 41 h 67"/>
                <a:gd name="T36" fmla="*/ 19 w 73"/>
                <a:gd name="T37" fmla="*/ 43 h 67"/>
                <a:gd name="T38" fmla="*/ 21 w 73"/>
                <a:gd name="T39" fmla="*/ 45 h 67"/>
                <a:gd name="T40" fmla="*/ 23 w 73"/>
                <a:gd name="T41" fmla="*/ 45 h 67"/>
                <a:gd name="T42" fmla="*/ 25 w 73"/>
                <a:gd name="T43" fmla="*/ 47 h 67"/>
                <a:gd name="T44" fmla="*/ 27 w 73"/>
                <a:gd name="T45" fmla="*/ 47 h 67"/>
                <a:gd name="T46" fmla="*/ 33 w 73"/>
                <a:gd name="T47" fmla="*/ 47 h 67"/>
                <a:gd name="T48" fmla="*/ 37 w 73"/>
                <a:gd name="T49" fmla="*/ 47 h 67"/>
                <a:gd name="T50" fmla="*/ 73 w 73"/>
                <a:gd name="T51" fmla="*/ 47 h 67"/>
                <a:gd name="T52" fmla="*/ 1 w 73"/>
                <a:gd name="T53" fmla="*/ 67 h 67"/>
                <a:gd name="T54" fmla="*/ 11 w 73"/>
                <a:gd name="T55" fmla="*/ 49 h 67"/>
                <a:gd name="T56" fmla="*/ 5 w 73"/>
                <a:gd name="T57" fmla="*/ 43 h 67"/>
                <a:gd name="T58" fmla="*/ 1 w 73"/>
                <a:gd name="T59" fmla="*/ 37 h 67"/>
                <a:gd name="T60" fmla="*/ 0 w 73"/>
                <a:gd name="T61" fmla="*/ 31 h 67"/>
                <a:gd name="T62" fmla="*/ 0 w 73"/>
                <a:gd name="T63" fmla="*/ 25 h 67"/>
                <a:gd name="T64" fmla="*/ 0 w 73"/>
                <a:gd name="T65" fmla="*/ 21 h 67"/>
                <a:gd name="T66" fmla="*/ 0 w 73"/>
                <a:gd name="T67" fmla="*/ 19 h 67"/>
                <a:gd name="T68" fmla="*/ 0 w 73"/>
                <a:gd name="T69" fmla="*/ 15 h 67"/>
                <a:gd name="T70" fmla="*/ 1 w 73"/>
                <a:gd name="T71" fmla="*/ 13 h 67"/>
                <a:gd name="T72" fmla="*/ 1 w 73"/>
                <a:gd name="T73" fmla="*/ 12 h 67"/>
                <a:gd name="T74" fmla="*/ 3 w 73"/>
                <a:gd name="T75" fmla="*/ 8 h 67"/>
                <a:gd name="T76" fmla="*/ 5 w 73"/>
                <a:gd name="T77" fmla="*/ 8 h 67"/>
                <a:gd name="T78" fmla="*/ 7 w 73"/>
                <a:gd name="T79" fmla="*/ 6 h 67"/>
                <a:gd name="T80" fmla="*/ 9 w 73"/>
                <a:gd name="T81" fmla="*/ 4 h 67"/>
                <a:gd name="T82" fmla="*/ 11 w 73"/>
                <a:gd name="T83" fmla="*/ 4 h 67"/>
                <a:gd name="T84" fmla="*/ 13 w 73"/>
                <a:gd name="T85" fmla="*/ 2 h 67"/>
                <a:gd name="T86" fmla="*/ 15 w 73"/>
                <a:gd name="T87" fmla="*/ 2 h 67"/>
                <a:gd name="T88" fmla="*/ 17 w 73"/>
                <a:gd name="T89" fmla="*/ 2 h 67"/>
                <a:gd name="T90" fmla="*/ 21 w 73"/>
                <a:gd name="T91" fmla="*/ 0 h 67"/>
                <a:gd name="T92" fmla="*/ 23 w 73"/>
                <a:gd name="T93" fmla="*/ 0 h 67"/>
                <a:gd name="T94" fmla="*/ 27 w 73"/>
                <a:gd name="T9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67">
                  <a:moveTo>
                    <a:pt x="73" y="0"/>
                  </a:moveTo>
                  <a:lnTo>
                    <a:pt x="73" y="19"/>
                  </a:lnTo>
                  <a:lnTo>
                    <a:pt x="37" y="19"/>
                  </a:lnTo>
                  <a:lnTo>
                    <a:pt x="33" y="19"/>
                  </a:lnTo>
                  <a:lnTo>
                    <a:pt x="31" y="19"/>
                  </a:lnTo>
                  <a:lnTo>
                    <a:pt x="29" y="19"/>
                  </a:lnTo>
                  <a:lnTo>
                    <a:pt x="27" y="19"/>
                  </a:lnTo>
                  <a:lnTo>
                    <a:pt x="25" y="19"/>
                  </a:lnTo>
                  <a:lnTo>
                    <a:pt x="23" y="19"/>
                  </a:lnTo>
                  <a:lnTo>
                    <a:pt x="21" y="21"/>
                  </a:lnTo>
                  <a:lnTo>
                    <a:pt x="21" y="21"/>
                  </a:lnTo>
                  <a:lnTo>
                    <a:pt x="19" y="21"/>
                  </a:lnTo>
                  <a:lnTo>
                    <a:pt x="19" y="21"/>
                  </a:lnTo>
                  <a:lnTo>
                    <a:pt x="19" y="21"/>
                  </a:lnTo>
                  <a:lnTo>
                    <a:pt x="17" y="21"/>
                  </a:lnTo>
                  <a:lnTo>
                    <a:pt x="17" y="23"/>
                  </a:lnTo>
                  <a:lnTo>
                    <a:pt x="17" y="23"/>
                  </a:lnTo>
                  <a:lnTo>
                    <a:pt x="15" y="23"/>
                  </a:lnTo>
                  <a:lnTo>
                    <a:pt x="15" y="25"/>
                  </a:lnTo>
                  <a:lnTo>
                    <a:pt x="15" y="25"/>
                  </a:lnTo>
                  <a:lnTo>
                    <a:pt x="15" y="25"/>
                  </a:lnTo>
                  <a:lnTo>
                    <a:pt x="15" y="27"/>
                  </a:lnTo>
                  <a:lnTo>
                    <a:pt x="13" y="27"/>
                  </a:lnTo>
                  <a:lnTo>
                    <a:pt x="13" y="29"/>
                  </a:lnTo>
                  <a:lnTo>
                    <a:pt x="13" y="29"/>
                  </a:lnTo>
                  <a:lnTo>
                    <a:pt x="13" y="31"/>
                  </a:lnTo>
                  <a:lnTo>
                    <a:pt x="13" y="31"/>
                  </a:lnTo>
                  <a:lnTo>
                    <a:pt x="13" y="33"/>
                  </a:lnTo>
                  <a:lnTo>
                    <a:pt x="13" y="33"/>
                  </a:lnTo>
                  <a:lnTo>
                    <a:pt x="13" y="35"/>
                  </a:lnTo>
                  <a:lnTo>
                    <a:pt x="13" y="35"/>
                  </a:lnTo>
                  <a:lnTo>
                    <a:pt x="15" y="37"/>
                  </a:lnTo>
                  <a:lnTo>
                    <a:pt x="15" y="39"/>
                  </a:lnTo>
                  <a:lnTo>
                    <a:pt x="15" y="39"/>
                  </a:lnTo>
                  <a:lnTo>
                    <a:pt x="17" y="41"/>
                  </a:lnTo>
                  <a:lnTo>
                    <a:pt x="17" y="41"/>
                  </a:lnTo>
                  <a:lnTo>
                    <a:pt x="17" y="43"/>
                  </a:lnTo>
                  <a:lnTo>
                    <a:pt x="19" y="43"/>
                  </a:lnTo>
                  <a:lnTo>
                    <a:pt x="19" y="43"/>
                  </a:lnTo>
                  <a:lnTo>
                    <a:pt x="21" y="45"/>
                  </a:lnTo>
                  <a:lnTo>
                    <a:pt x="21" y="45"/>
                  </a:lnTo>
                  <a:lnTo>
                    <a:pt x="23" y="45"/>
                  </a:lnTo>
                  <a:lnTo>
                    <a:pt x="23" y="45"/>
                  </a:lnTo>
                  <a:lnTo>
                    <a:pt x="25" y="47"/>
                  </a:lnTo>
                  <a:lnTo>
                    <a:pt x="27" y="47"/>
                  </a:lnTo>
                  <a:lnTo>
                    <a:pt x="27" y="47"/>
                  </a:lnTo>
                  <a:lnTo>
                    <a:pt x="29" y="47"/>
                  </a:lnTo>
                  <a:lnTo>
                    <a:pt x="33" y="47"/>
                  </a:lnTo>
                  <a:lnTo>
                    <a:pt x="35" y="47"/>
                  </a:lnTo>
                  <a:lnTo>
                    <a:pt x="37" y="47"/>
                  </a:lnTo>
                  <a:lnTo>
                    <a:pt x="41" y="47"/>
                  </a:lnTo>
                  <a:lnTo>
                    <a:pt x="73" y="47"/>
                  </a:lnTo>
                  <a:lnTo>
                    <a:pt x="73" y="67"/>
                  </a:lnTo>
                  <a:lnTo>
                    <a:pt x="1" y="67"/>
                  </a:lnTo>
                  <a:lnTo>
                    <a:pt x="1" y="49"/>
                  </a:lnTo>
                  <a:lnTo>
                    <a:pt x="11" y="49"/>
                  </a:lnTo>
                  <a:lnTo>
                    <a:pt x="7" y="47"/>
                  </a:lnTo>
                  <a:lnTo>
                    <a:pt x="5" y="43"/>
                  </a:lnTo>
                  <a:lnTo>
                    <a:pt x="3" y="41"/>
                  </a:lnTo>
                  <a:lnTo>
                    <a:pt x="1" y="37"/>
                  </a:lnTo>
                  <a:lnTo>
                    <a:pt x="1" y="35"/>
                  </a:lnTo>
                  <a:lnTo>
                    <a:pt x="0" y="31"/>
                  </a:lnTo>
                  <a:lnTo>
                    <a:pt x="0" y="27"/>
                  </a:lnTo>
                  <a:lnTo>
                    <a:pt x="0" y="25"/>
                  </a:lnTo>
                  <a:lnTo>
                    <a:pt x="0" y="23"/>
                  </a:lnTo>
                  <a:lnTo>
                    <a:pt x="0" y="21"/>
                  </a:lnTo>
                  <a:lnTo>
                    <a:pt x="0" y="19"/>
                  </a:lnTo>
                  <a:lnTo>
                    <a:pt x="0" y="19"/>
                  </a:lnTo>
                  <a:lnTo>
                    <a:pt x="0" y="17"/>
                  </a:lnTo>
                  <a:lnTo>
                    <a:pt x="0" y="15"/>
                  </a:lnTo>
                  <a:lnTo>
                    <a:pt x="1" y="13"/>
                  </a:lnTo>
                  <a:lnTo>
                    <a:pt x="1" y="13"/>
                  </a:lnTo>
                  <a:lnTo>
                    <a:pt x="1" y="12"/>
                  </a:lnTo>
                  <a:lnTo>
                    <a:pt x="1" y="12"/>
                  </a:lnTo>
                  <a:lnTo>
                    <a:pt x="3" y="10"/>
                  </a:lnTo>
                  <a:lnTo>
                    <a:pt x="3" y="8"/>
                  </a:lnTo>
                  <a:lnTo>
                    <a:pt x="5" y="8"/>
                  </a:lnTo>
                  <a:lnTo>
                    <a:pt x="5" y="8"/>
                  </a:lnTo>
                  <a:lnTo>
                    <a:pt x="5" y="6"/>
                  </a:lnTo>
                  <a:lnTo>
                    <a:pt x="7" y="6"/>
                  </a:lnTo>
                  <a:lnTo>
                    <a:pt x="7" y="4"/>
                  </a:lnTo>
                  <a:lnTo>
                    <a:pt x="9" y="4"/>
                  </a:lnTo>
                  <a:lnTo>
                    <a:pt x="9" y="4"/>
                  </a:lnTo>
                  <a:lnTo>
                    <a:pt x="11" y="4"/>
                  </a:lnTo>
                  <a:lnTo>
                    <a:pt x="11" y="2"/>
                  </a:lnTo>
                  <a:lnTo>
                    <a:pt x="13" y="2"/>
                  </a:lnTo>
                  <a:lnTo>
                    <a:pt x="13" y="2"/>
                  </a:lnTo>
                  <a:lnTo>
                    <a:pt x="15" y="2"/>
                  </a:lnTo>
                  <a:lnTo>
                    <a:pt x="17" y="2"/>
                  </a:lnTo>
                  <a:lnTo>
                    <a:pt x="17" y="2"/>
                  </a:lnTo>
                  <a:lnTo>
                    <a:pt x="19" y="2"/>
                  </a:lnTo>
                  <a:lnTo>
                    <a:pt x="21" y="0"/>
                  </a:lnTo>
                  <a:lnTo>
                    <a:pt x="23" y="0"/>
                  </a:lnTo>
                  <a:lnTo>
                    <a:pt x="23" y="0"/>
                  </a:lnTo>
                  <a:lnTo>
                    <a:pt x="25" y="0"/>
                  </a:lnTo>
                  <a:lnTo>
                    <a:pt x="27" y="0"/>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2" name="Freeform 366"/>
            <p:cNvSpPr>
              <a:spLocks noEditPoints="1"/>
            </p:cNvSpPr>
            <p:nvPr/>
          </p:nvSpPr>
          <p:spPr bwMode="auto">
            <a:xfrm>
              <a:off x="955" y="1709"/>
              <a:ext cx="103" cy="72"/>
            </a:xfrm>
            <a:custGeom>
              <a:avLst/>
              <a:gdLst>
                <a:gd name="T0" fmla="*/ 83 w 103"/>
                <a:gd name="T1" fmla="*/ 46 h 72"/>
                <a:gd name="T2" fmla="*/ 85 w 103"/>
                <a:gd name="T3" fmla="*/ 44 h 72"/>
                <a:gd name="T4" fmla="*/ 87 w 103"/>
                <a:gd name="T5" fmla="*/ 42 h 72"/>
                <a:gd name="T6" fmla="*/ 89 w 103"/>
                <a:gd name="T7" fmla="*/ 38 h 72"/>
                <a:gd name="T8" fmla="*/ 89 w 103"/>
                <a:gd name="T9" fmla="*/ 32 h 72"/>
                <a:gd name="T10" fmla="*/ 87 w 103"/>
                <a:gd name="T11" fmla="*/ 26 h 72"/>
                <a:gd name="T12" fmla="*/ 85 w 103"/>
                <a:gd name="T13" fmla="*/ 22 h 72"/>
                <a:gd name="T14" fmla="*/ 83 w 103"/>
                <a:gd name="T15" fmla="*/ 20 h 72"/>
                <a:gd name="T16" fmla="*/ 79 w 103"/>
                <a:gd name="T17" fmla="*/ 20 h 72"/>
                <a:gd name="T18" fmla="*/ 75 w 103"/>
                <a:gd name="T19" fmla="*/ 20 h 72"/>
                <a:gd name="T20" fmla="*/ 65 w 103"/>
                <a:gd name="T21" fmla="*/ 22 h 72"/>
                <a:gd name="T22" fmla="*/ 71 w 103"/>
                <a:gd name="T23" fmla="*/ 32 h 72"/>
                <a:gd name="T24" fmla="*/ 73 w 103"/>
                <a:gd name="T25" fmla="*/ 44 h 72"/>
                <a:gd name="T26" fmla="*/ 69 w 103"/>
                <a:gd name="T27" fmla="*/ 58 h 72"/>
                <a:gd name="T28" fmla="*/ 59 w 103"/>
                <a:gd name="T29" fmla="*/ 66 h 72"/>
                <a:gd name="T30" fmla="*/ 47 w 103"/>
                <a:gd name="T31" fmla="*/ 70 h 72"/>
                <a:gd name="T32" fmla="*/ 31 w 103"/>
                <a:gd name="T33" fmla="*/ 72 h 72"/>
                <a:gd name="T34" fmla="*/ 17 w 103"/>
                <a:gd name="T35" fmla="*/ 68 h 72"/>
                <a:gd name="T36" fmla="*/ 5 w 103"/>
                <a:gd name="T37" fmla="*/ 60 h 72"/>
                <a:gd name="T38" fmla="*/ 0 w 103"/>
                <a:gd name="T39" fmla="*/ 50 h 72"/>
                <a:gd name="T40" fmla="*/ 0 w 103"/>
                <a:gd name="T41" fmla="*/ 38 h 72"/>
                <a:gd name="T42" fmla="*/ 3 w 103"/>
                <a:gd name="T43" fmla="*/ 26 h 72"/>
                <a:gd name="T44" fmla="*/ 1 w 103"/>
                <a:gd name="T45" fmla="*/ 18 h 72"/>
                <a:gd name="T46" fmla="*/ 73 w 103"/>
                <a:gd name="T47" fmla="*/ 0 h 72"/>
                <a:gd name="T48" fmla="*/ 81 w 103"/>
                <a:gd name="T49" fmla="*/ 0 h 72"/>
                <a:gd name="T50" fmla="*/ 89 w 103"/>
                <a:gd name="T51" fmla="*/ 4 h 72"/>
                <a:gd name="T52" fmla="*/ 93 w 103"/>
                <a:gd name="T53" fmla="*/ 6 h 72"/>
                <a:gd name="T54" fmla="*/ 97 w 103"/>
                <a:gd name="T55" fmla="*/ 10 h 72"/>
                <a:gd name="T56" fmla="*/ 101 w 103"/>
                <a:gd name="T57" fmla="*/ 16 h 72"/>
                <a:gd name="T58" fmla="*/ 103 w 103"/>
                <a:gd name="T59" fmla="*/ 22 h 72"/>
                <a:gd name="T60" fmla="*/ 103 w 103"/>
                <a:gd name="T61" fmla="*/ 30 h 72"/>
                <a:gd name="T62" fmla="*/ 103 w 103"/>
                <a:gd name="T63" fmla="*/ 44 h 72"/>
                <a:gd name="T64" fmla="*/ 99 w 103"/>
                <a:gd name="T65" fmla="*/ 56 h 72"/>
                <a:gd name="T66" fmla="*/ 93 w 103"/>
                <a:gd name="T67" fmla="*/ 64 h 72"/>
                <a:gd name="T68" fmla="*/ 85 w 103"/>
                <a:gd name="T69" fmla="*/ 68 h 72"/>
                <a:gd name="T70" fmla="*/ 81 w 103"/>
                <a:gd name="T71" fmla="*/ 68 h 72"/>
                <a:gd name="T72" fmla="*/ 79 w 103"/>
                <a:gd name="T73" fmla="*/ 68 h 72"/>
                <a:gd name="T74" fmla="*/ 39 w 103"/>
                <a:gd name="T75" fmla="*/ 52 h 72"/>
                <a:gd name="T76" fmla="*/ 47 w 103"/>
                <a:gd name="T77" fmla="*/ 50 h 72"/>
                <a:gd name="T78" fmla="*/ 53 w 103"/>
                <a:gd name="T79" fmla="*/ 46 h 72"/>
                <a:gd name="T80" fmla="*/ 57 w 103"/>
                <a:gd name="T81" fmla="*/ 40 h 72"/>
                <a:gd name="T82" fmla="*/ 57 w 103"/>
                <a:gd name="T83" fmla="*/ 34 h 72"/>
                <a:gd name="T84" fmla="*/ 55 w 103"/>
                <a:gd name="T85" fmla="*/ 28 h 72"/>
                <a:gd name="T86" fmla="*/ 51 w 103"/>
                <a:gd name="T87" fmla="*/ 22 h 72"/>
                <a:gd name="T88" fmla="*/ 43 w 103"/>
                <a:gd name="T89" fmla="*/ 20 h 72"/>
                <a:gd name="T90" fmla="*/ 33 w 103"/>
                <a:gd name="T91" fmla="*/ 18 h 72"/>
                <a:gd name="T92" fmla="*/ 23 w 103"/>
                <a:gd name="T93" fmla="*/ 20 h 72"/>
                <a:gd name="T94" fmla="*/ 17 w 103"/>
                <a:gd name="T95" fmla="*/ 24 h 72"/>
                <a:gd name="T96" fmla="*/ 15 w 103"/>
                <a:gd name="T97" fmla="*/ 30 h 72"/>
                <a:gd name="T98" fmla="*/ 13 w 103"/>
                <a:gd name="T99" fmla="*/ 38 h 72"/>
                <a:gd name="T100" fmla="*/ 15 w 103"/>
                <a:gd name="T101" fmla="*/ 44 h 72"/>
                <a:gd name="T102" fmla="*/ 21 w 103"/>
                <a:gd name="T103" fmla="*/ 48 h 72"/>
                <a:gd name="T104" fmla="*/ 27 w 103"/>
                <a:gd name="T105"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 h="72">
                  <a:moveTo>
                    <a:pt x="79" y="68"/>
                  </a:moveTo>
                  <a:lnTo>
                    <a:pt x="81" y="46"/>
                  </a:lnTo>
                  <a:lnTo>
                    <a:pt x="81" y="46"/>
                  </a:lnTo>
                  <a:lnTo>
                    <a:pt x="83" y="46"/>
                  </a:lnTo>
                  <a:lnTo>
                    <a:pt x="83" y="46"/>
                  </a:lnTo>
                  <a:lnTo>
                    <a:pt x="85" y="46"/>
                  </a:lnTo>
                  <a:lnTo>
                    <a:pt x="85" y="46"/>
                  </a:lnTo>
                  <a:lnTo>
                    <a:pt x="85" y="44"/>
                  </a:lnTo>
                  <a:lnTo>
                    <a:pt x="85" y="44"/>
                  </a:lnTo>
                  <a:lnTo>
                    <a:pt x="87" y="44"/>
                  </a:lnTo>
                  <a:lnTo>
                    <a:pt x="87" y="44"/>
                  </a:lnTo>
                  <a:lnTo>
                    <a:pt x="87" y="42"/>
                  </a:lnTo>
                  <a:lnTo>
                    <a:pt x="87" y="42"/>
                  </a:lnTo>
                  <a:lnTo>
                    <a:pt x="87" y="40"/>
                  </a:lnTo>
                  <a:lnTo>
                    <a:pt x="89" y="40"/>
                  </a:lnTo>
                  <a:lnTo>
                    <a:pt x="89" y="38"/>
                  </a:lnTo>
                  <a:lnTo>
                    <a:pt x="89" y="36"/>
                  </a:lnTo>
                  <a:lnTo>
                    <a:pt x="89" y="36"/>
                  </a:lnTo>
                  <a:lnTo>
                    <a:pt x="89" y="34"/>
                  </a:lnTo>
                  <a:lnTo>
                    <a:pt x="89" y="32"/>
                  </a:lnTo>
                  <a:lnTo>
                    <a:pt x="89" y="30"/>
                  </a:lnTo>
                  <a:lnTo>
                    <a:pt x="87" y="28"/>
                  </a:lnTo>
                  <a:lnTo>
                    <a:pt x="87" y="28"/>
                  </a:lnTo>
                  <a:lnTo>
                    <a:pt x="87" y="26"/>
                  </a:lnTo>
                  <a:lnTo>
                    <a:pt x="87" y="24"/>
                  </a:lnTo>
                  <a:lnTo>
                    <a:pt x="87" y="24"/>
                  </a:lnTo>
                  <a:lnTo>
                    <a:pt x="85" y="24"/>
                  </a:lnTo>
                  <a:lnTo>
                    <a:pt x="85" y="22"/>
                  </a:lnTo>
                  <a:lnTo>
                    <a:pt x="85" y="22"/>
                  </a:lnTo>
                  <a:lnTo>
                    <a:pt x="85" y="22"/>
                  </a:lnTo>
                  <a:lnTo>
                    <a:pt x="83" y="22"/>
                  </a:lnTo>
                  <a:lnTo>
                    <a:pt x="83" y="20"/>
                  </a:lnTo>
                  <a:lnTo>
                    <a:pt x="83" y="20"/>
                  </a:lnTo>
                  <a:lnTo>
                    <a:pt x="81" y="20"/>
                  </a:lnTo>
                  <a:lnTo>
                    <a:pt x="81" y="20"/>
                  </a:lnTo>
                  <a:lnTo>
                    <a:pt x="79" y="20"/>
                  </a:lnTo>
                  <a:lnTo>
                    <a:pt x="79" y="20"/>
                  </a:lnTo>
                  <a:lnTo>
                    <a:pt x="77" y="20"/>
                  </a:lnTo>
                  <a:lnTo>
                    <a:pt x="77" y="20"/>
                  </a:lnTo>
                  <a:lnTo>
                    <a:pt x="75" y="20"/>
                  </a:lnTo>
                  <a:lnTo>
                    <a:pt x="73" y="20"/>
                  </a:lnTo>
                  <a:lnTo>
                    <a:pt x="73" y="20"/>
                  </a:lnTo>
                  <a:lnTo>
                    <a:pt x="61" y="20"/>
                  </a:lnTo>
                  <a:lnTo>
                    <a:pt x="65" y="22"/>
                  </a:lnTo>
                  <a:lnTo>
                    <a:pt x="67" y="24"/>
                  </a:lnTo>
                  <a:lnTo>
                    <a:pt x="69" y="26"/>
                  </a:lnTo>
                  <a:lnTo>
                    <a:pt x="71" y="30"/>
                  </a:lnTo>
                  <a:lnTo>
                    <a:pt x="71" y="32"/>
                  </a:lnTo>
                  <a:lnTo>
                    <a:pt x="73" y="34"/>
                  </a:lnTo>
                  <a:lnTo>
                    <a:pt x="73" y="38"/>
                  </a:lnTo>
                  <a:lnTo>
                    <a:pt x="73" y="42"/>
                  </a:lnTo>
                  <a:lnTo>
                    <a:pt x="73" y="44"/>
                  </a:lnTo>
                  <a:lnTo>
                    <a:pt x="73" y="48"/>
                  </a:lnTo>
                  <a:lnTo>
                    <a:pt x="71" y="52"/>
                  </a:lnTo>
                  <a:lnTo>
                    <a:pt x="71" y="54"/>
                  </a:lnTo>
                  <a:lnTo>
                    <a:pt x="69" y="58"/>
                  </a:lnTo>
                  <a:lnTo>
                    <a:pt x="67" y="60"/>
                  </a:lnTo>
                  <a:lnTo>
                    <a:pt x="63" y="62"/>
                  </a:lnTo>
                  <a:lnTo>
                    <a:pt x="61" y="64"/>
                  </a:lnTo>
                  <a:lnTo>
                    <a:pt x="59" y="66"/>
                  </a:lnTo>
                  <a:lnTo>
                    <a:pt x="55" y="68"/>
                  </a:lnTo>
                  <a:lnTo>
                    <a:pt x="53" y="68"/>
                  </a:lnTo>
                  <a:lnTo>
                    <a:pt x="49" y="70"/>
                  </a:lnTo>
                  <a:lnTo>
                    <a:pt x="47" y="70"/>
                  </a:lnTo>
                  <a:lnTo>
                    <a:pt x="43" y="70"/>
                  </a:lnTo>
                  <a:lnTo>
                    <a:pt x="39" y="72"/>
                  </a:lnTo>
                  <a:lnTo>
                    <a:pt x="37" y="72"/>
                  </a:lnTo>
                  <a:lnTo>
                    <a:pt x="31" y="72"/>
                  </a:lnTo>
                  <a:lnTo>
                    <a:pt x="27" y="70"/>
                  </a:lnTo>
                  <a:lnTo>
                    <a:pt x="23" y="70"/>
                  </a:lnTo>
                  <a:lnTo>
                    <a:pt x="21" y="70"/>
                  </a:lnTo>
                  <a:lnTo>
                    <a:pt x="17" y="68"/>
                  </a:lnTo>
                  <a:lnTo>
                    <a:pt x="13" y="66"/>
                  </a:lnTo>
                  <a:lnTo>
                    <a:pt x="11" y="64"/>
                  </a:lnTo>
                  <a:lnTo>
                    <a:pt x="9" y="62"/>
                  </a:lnTo>
                  <a:lnTo>
                    <a:pt x="5" y="60"/>
                  </a:lnTo>
                  <a:lnTo>
                    <a:pt x="3" y="58"/>
                  </a:lnTo>
                  <a:lnTo>
                    <a:pt x="3" y="56"/>
                  </a:lnTo>
                  <a:lnTo>
                    <a:pt x="1" y="52"/>
                  </a:lnTo>
                  <a:lnTo>
                    <a:pt x="0" y="50"/>
                  </a:lnTo>
                  <a:lnTo>
                    <a:pt x="0" y="46"/>
                  </a:lnTo>
                  <a:lnTo>
                    <a:pt x="0" y="44"/>
                  </a:lnTo>
                  <a:lnTo>
                    <a:pt x="0" y="40"/>
                  </a:lnTo>
                  <a:lnTo>
                    <a:pt x="0" y="38"/>
                  </a:lnTo>
                  <a:lnTo>
                    <a:pt x="0" y="34"/>
                  </a:lnTo>
                  <a:lnTo>
                    <a:pt x="1" y="30"/>
                  </a:lnTo>
                  <a:lnTo>
                    <a:pt x="1" y="28"/>
                  </a:lnTo>
                  <a:lnTo>
                    <a:pt x="3" y="26"/>
                  </a:lnTo>
                  <a:lnTo>
                    <a:pt x="5" y="22"/>
                  </a:lnTo>
                  <a:lnTo>
                    <a:pt x="7" y="20"/>
                  </a:lnTo>
                  <a:lnTo>
                    <a:pt x="11" y="18"/>
                  </a:lnTo>
                  <a:lnTo>
                    <a:pt x="1" y="18"/>
                  </a:lnTo>
                  <a:lnTo>
                    <a:pt x="1" y="0"/>
                  </a:lnTo>
                  <a:lnTo>
                    <a:pt x="65" y="0"/>
                  </a:lnTo>
                  <a:lnTo>
                    <a:pt x="69" y="0"/>
                  </a:lnTo>
                  <a:lnTo>
                    <a:pt x="73" y="0"/>
                  </a:lnTo>
                  <a:lnTo>
                    <a:pt x="75" y="0"/>
                  </a:lnTo>
                  <a:lnTo>
                    <a:pt x="77" y="0"/>
                  </a:lnTo>
                  <a:lnTo>
                    <a:pt x="79" y="0"/>
                  </a:lnTo>
                  <a:lnTo>
                    <a:pt x="81" y="0"/>
                  </a:lnTo>
                  <a:lnTo>
                    <a:pt x="83" y="2"/>
                  </a:lnTo>
                  <a:lnTo>
                    <a:pt x="85" y="2"/>
                  </a:lnTo>
                  <a:lnTo>
                    <a:pt x="87" y="2"/>
                  </a:lnTo>
                  <a:lnTo>
                    <a:pt x="89" y="4"/>
                  </a:lnTo>
                  <a:lnTo>
                    <a:pt x="89" y="4"/>
                  </a:lnTo>
                  <a:lnTo>
                    <a:pt x="91" y="4"/>
                  </a:lnTo>
                  <a:lnTo>
                    <a:pt x="93" y="6"/>
                  </a:lnTo>
                  <a:lnTo>
                    <a:pt x="93" y="6"/>
                  </a:lnTo>
                  <a:lnTo>
                    <a:pt x="95" y="6"/>
                  </a:lnTo>
                  <a:lnTo>
                    <a:pt x="95" y="8"/>
                  </a:lnTo>
                  <a:lnTo>
                    <a:pt x="97" y="8"/>
                  </a:lnTo>
                  <a:lnTo>
                    <a:pt x="97" y="10"/>
                  </a:lnTo>
                  <a:lnTo>
                    <a:pt x="97" y="12"/>
                  </a:lnTo>
                  <a:lnTo>
                    <a:pt x="99" y="12"/>
                  </a:lnTo>
                  <a:lnTo>
                    <a:pt x="99" y="14"/>
                  </a:lnTo>
                  <a:lnTo>
                    <a:pt x="101" y="16"/>
                  </a:lnTo>
                  <a:lnTo>
                    <a:pt x="101" y="16"/>
                  </a:lnTo>
                  <a:lnTo>
                    <a:pt x="101" y="18"/>
                  </a:lnTo>
                  <a:lnTo>
                    <a:pt x="101" y="20"/>
                  </a:lnTo>
                  <a:lnTo>
                    <a:pt x="103" y="22"/>
                  </a:lnTo>
                  <a:lnTo>
                    <a:pt x="103" y="24"/>
                  </a:lnTo>
                  <a:lnTo>
                    <a:pt x="103" y="26"/>
                  </a:lnTo>
                  <a:lnTo>
                    <a:pt x="103" y="28"/>
                  </a:lnTo>
                  <a:lnTo>
                    <a:pt x="103" y="30"/>
                  </a:lnTo>
                  <a:lnTo>
                    <a:pt x="103" y="32"/>
                  </a:lnTo>
                  <a:lnTo>
                    <a:pt x="103" y="34"/>
                  </a:lnTo>
                  <a:lnTo>
                    <a:pt x="103" y="40"/>
                  </a:lnTo>
                  <a:lnTo>
                    <a:pt x="103" y="44"/>
                  </a:lnTo>
                  <a:lnTo>
                    <a:pt x="103" y="48"/>
                  </a:lnTo>
                  <a:lnTo>
                    <a:pt x="101" y="50"/>
                  </a:lnTo>
                  <a:lnTo>
                    <a:pt x="101" y="54"/>
                  </a:lnTo>
                  <a:lnTo>
                    <a:pt x="99" y="56"/>
                  </a:lnTo>
                  <a:lnTo>
                    <a:pt x="99" y="58"/>
                  </a:lnTo>
                  <a:lnTo>
                    <a:pt x="97" y="62"/>
                  </a:lnTo>
                  <a:lnTo>
                    <a:pt x="95" y="62"/>
                  </a:lnTo>
                  <a:lnTo>
                    <a:pt x="93" y="64"/>
                  </a:lnTo>
                  <a:lnTo>
                    <a:pt x="91" y="66"/>
                  </a:lnTo>
                  <a:lnTo>
                    <a:pt x="89" y="66"/>
                  </a:lnTo>
                  <a:lnTo>
                    <a:pt x="87" y="68"/>
                  </a:lnTo>
                  <a:lnTo>
                    <a:pt x="85" y="68"/>
                  </a:lnTo>
                  <a:lnTo>
                    <a:pt x="83" y="68"/>
                  </a:lnTo>
                  <a:lnTo>
                    <a:pt x="81" y="68"/>
                  </a:lnTo>
                  <a:lnTo>
                    <a:pt x="81" y="68"/>
                  </a:lnTo>
                  <a:lnTo>
                    <a:pt x="81" y="68"/>
                  </a:lnTo>
                  <a:lnTo>
                    <a:pt x="79" y="68"/>
                  </a:lnTo>
                  <a:lnTo>
                    <a:pt x="79" y="68"/>
                  </a:lnTo>
                  <a:lnTo>
                    <a:pt x="79" y="68"/>
                  </a:lnTo>
                  <a:lnTo>
                    <a:pt x="79" y="68"/>
                  </a:lnTo>
                  <a:lnTo>
                    <a:pt x="79" y="68"/>
                  </a:lnTo>
                  <a:lnTo>
                    <a:pt x="79" y="68"/>
                  </a:lnTo>
                  <a:close/>
                  <a:moveTo>
                    <a:pt x="35" y="52"/>
                  </a:moveTo>
                  <a:lnTo>
                    <a:pt x="39" y="52"/>
                  </a:lnTo>
                  <a:lnTo>
                    <a:pt x="41" y="52"/>
                  </a:lnTo>
                  <a:lnTo>
                    <a:pt x="43" y="50"/>
                  </a:lnTo>
                  <a:lnTo>
                    <a:pt x="45" y="50"/>
                  </a:lnTo>
                  <a:lnTo>
                    <a:pt x="47" y="50"/>
                  </a:lnTo>
                  <a:lnTo>
                    <a:pt x="49" y="48"/>
                  </a:lnTo>
                  <a:lnTo>
                    <a:pt x="51" y="48"/>
                  </a:lnTo>
                  <a:lnTo>
                    <a:pt x="53" y="46"/>
                  </a:lnTo>
                  <a:lnTo>
                    <a:pt x="53" y="46"/>
                  </a:lnTo>
                  <a:lnTo>
                    <a:pt x="55" y="44"/>
                  </a:lnTo>
                  <a:lnTo>
                    <a:pt x="55" y="44"/>
                  </a:lnTo>
                  <a:lnTo>
                    <a:pt x="57" y="42"/>
                  </a:lnTo>
                  <a:lnTo>
                    <a:pt x="57" y="40"/>
                  </a:lnTo>
                  <a:lnTo>
                    <a:pt x="57" y="38"/>
                  </a:lnTo>
                  <a:lnTo>
                    <a:pt x="57" y="38"/>
                  </a:lnTo>
                  <a:lnTo>
                    <a:pt x="57" y="36"/>
                  </a:lnTo>
                  <a:lnTo>
                    <a:pt x="57" y="34"/>
                  </a:lnTo>
                  <a:lnTo>
                    <a:pt x="57" y="32"/>
                  </a:lnTo>
                  <a:lnTo>
                    <a:pt x="57" y="30"/>
                  </a:lnTo>
                  <a:lnTo>
                    <a:pt x="57" y="30"/>
                  </a:lnTo>
                  <a:lnTo>
                    <a:pt x="55" y="28"/>
                  </a:lnTo>
                  <a:lnTo>
                    <a:pt x="55" y="26"/>
                  </a:lnTo>
                  <a:lnTo>
                    <a:pt x="53" y="24"/>
                  </a:lnTo>
                  <a:lnTo>
                    <a:pt x="53" y="24"/>
                  </a:lnTo>
                  <a:lnTo>
                    <a:pt x="51" y="22"/>
                  </a:lnTo>
                  <a:lnTo>
                    <a:pt x="49" y="22"/>
                  </a:lnTo>
                  <a:lnTo>
                    <a:pt x="47" y="20"/>
                  </a:lnTo>
                  <a:lnTo>
                    <a:pt x="45" y="20"/>
                  </a:lnTo>
                  <a:lnTo>
                    <a:pt x="43" y="20"/>
                  </a:lnTo>
                  <a:lnTo>
                    <a:pt x="41" y="20"/>
                  </a:lnTo>
                  <a:lnTo>
                    <a:pt x="39" y="18"/>
                  </a:lnTo>
                  <a:lnTo>
                    <a:pt x="35" y="18"/>
                  </a:lnTo>
                  <a:lnTo>
                    <a:pt x="33" y="18"/>
                  </a:lnTo>
                  <a:lnTo>
                    <a:pt x="31" y="20"/>
                  </a:lnTo>
                  <a:lnTo>
                    <a:pt x="29" y="20"/>
                  </a:lnTo>
                  <a:lnTo>
                    <a:pt x="25" y="20"/>
                  </a:lnTo>
                  <a:lnTo>
                    <a:pt x="23" y="20"/>
                  </a:lnTo>
                  <a:lnTo>
                    <a:pt x="21" y="22"/>
                  </a:lnTo>
                  <a:lnTo>
                    <a:pt x="21" y="22"/>
                  </a:lnTo>
                  <a:lnTo>
                    <a:pt x="19" y="24"/>
                  </a:lnTo>
                  <a:lnTo>
                    <a:pt x="17" y="24"/>
                  </a:lnTo>
                  <a:lnTo>
                    <a:pt x="17" y="26"/>
                  </a:lnTo>
                  <a:lnTo>
                    <a:pt x="15" y="28"/>
                  </a:lnTo>
                  <a:lnTo>
                    <a:pt x="15" y="28"/>
                  </a:lnTo>
                  <a:lnTo>
                    <a:pt x="15" y="30"/>
                  </a:lnTo>
                  <a:lnTo>
                    <a:pt x="13" y="32"/>
                  </a:lnTo>
                  <a:lnTo>
                    <a:pt x="13" y="34"/>
                  </a:lnTo>
                  <a:lnTo>
                    <a:pt x="13" y="36"/>
                  </a:lnTo>
                  <a:lnTo>
                    <a:pt x="13" y="38"/>
                  </a:lnTo>
                  <a:lnTo>
                    <a:pt x="13" y="38"/>
                  </a:lnTo>
                  <a:lnTo>
                    <a:pt x="15" y="40"/>
                  </a:lnTo>
                  <a:lnTo>
                    <a:pt x="15" y="42"/>
                  </a:lnTo>
                  <a:lnTo>
                    <a:pt x="15" y="44"/>
                  </a:lnTo>
                  <a:lnTo>
                    <a:pt x="17" y="44"/>
                  </a:lnTo>
                  <a:lnTo>
                    <a:pt x="17" y="46"/>
                  </a:lnTo>
                  <a:lnTo>
                    <a:pt x="19" y="46"/>
                  </a:lnTo>
                  <a:lnTo>
                    <a:pt x="21" y="48"/>
                  </a:lnTo>
                  <a:lnTo>
                    <a:pt x="21" y="48"/>
                  </a:lnTo>
                  <a:lnTo>
                    <a:pt x="23" y="50"/>
                  </a:lnTo>
                  <a:lnTo>
                    <a:pt x="25" y="50"/>
                  </a:lnTo>
                  <a:lnTo>
                    <a:pt x="27" y="50"/>
                  </a:lnTo>
                  <a:lnTo>
                    <a:pt x="31" y="52"/>
                  </a:lnTo>
                  <a:lnTo>
                    <a:pt x="33" y="52"/>
                  </a:lnTo>
                  <a:lnTo>
                    <a:pt x="35"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3" name="Freeform 367"/>
            <p:cNvSpPr>
              <a:spLocks/>
            </p:cNvSpPr>
            <p:nvPr/>
          </p:nvSpPr>
          <p:spPr bwMode="auto">
            <a:xfrm>
              <a:off x="929" y="1578"/>
              <a:ext cx="127" cy="34"/>
            </a:xfrm>
            <a:custGeom>
              <a:avLst/>
              <a:gdLst>
                <a:gd name="T0" fmla="*/ 127 w 127"/>
                <a:gd name="T1" fmla="*/ 34 h 34"/>
                <a:gd name="T2" fmla="*/ 0 w 127"/>
                <a:gd name="T3" fmla="*/ 34 h 34"/>
                <a:gd name="T4" fmla="*/ 0 w 127"/>
                <a:gd name="T5" fmla="*/ 0 h 34"/>
                <a:gd name="T6" fmla="*/ 14 w 127"/>
                <a:gd name="T7" fmla="*/ 0 h 34"/>
                <a:gd name="T8" fmla="*/ 14 w 127"/>
                <a:gd name="T9" fmla="*/ 16 h 34"/>
                <a:gd name="T10" fmla="*/ 113 w 127"/>
                <a:gd name="T11" fmla="*/ 16 h 34"/>
                <a:gd name="T12" fmla="*/ 113 w 127"/>
                <a:gd name="T13" fmla="*/ 0 h 34"/>
                <a:gd name="T14" fmla="*/ 127 w 127"/>
                <a:gd name="T15" fmla="*/ 0 h 34"/>
                <a:gd name="T16" fmla="*/ 127 w 127"/>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34">
                  <a:moveTo>
                    <a:pt x="127" y="34"/>
                  </a:moveTo>
                  <a:lnTo>
                    <a:pt x="0" y="34"/>
                  </a:lnTo>
                  <a:lnTo>
                    <a:pt x="0" y="0"/>
                  </a:lnTo>
                  <a:lnTo>
                    <a:pt x="14" y="0"/>
                  </a:lnTo>
                  <a:lnTo>
                    <a:pt x="14" y="16"/>
                  </a:lnTo>
                  <a:lnTo>
                    <a:pt x="113" y="16"/>
                  </a:lnTo>
                  <a:lnTo>
                    <a:pt x="113" y="0"/>
                  </a:lnTo>
                  <a:lnTo>
                    <a:pt x="127" y="0"/>
                  </a:lnTo>
                  <a:lnTo>
                    <a:pt x="12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4" name="Freeform 368"/>
            <p:cNvSpPr>
              <a:spLocks/>
            </p:cNvSpPr>
            <p:nvPr/>
          </p:nvSpPr>
          <p:spPr bwMode="auto">
            <a:xfrm>
              <a:off x="929" y="1485"/>
              <a:ext cx="99" cy="79"/>
            </a:xfrm>
            <a:custGeom>
              <a:avLst/>
              <a:gdLst>
                <a:gd name="T0" fmla="*/ 99 w 99"/>
                <a:gd name="T1" fmla="*/ 79 h 79"/>
                <a:gd name="T2" fmla="*/ 0 w 99"/>
                <a:gd name="T3" fmla="*/ 79 h 79"/>
                <a:gd name="T4" fmla="*/ 0 w 99"/>
                <a:gd name="T5" fmla="*/ 59 h 79"/>
                <a:gd name="T6" fmla="*/ 65 w 99"/>
                <a:gd name="T7" fmla="*/ 20 h 79"/>
                <a:gd name="T8" fmla="*/ 0 w 99"/>
                <a:gd name="T9" fmla="*/ 20 h 79"/>
                <a:gd name="T10" fmla="*/ 0 w 99"/>
                <a:gd name="T11" fmla="*/ 0 h 79"/>
                <a:gd name="T12" fmla="*/ 99 w 99"/>
                <a:gd name="T13" fmla="*/ 0 h 79"/>
                <a:gd name="T14" fmla="*/ 99 w 99"/>
                <a:gd name="T15" fmla="*/ 20 h 79"/>
                <a:gd name="T16" fmla="*/ 33 w 99"/>
                <a:gd name="T17" fmla="*/ 61 h 79"/>
                <a:gd name="T18" fmla="*/ 99 w 99"/>
                <a:gd name="T19" fmla="*/ 61 h 79"/>
                <a:gd name="T20" fmla="*/ 99 w 99"/>
                <a:gd name="T2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79">
                  <a:moveTo>
                    <a:pt x="99" y="79"/>
                  </a:moveTo>
                  <a:lnTo>
                    <a:pt x="0" y="79"/>
                  </a:lnTo>
                  <a:lnTo>
                    <a:pt x="0" y="59"/>
                  </a:lnTo>
                  <a:lnTo>
                    <a:pt x="65" y="20"/>
                  </a:lnTo>
                  <a:lnTo>
                    <a:pt x="0" y="20"/>
                  </a:lnTo>
                  <a:lnTo>
                    <a:pt x="0" y="0"/>
                  </a:lnTo>
                  <a:lnTo>
                    <a:pt x="99" y="0"/>
                  </a:lnTo>
                  <a:lnTo>
                    <a:pt x="99" y="20"/>
                  </a:lnTo>
                  <a:lnTo>
                    <a:pt x="33" y="61"/>
                  </a:lnTo>
                  <a:lnTo>
                    <a:pt x="99" y="61"/>
                  </a:lnTo>
                  <a:lnTo>
                    <a:pt x="99"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5" name="Freeform 369"/>
            <p:cNvSpPr>
              <a:spLocks/>
            </p:cNvSpPr>
            <p:nvPr/>
          </p:nvSpPr>
          <p:spPr bwMode="auto">
            <a:xfrm>
              <a:off x="927" y="1435"/>
              <a:ext cx="103" cy="38"/>
            </a:xfrm>
            <a:custGeom>
              <a:avLst/>
              <a:gdLst>
                <a:gd name="T0" fmla="*/ 103 w 103"/>
                <a:gd name="T1" fmla="*/ 38 h 38"/>
                <a:gd name="T2" fmla="*/ 0 w 103"/>
                <a:gd name="T3" fmla="*/ 14 h 38"/>
                <a:gd name="T4" fmla="*/ 0 w 103"/>
                <a:gd name="T5" fmla="*/ 0 h 38"/>
                <a:gd name="T6" fmla="*/ 103 w 103"/>
                <a:gd name="T7" fmla="*/ 24 h 38"/>
                <a:gd name="T8" fmla="*/ 103 w 103"/>
                <a:gd name="T9" fmla="*/ 38 h 38"/>
              </a:gdLst>
              <a:ahLst/>
              <a:cxnLst>
                <a:cxn ang="0">
                  <a:pos x="T0" y="T1"/>
                </a:cxn>
                <a:cxn ang="0">
                  <a:pos x="T2" y="T3"/>
                </a:cxn>
                <a:cxn ang="0">
                  <a:pos x="T4" y="T5"/>
                </a:cxn>
                <a:cxn ang="0">
                  <a:pos x="T6" y="T7"/>
                </a:cxn>
                <a:cxn ang="0">
                  <a:pos x="T8" y="T9"/>
                </a:cxn>
              </a:cxnLst>
              <a:rect l="0" t="0" r="r" b="b"/>
              <a:pathLst>
                <a:path w="103" h="38">
                  <a:moveTo>
                    <a:pt x="103" y="38"/>
                  </a:moveTo>
                  <a:lnTo>
                    <a:pt x="0" y="14"/>
                  </a:lnTo>
                  <a:lnTo>
                    <a:pt x="0" y="0"/>
                  </a:lnTo>
                  <a:lnTo>
                    <a:pt x="103" y="24"/>
                  </a:lnTo>
                  <a:lnTo>
                    <a:pt x="10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6" name="Freeform 370"/>
            <p:cNvSpPr>
              <a:spLocks/>
            </p:cNvSpPr>
            <p:nvPr/>
          </p:nvSpPr>
          <p:spPr bwMode="auto">
            <a:xfrm>
              <a:off x="955" y="1318"/>
              <a:ext cx="73" cy="107"/>
            </a:xfrm>
            <a:custGeom>
              <a:avLst/>
              <a:gdLst>
                <a:gd name="T0" fmla="*/ 11 w 73"/>
                <a:gd name="T1" fmla="*/ 89 h 107"/>
                <a:gd name="T2" fmla="*/ 3 w 73"/>
                <a:gd name="T3" fmla="*/ 83 h 107"/>
                <a:gd name="T4" fmla="*/ 0 w 73"/>
                <a:gd name="T5" fmla="*/ 73 h 107"/>
                <a:gd name="T6" fmla="*/ 0 w 73"/>
                <a:gd name="T7" fmla="*/ 65 h 107"/>
                <a:gd name="T8" fmla="*/ 0 w 73"/>
                <a:gd name="T9" fmla="*/ 61 h 107"/>
                <a:gd name="T10" fmla="*/ 1 w 73"/>
                <a:gd name="T11" fmla="*/ 57 h 107"/>
                <a:gd name="T12" fmla="*/ 3 w 73"/>
                <a:gd name="T13" fmla="*/ 54 h 107"/>
                <a:gd name="T14" fmla="*/ 7 w 73"/>
                <a:gd name="T15" fmla="*/ 50 h 107"/>
                <a:gd name="T16" fmla="*/ 11 w 73"/>
                <a:gd name="T17" fmla="*/ 48 h 107"/>
                <a:gd name="T18" fmla="*/ 7 w 73"/>
                <a:gd name="T19" fmla="*/ 44 h 107"/>
                <a:gd name="T20" fmla="*/ 3 w 73"/>
                <a:gd name="T21" fmla="*/ 40 h 107"/>
                <a:gd name="T22" fmla="*/ 1 w 73"/>
                <a:gd name="T23" fmla="*/ 36 h 107"/>
                <a:gd name="T24" fmla="*/ 0 w 73"/>
                <a:gd name="T25" fmla="*/ 30 h 107"/>
                <a:gd name="T26" fmla="*/ 0 w 73"/>
                <a:gd name="T27" fmla="*/ 26 h 107"/>
                <a:gd name="T28" fmla="*/ 0 w 73"/>
                <a:gd name="T29" fmla="*/ 20 h 107"/>
                <a:gd name="T30" fmla="*/ 0 w 73"/>
                <a:gd name="T31" fmla="*/ 16 h 107"/>
                <a:gd name="T32" fmla="*/ 1 w 73"/>
                <a:gd name="T33" fmla="*/ 12 h 107"/>
                <a:gd name="T34" fmla="*/ 5 w 73"/>
                <a:gd name="T35" fmla="*/ 8 h 107"/>
                <a:gd name="T36" fmla="*/ 9 w 73"/>
                <a:gd name="T37" fmla="*/ 4 h 107"/>
                <a:gd name="T38" fmla="*/ 13 w 73"/>
                <a:gd name="T39" fmla="*/ 2 h 107"/>
                <a:gd name="T40" fmla="*/ 17 w 73"/>
                <a:gd name="T41" fmla="*/ 2 h 107"/>
                <a:gd name="T42" fmla="*/ 25 w 73"/>
                <a:gd name="T43" fmla="*/ 0 h 107"/>
                <a:gd name="T44" fmla="*/ 73 w 73"/>
                <a:gd name="T45" fmla="*/ 20 h 107"/>
                <a:gd name="T46" fmla="*/ 27 w 73"/>
                <a:gd name="T47" fmla="*/ 20 h 107"/>
                <a:gd name="T48" fmla="*/ 21 w 73"/>
                <a:gd name="T49" fmla="*/ 20 h 107"/>
                <a:gd name="T50" fmla="*/ 17 w 73"/>
                <a:gd name="T51" fmla="*/ 22 h 107"/>
                <a:gd name="T52" fmla="*/ 15 w 73"/>
                <a:gd name="T53" fmla="*/ 24 h 107"/>
                <a:gd name="T54" fmla="*/ 13 w 73"/>
                <a:gd name="T55" fmla="*/ 28 h 107"/>
                <a:gd name="T56" fmla="*/ 13 w 73"/>
                <a:gd name="T57" fmla="*/ 32 h 107"/>
                <a:gd name="T58" fmla="*/ 13 w 73"/>
                <a:gd name="T59" fmla="*/ 34 h 107"/>
                <a:gd name="T60" fmla="*/ 15 w 73"/>
                <a:gd name="T61" fmla="*/ 38 h 107"/>
                <a:gd name="T62" fmla="*/ 17 w 73"/>
                <a:gd name="T63" fmla="*/ 40 h 107"/>
                <a:gd name="T64" fmla="*/ 19 w 73"/>
                <a:gd name="T65" fmla="*/ 42 h 107"/>
                <a:gd name="T66" fmla="*/ 23 w 73"/>
                <a:gd name="T67" fmla="*/ 44 h 107"/>
                <a:gd name="T68" fmla="*/ 27 w 73"/>
                <a:gd name="T69" fmla="*/ 44 h 107"/>
                <a:gd name="T70" fmla="*/ 33 w 73"/>
                <a:gd name="T71" fmla="*/ 44 h 107"/>
                <a:gd name="T72" fmla="*/ 73 w 73"/>
                <a:gd name="T73" fmla="*/ 44 h 107"/>
                <a:gd name="T74" fmla="*/ 31 w 73"/>
                <a:gd name="T75" fmla="*/ 63 h 107"/>
                <a:gd name="T76" fmla="*/ 25 w 73"/>
                <a:gd name="T77" fmla="*/ 63 h 107"/>
                <a:gd name="T78" fmla="*/ 21 w 73"/>
                <a:gd name="T79" fmla="*/ 65 h 107"/>
                <a:gd name="T80" fmla="*/ 17 w 73"/>
                <a:gd name="T81" fmla="*/ 65 h 107"/>
                <a:gd name="T82" fmla="*/ 17 w 73"/>
                <a:gd name="T83" fmla="*/ 67 h 107"/>
                <a:gd name="T84" fmla="*/ 15 w 73"/>
                <a:gd name="T85" fmla="*/ 67 h 107"/>
                <a:gd name="T86" fmla="*/ 13 w 73"/>
                <a:gd name="T87" fmla="*/ 69 h 107"/>
                <a:gd name="T88" fmla="*/ 13 w 73"/>
                <a:gd name="T89" fmla="*/ 71 h 107"/>
                <a:gd name="T90" fmla="*/ 13 w 73"/>
                <a:gd name="T91" fmla="*/ 75 h 107"/>
                <a:gd name="T92" fmla="*/ 13 w 73"/>
                <a:gd name="T93" fmla="*/ 77 h 107"/>
                <a:gd name="T94" fmla="*/ 15 w 73"/>
                <a:gd name="T95" fmla="*/ 81 h 107"/>
                <a:gd name="T96" fmla="*/ 17 w 73"/>
                <a:gd name="T97" fmla="*/ 83 h 107"/>
                <a:gd name="T98" fmla="*/ 19 w 73"/>
                <a:gd name="T99" fmla="*/ 85 h 107"/>
                <a:gd name="T100" fmla="*/ 23 w 73"/>
                <a:gd name="T101" fmla="*/ 87 h 107"/>
                <a:gd name="T102" fmla="*/ 27 w 73"/>
                <a:gd name="T103" fmla="*/ 87 h 107"/>
                <a:gd name="T104" fmla="*/ 33 w 73"/>
                <a:gd name="T105" fmla="*/ 89 h 107"/>
                <a:gd name="T106" fmla="*/ 73 w 73"/>
                <a:gd name="T107" fmla="*/ 8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 h="107">
                  <a:moveTo>
                    <a:pt x="1" y="107"/>
                  </a:moveTo>
                  <a:lnTo>
                    <a:pt x="1" y="89"/>
                  </a:lnTo>
                  <a:lnTo>
                    <a:pt x="11" y="89"/>
                  </a:lnTo>
                  <a:lnTo>
                    <a:pt x="7" y="87"/>
                  </a:lnTo>
                  <a:lnTo>
                    <a:pt x="5" y="85"/>
                  </a:lnTo>
                  <a:lnTo>
                    <a:pt x="3" y="83"/>
                  </a:lnTo>
                  <a:lnTo>
                    <a:pt x="1" y="79"/>
                  </a:lnTo>
                  <a:lnTo>
                    <a:pt x="1" y="77"/>
                  </a:lnTo>
                  <a:lnTo>
                    <a:pt x="0" y="73"/>
                  </a:lnTo>
                  <a:lnTo>
                    <a:pt x="0" y="71"/>
                  </a:lnTo>
                  <a:lnTo>
                    <a:pt x="0" y="67"/>
                  </a:lnTo>
                  <a:lnTo>
                    <a:pt x="0" y="65"/>
                  </a:lnTo>
                  <a:lnTo>
                    <a:pt x="0" y="63"/>
                  </a:lnTo>
                  <a:lnTo>
                    <a:pt x="0" y="61"/>
                  </a:lnTo>
                  <a:lnTo>
                    <a:pt x="0" y="61"/>
                  </a:lnTo>
                  <a:lnTo>
                    <a:pt x="0" y="59"/>
                  </a:lnTo>
                  <a:lnTo>
                    <a:pt x="1" y="57"/>
                  </a:lnTo>
                  <a:lnTo>
                    <a:pt x="1" y="57"/>
                  </a:lnTo>
                  <a:lnTo>
                    <a:pt x="1" y="56"/>
                  </a:lnTo>
                  <a:lnTo>
                    <a:pt x="3" y="54"/>
                  </a:lnTo>
                  <a:lnTo>
                    <a:pt x="3" y="54"/>
                  </a:lnTo>
                  <a:lnTo>
                    <a:pt x="3" y="52"/>
                  </a:lnTo>
                  <a:lnTo>
                    <a:pt x="5" y="50"/>
                  </a:lnTo>
                  <a:lnTo>
                    <a:pt x="7" y="50"/>
                  </a:lnTo>
                  <a:lnTo>
                    <a:pt x="7" y="48"/>
                  </a:lnTo>
                  <a:lnTo>
                    <a:pt x="9" y="48"/>
                  </a:lnTo>
                  <a:lnTo>
                    <a:pt x="11" y="48"/>
                  </a:lnTo>
                  <a:lnTo>
                    <a:pt x="9" y="46"/>
                  </a:lnTo>
                  <a:lnTo>
                    <a:pt x="7" y="44"/>
                  </a:lnTo>
                  <a:lnTo>
                    <a:pt x="7" y="44"/>
                  </a:lnTo>
                  <a:lnTo>
                    <a:pt x="5" y="42"/>
                  </a:lnTo>
                  <a:lnTo>
                    <a:pt x="3" y="40"/>
                  </a:lnTo>
                  <a:lnTo>
                    <a:pt x="3" y="40"/>
                  </a:lnTo>
                  <a:lnTo>
                    <a:pt x="3" y="38"/>
                  </a:lnTo>
                  <a:lnTo>
                    <a:pt x="1" y="36"/>
                  </a:lnTo>
                  <a:lnTo>
                    <a:pt x="1" y="36"/>
                  </a:lnTo>
                  <a:lnTo>
                    <a:pt x="1" y="34"/>
                  </a:lnTo>
                  <a:lnTo>
                    <a:pt x="0" y="32"/>
                  </a:lnTo>
                  <a:lnTo>
                    <a:pt x="0" y="30"/>
                  </a:lnTo>
                  <a:lnTo>
                    <a:pt x="0" y="30"/>
                  </a:lnTo>
                  <a:lnTo>
                    <a:pt x="0" y="28"/>
                  </a:lnTo>
                  <a:lnTo>
                    <a:pt x="0" y="26"/>
                  </a:lnTo>
                  <a:lnTo>
                    <a:pt x="0" y="24"/>
                  </a:lnTo>
                  <a:lnTo>
                    <a:pt x="0" y="22"/>
                  </a:lnTo>
                  <a:lnTo>
                    <a:pt x="0" y="20"/>
                  </a:lnTo>
                  <a:lnTo>
                    <a:pt x="0" y="20"/>
                  </a:lnTo>
                  <a:lnTo>
                    <a:pt x="0" y="18"/>
                  </a:lnTo>
                  <a:lnTo>
                    <a:pt x="0" y="16"/>
                  </a:lnTo>
                  <a:lnTo>
                    <a:pt x="1" y="14"/>
                  </a:lnTo>
                  <a:lnTo>
                    <a:pt x="1" y="12"/>
                  </a:lnTo>
                  <a:lnTo>
                    <a:pt x="1" y="12"/>
                  </a:lnTo>
                  <a:lnTo>
                    <a:pt x="3" y="10"/>
                  </a:lnTo>
                  <a:lnTo>
                    <a:pt x="3" y="8"/>
                  </a:lnTo>
                  <a:lnTo>
                    <a:pt x="5" y="8"/>
                  </a:lnTo>
                  <a:lnTo>
                    <a:pt x="5" y="6"/>
                  </a:lnTo>
                  <a:lnTo>
                    <a:pt x="7" y="6"/>
                  </a:lnTo>
                  <a:lnTo>
                    <a:pt x="9" y="4"/>
                  </a:lnTo>
                  <a:lnTo>
                    <a:pt x="9" y="4"/>
                  </a:lnTo>
                  <a:lnTo>
                    <a:pt x="11" y="2"/>
                  </a:lnTo>
                  <a:lnTo>
                    <a:pt x="13" y="2"/>
                  </a:lnTo>
                  <a:lnTo>
                    <a:pt x="15" y="2"/>
                  </a:lnTo>
                  <a:lnTo>
                    <a:pt x="15" y="2"/>
                  </a:lnTo>
                  <a:lnTo>
                    <a:pt x="17" y="2"/>
                  </a:lnTo>
                  <a:lnTo>
                    <a:pt x="19" y="2"/>
                  </a:lnTo>
                  <a:lnTo>
                    <a:pt x="21" y="0"/>
                  </a:lnTo>
                  <a:lnTo>
                    <a:pt x="25" y="0"/>
                  </a:lnTo>
                  <a:lnTo>
                    <a:pt x="27" y="0"/>
                  </a:lnTo>
                  <a:lnTo>
                    <a:pt x="73" y="0"/>
                  </a:lnTo>
                  <a:lnTo>
                    <a:pt x="73" y="20"/>
                  </a:lnTo>
                  <a:lnTo>
                    <a:pt x="31" y="20"/>
                  </a:lnTo>
                  <a:lnTo>
                    <a:pt x="29" y="20"/>
                  </a:lnTo>
                  <a:lnTo>
                    <a:pt x="27" y="20"/>
                  </a:lnTo>
                  <a:lnTo>
                    <a:pt x="25" y="20"/>
                  </a:lnTo>
                  <a:lnTo>
                    <a:pt x="23" y="20"/>
                  </a:lnTo>
                  <a:lnTo>
                    <a:pt x="21" y="20"/>
                  </a:lnTo>
                  <a:lnTo>
                    <a:pt x="19" y="22"/>
                  </a:lnTo>
                  <a:lnTo>
                    <a:pt x="19" y="22"/>
                  </a:lnTo>
                  <a:lnTo>
                    <a:pt x="17" y="22"/>
                  </a:lnTo>
                  <a:lnTo>
                    <a:pt x="17" y="22"/>
                  </a:lnTo>
                  <a:lnTo>
                    <a:pt x="15" y="24"/>
                  </a:lnTo>
                  <a:lnTo>
                    <a:pt x="15" y="24"/>
                  </a:lnTo>
                  <a:lnTo>
                    <a:pt x="15" y="26"/>
                  </a:lnTo>
                  <a:lnTo>
                    <a:pt x="13" y="26"/>
                  </a:lnTo>
                  <a:lnTo>
                    <a:pt x="13" y="28"/>
                  </a:lnTo>
                  <a:lnTo>
                    <a:pt x="13" y="30"/>
                  </a:lnTo>
                  <a:lnTo>
                    <a:pt x="13" y="30"/>
                  </a:lnTo>
                  <a:lnTo>
                    <a:pt x="13" y="32"/>
                  </a:lnTo>
                  <a:lnTo>
                    <a:pt x="13" y="32"/>
                  </a:lnTo>
                  <a:lnTo>
                    <a:pt x="13" y="34"/>
                  </a:lnTo>
                  <a:lnTo>
                    <a:pt x="13" y="34"/>
                  </a:lnTo>
                  <a:lnTo>
                    <a:pt x="15" y="36"/>
                  </a:lnTo>
                  <a:lnTo>
                    <a:pt x="15" y="36"/>
                  </a:lnTo>
                  <a:lnTo>
                    <a:pt x="15" y="38"/>
                  </a:lnTo>
                  <a:lnTo>
                    <a:pt x="15" y="38"/>
                  </a:lnTo>
                  <a:lnTo>
                    <a:pt x="17" y="40"/>
                  </a:lnTo>
                  <a:lnTo>
                    <a:pt x="17" y="40"/>
                  </a:lnTo>
                  <a:lnTo>
                    <a:pt x="17" y="40"/>
                  </a:lnTo>
                  <a:lnTo>
                    <a:pt x="19" y="42"/>
                  </a:lnTo>
                  <a:lnTo>
                    <a:pt x="19" y="42"/>
                  </a:lnTo>
                  <a:lnTo>
                    <a:pt x="21" y="42"/>
                  </a:lnTo>
                  <a:lnTo>
                    <a:pt x="21" y="42"/>
                  </a:lnTo>
                  <a:lnTo>
                    <a:pt x="23" y="44"/>
                  </a:lnTo>
                  <a:lnTo>
                    <a:pt x="25" y="44"/>
                  </a:lnTo>
                  <a:lnTo>
                    <a:pt x="25" y="44"/>
                  </a:lnTo>
                  <a:lnTo>
                    <a:pt x="27" y="44"/>
                  </a:lnTo>
                  <a:lnTo>
                    <a:pt x="29" y="44"/>
                  </a:lnTo>
                  <a:lnTo>
                    <a:pt x="31" y="44"/>
                  </a:lnTo>
                  <a:lnTo>
                    <a:pt x="33" y="44"/>
                  </a:lnTo>
                  <a:lnTo>
                    <a:pt x="35" y="44"/>
                  </a:lnTo>
                  <a:lnTo>
                    <a:pt x="39" y="44"/>
                  </a:lnTo>
                  <a:lnTo>
                    <a:pt x="73" y="44"/>
                  </a:lnTo>
                  <a:lnTo>
                    <a:pt x="73" y="63"/>
                  </a:lnTo>
                  <a:lnTo>
                    <a:pt x="33" y="63"/>
                  </a:lnTo>
                  <a:lnTo>
                    <a:pt x="31" y="63"/>
                  </a:lnTo>
                  <a:lnTo>
                    <a:pt x="29" y="63"/>
                  </a:lnTo>
                  <a:lnTo>
                    <a:pt x="27" y="63"/>
                  </a:lnTo>
                  <a:lnTo>
                    <a:pt x="25" y="63"/>
                  </a:lnTo>
                  <a:lnTo>
                    <a:pt x="23" y="63"/>
                  </a:lnTo>
                  <a:lnTo>
                    <a:pt x="21" y="63"/>
                  </a:lnTo>
                  <a:lnTo>
                    <a:pt x="21" y="65"/>
                  </a:lnTo>
                  <a:lnTo>
                    <a:pt x="19" y="65"/>
                  </a:lnTo>
                  <a:lnTo>
                    <a:pt x="19" y="65"/>
                  </a:lnTo>
                  <a:lnTo>
                    <a:pt x="17" y="65"/>
                  </a:lnTo>
                  <a:lnTo>
                    <a:pt x="17" y="65"/>
                  </a:lnTo>
                  <a:lnTo>
                    <a:pt x="17" y="65"/>
                  </a:lnTo>
                  <a:lnTo>
                    <a:pt x="17" y="67"/>
                  </a:lnTo>
                  <a:lnTo>
                    <a:pt x="15" y="67"/>
                  </a:lnTo>
                  <a:lnTo>
                    <a:pt x="15" y="67"/>
                  </a:lnTo>
                  <a:lnTo>
                    <a:pt x="15" y="67"/>
                  </a:lnTo>
                  <a:lnTo>
                    <a:pt x="15" y="69"/>
                  </a:lnTo>
                  <a:lnTo>
                    <a:pt x="15" y="69"/>
                  </a:lnTo>
                  <a:lnTo>
                    <a:pt x="13" y="69"/>
                  </a:lnTo>
                  <a:lnTo>
                    <a:pt x="13" y="71"/>
                  </a:lnTo>
                  <a:lnTo>
                    <a:pt x="13" y="71"/>
                  </a:lnTo>
                  <a:lnTo>
                    <a:pt x="13" y="71"/>
                  </a:lnTo>
                  <a:lnTo>
                    <a:pt x="13" y="73"/>
                  </a:lnTo>
                  <a:lnTo>
                    <a:pt x="13" y="73"/>
                  </a:lnTo>
                  <a:lnTo>
                    <a:pt x="13" y="75"/>
                  </a:lnTo>
                  <a:lnTo>
                    <a:pt x="13" y="75"/>
                  </a:lnTo>
                  <a:lnTo>
                    <a:pt x="13" y="77"/>
                  </a:lnTo>
                  <a:lnTo>
                    <a:pt x="13" y="77"/>
                  </a:lnTo>
                  <a:lnTo>
                    <a:pt x="15" y="79"/>
                  </a:lnTo>
                  <a:lnTo>
                    <a:pt x="15" y="79"/>
                  </a:lnTo>
                  <a:lnTo>
                    <a:pt x="15" y="81"/>
                  </a:lnTo>
                  <a:lnTo>
                    <a:pt x="15" y="81"/>
                  </a:lnTo>
                  <a:lnTo>
                    <a:pt x="17" y="83"/>
                  </a:lnTo>
                  <a:lnTo>
                    <a:pt x="17" y="83"/>
                  </a:lnTo>
                  <a:lnTo>
                    <a:pt x="17" y="83"/>
                  </a:lnTo>
                  <a:lnTo>
                    <a:pt x="19" y="85"/>
                  </a:lnTo>
                  <a:lnTo>
                    <a:pt x="19" y="85"/>
                  </a:lnTo>
                  <a:lnTo>
                    <a:pt x="21" y="85"/>
                  </a:lnTo>
                  <a:lnTo>
                    <a:pt x="21" y="87"/>
                  </a:lnTo>
                  <a:lnTo>
                    <a:pt x="23" y="87"/>
                  </a:lnTo>
                  <a:lnTo>
                    <a:pt x="23" y="87"/>
                  </a:lnTo>
                  <a:lnTo>
                    <a:pt x="25" y="87"/>
                  </a:lnTo>
                  <a:lnTo>
                    <a:pt x="27" y="87"/>
                  </a:lnTo>
                  <a:lnTo>
                    <a:pt x="29" y="87"/>
                  </a:lnTo>
                  <a:lnTo>
                    <a:pt x="31" y="89"/>
                  </a:lnTo>
                  <a:lnTo>
                    <a:pt x="33" y="89"/>
                  </a:lnTo>
                  <a:lnTo>
                    <a:pt x="35" y="89"/>
                  </a:lnTo>
                  <a:lnTo>
                    <a:pt x="37" y="89"/>
                  </a:lnTo>
                  <a:lnTo>
                    <a:pt x="73" y="89"/>
                  </a:lnTo>
                  <a:lnTo>
                    <a:pt x="73" y="107"/>
                  </a:lnTo>
                  <a:lnTo>
                    <a:pt x="1"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7" name="Freeform 371"/>
            <p:cNvSpPr>
              <a:spLocks/>
            </p:cNvSpPr>
            <p:nvPr/>
          </p:nvSpPr>
          <p:spPr bwMode="auto">
            <a:xfrm>
              <a:off x="927" y="1266"/>
              <a:ext cx="51" cy="42"/>
            </a:xfrm>
            <a:custGeom>
              <a:avLst/>
              <a:gdLst>
                <a:gd name="T0" fmla="*/ 51 w 51"/>
                <a:gd name="T1" fmla="*/ 42 h 42"/>
                <a:gd name="T2" fmla="*/ 47 w 51"/>
                <a:gd name="T3" fmla="*/ 40 h 42"/>
                <a:gd name="T4" fmla="*/ 43 w 51"/>
                <a:gd name="T5" fmla="*/ 40 h 42"/>
                <a:gd name="T6" fmla="*/ 39 w 51"/>
                <a:gd name="T7" fmla="*/ 38 h 42"/>
                <a:gd name="T8" fmla="*/ 35 w 51"/>
                <a:gd name="T9" fmla="*/ 34 h 42"/>
                <a:gd name="T10" fmla="*/ 29 w 51"/>
                <a:gd name="T11" fmla="*/ 28 h 42"/>
                <a:gd name="T12" fmla="*/ 26 w 51"/>
                <a:gd name="T13" fmla="*/ 22 h 42"/>
                <a:gd name="T14" fmla="*/ 22 w 51"/>
                <a:gd name="T15" fmla="*/ 18 h 42"/>
                <a:gd name="T16" fmla="*/ 20 w 51"/>
                <a:gd name="T17" fmla="*/ 16 h 42"/>
                <a:gd name="T18" fmla="*/ 18 w 51"/>
                <a:gd name="T19" fmla="*/ 14 h 42"/>
                <a:gd name="T20" fmla="*/ 16 w 51"/>
                <a:gd name="T21" fmla="*/ 14 h 42"/>
                <a:gd name="T22" fmla="*/ 14 w 51"/>
                <a:gd name="T23" fmla="*/ 14 h 42"/>
                <a:gd name="T24" fmla="*/ 14 w 51"/>
                <a:gd name="T25" fmla="*/ 14 h 42"/>
                <a:gd name="T26" fmla="*/ 12 w 51"/>
                <a:gd name="T27" fmla="*/ 14 h 42"/>
                <a:gd name="T28" fmla="*/ 10 w 51"/>
                <a:gd name="T29" fmla="*/ 16 h 42"/>
                <a:gd name="T30" fmla="*/ 10 w 51"/>
                <a:gd name="T31" fmla="*/ 18 h 42"/>
                <a:gd name="T32" fmla="*/ 10 w 51"/>
                <a:gd name="T33" fmla="*/ 20 h 42"/>
                <a:gd name="T34" fmla="*/ 10 w 51"/>
                <a:gd name="T35" fmla="*/ 22 h 42"/>
                <a:gd name="T36" fmla="*/ 10 w 51"/>
                <a:gd name="T37" fmla="*/ 24 h 42"/>
                <a:gd name="T38" fmla="*/ 12 w 51"/>
                <a:gd name="T39" fmla="*/ 26 h 42"/>
                <a:gd name="T40" fmla="*/ 14 w 51"/>
                <a:gd name="T41" fmla="*/ 26 h 42"/>
                <a:gd name="T42" fmla="*/ 16 w 51"/>
                <a:gd name="T43" fmla="*/ 28 h 42"/>
                <a:gd name="T44" fmla="*/ 14 w 51"/>
                <a:gd name="T45" fmla="*/ 40 h 42"/>
                <a:gd name="T46" fmla="*/ 10 w 51"/>
                <a:gd name="T47" fmla="*/ 38 h 42"/>
                <a:gd name="T48" fmla="*/ 6 w 51"/>
                <a:gd name="T49" fmla="*/ 36 h 42"/>
                <a:gd name="T50" fmla="*/ 2 w 51"/>
                <a:gd name="T51" fmla="*/ 32 h 42"/>
                <a:gd name="T52" fmla="*/ 0 w 51"/>
                <a:gd name="T53" fmla="*/ 26 h 42"/>
                <a:gd name="T54" fmla="*/ 0 w 51"/>
                <a:gd name="T55" fmla="*/ 20 h 42"/>
                <a:gd name="T56" fmla="*/ 0 w 51"/>
                <a:gd name="T57" fmla="*/ 14 h 42"/>
                <a:gd name="T58" fmla="*/ 2 w 51"/>
                <a:gd name="T59" fmla="*/ 8 h 42"/>
                <a:gd name="T60" fmla="*/ 6 w 51"/>
                <a:gd name="T61" fmla="*/ 4 h 42"/>
                <a:gd name="T62" fmla="*/ 10 w 51"/>
                <a:gd name="T63" fmla="*/ 2 h 42"/>
                <a:gd name="T64" fmla="*/ 14 w 51"/>
                <a:gd name="T65" fmla="*/ 0 h 42"/>
                <a:gd name="T66" fmla="*/ 16 w 51"/>
                <a:gd name="T67" fmla="*/ 0 h 42"/>
                <a:gd name="T68" fmla="*/ 20 w 51"/>
                <a:gd name="T69" fmla="*/ 0 h 42"/>
                <a:gd name="T70" fmla="*/ 22 w 51"/>
                <a:gd name="T71" fmla="*/ 2 h 42"/>
                <a:gd name="T72" fmla="*/ 24 w 51"/>
                <a:gd name="T73" fmla="*/ 2 h 42"/>
                <a:gd name="T74" fmla="*/ 28 w 51"/>
                <a:gd name="T75" fmla="*/ 4 h 42"/>
                <a:gd name="T76" fmla="*/ 29 w 51"/>
                <a:gd name="T77" fmla="*/ 8 h 42"/>
                <a:gd name="T78" fmla="*/ 31 w 51"/>
                <a:gd name="T79" fmla="*/ 10 h 42"/>
                <a:gd name="T80" fmla="*/ 35 w 51"/>
                <a:gd name="T81" fmla="*/ 14 h 42"/>
                <a:gd name="T82" fmla="*/ 37 w 51"/>
                <a:gd name="T83" fmla="*/ 18 h 42"/>
                <a:gd name="T84" fmla="*/ 39 w 51"/>
                <a:gd name="T85" fmla="*/ 20 h 42"/>
                <a:gd name="T86" fmla="*/ 41 w 51"/>
                <a:gd name="T8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42">
                  <a:moveTo>
                    <a:pt x="41" y="0"/>
                  </a:moveTo>
                  <a:lnTo>
                    <a:pt x="51" y="0"/>
                  </a:lnTo>
                  <a:lnTo>
                    <a:pt x="51" y="42"/>
                  </a:lnTo>
                  <a:lnTo>
                    <a:pt x="49" y="42"/>
                  </a:lnTo>
                  <a:lnTo>
                    <a:pt x="49" y="42"/>
                  </a:lnTo>
                  <a:lnTo>
                    <a:pt x="47" y="40"/>
                  </a:lnTo>
                  <a:lnTo>
                    <a:pt x="45" y="40"/>
                  </a:lnTo>
                  <a:lnTo>
                    <a:pt x="45" y="40"/>
                  </a:lnTo>
                  <a:lnTo>
                    <a:pt x="43" y="40"/>
                  </a:lnTo>
                  <a:lnTo>
                    <a:pt x="41" y="38"/>
                  </a:lnTo>
                  <a:lnTo>
                    <a:pt x="41" y="38"/>
                  </a:lnTo>
                  <a:lnTo>
                    <a:pt x="39" y="38"/>
                  </a:lnTo>
                  <a:lnTo>
                    <a:pt x="39" y="36"/>
                  </a:lnTo>
                  <a:lnTo>
                    <a:pt x="37" y="34"/>
                  </a:lnTo>
                  <a:lnTo>
                    <a:pt x="35" y="34"/>
                  </a:lnTo>
                  <a:lnTo>
                    <a:pt x="33" y="32"/>
                  </a:lnTo>
                  <a:lnTo>
                    <a:pt x="31" y="30"/>
                  </a:lnTo>
                  <a:lnTo>
                    <a:pt x="29" y="28"/>
                  </a:lnTo>
                  <a:lnTo>
                    <a:pt x="28" y="24"/>
                  </a:lnTo>
                  <a:lnTo>
                    <a:pt x="28" y="22"/>
                  </a:lnTo>
                  <a:lnTo>
                    <a:pt x="26" y="22"/>
                  </a:lnTo>
                  <a:lnTo>
                    <a:pt x="24" y="20"/>
                  </a:lnTo>
                  <a:lnTo>
                    <a:pt x="24" y="18"/>
                  </a:lnTo>
                  <a:lnTo>
                    <a:pt x="22" y="18"/>
                  </a:lnTo>
                  <a:lnTo>
                    <a:pt x="22" y="16"/>
                  </a:lnTo>
                  <a:lnTo>
                    <a:pt x="22" y="16"/>
                  </a:lnTo>
                  <a:lnTo>
                    <a:pt x="20" y="16"/>
                  </a:lnTo>
                  <a:lnTo>
                    <a:pt x="20" y="14"/>
                  </a:lnTo>
                  <a:lnTo>
                    <a:pt x="20" y="14"/>
                  </a:lnTo>
                  <a:lnTo>
                    <a:pt x="18" y="14"/>
                  </a:lnTo>
                  <a:lnTo>
                    <a:pt x="18" y="14"/>
                  </a:lnTo>
                  <a:lnTo>
                    <a:pt x="18" y="14"/>
                  </a:lnTo>
                  <a:lnTo>
                    <a:pt x="16" y="14"/>
                  </a:lnTo>
                  <a:lnTo>
                    <a:pt x="16" y="14"/>
                  </a:lnTo>
                  <a:lnTo>
                    <a:pt x="16" y="14"/>
                  </a:lnTo>
                  <a:lnTo>
                    <a:pt x="14" y="14"/>
                  </a:lnTo>
                  <a:lnTo>
                    <a:pt x="14" y="14"/>
                  </a:lnTo>
                  <a:lnTo>
                    <a:pt x="14" y="14"/>
                  </a:lnTo>
                  <a:lnTo>
                    <a:pt x="14" y="14"/>
                  </a:lnTo>
                  <a:lnTo>
                    <a:pt x="12" y="14"/>
                  </a:lnTo>
                  <a:lnTo>
                    <a:pt x="12" y="14"/>
                  </a:lnTo>
                  <a:lnTo>
                    <a:pt x="12" y="14"/>
                  </a:lnTo>
                  <a:lnTo>
                    <a:pt x="12" y="14"/>
                  </a:lnTo>
                  <a:lnTo>
                    <a:pt x="10" y="16"/>
                  </a:lnTo>
                  <a:lnTo>
                    <a:pt x="10" y="16"/>
                  </a:lnTo>
                  <a:lnTo>
                    <a:pt x="10" y="16"/>
                  </a:lnTo>
                  <a:lnTo>
                    <a:pt x="10" y="16"/>
                  </a:lnTo>
                  <a:lnTo>
                    <a:pt x="10" y="18"/>
                  </a:lnTo>
                  <a:lnTo>
                    <a:pt x="10" y="18"/>
                  </a:lnTo>
                  <a:lnTo>
                    <a:pt x="10" y="20"/>
                  </a:lnTo>
                  <a:lnTo>
                    <a:pt x="10" y="20"/>
                  </a:lnTo>
                  <a:lnTo>
                    <a:pt x="10" y="20"/>
                  </a:lnTo>
                  <a:lnTo>
                    <a:pt x="10" y="22"/>
                  </a:lnTo>
                  <a:lnTo>
                    <a:pt x="10" y="22"/>
                  </a:lnTo>
                  <a:lnTo>
                    <a:pt x="10" y="24"/>
                  </a:lnTo>
                  <a:lnTo>
                    <a:pt x="10" y="24"/>
                  </a:lnTo>
                  <a:lnTo>
                    <a:pt x="10" y="24"/>
                  </a:lnTo>
                  <a:lnTo>
                    <a:pt x="12" y="24"/>
                  </a:lnTo>
                  <a:lnTo>
                    <a:pt x="12" y="26"/>
                  </a:lnTo>
                  <a:lnTo>
                    <a:pt x="12" y="26"/>
                  </a:lnTo>
                  <a:lnTo>
                    <a:pt x="12" y="26"/>
                  </a:lnTo>
                  <a:lnTo>
                    <a:pt x="14" y="26"/>
                  </a:lnTo>
                  <a:lnTo>
                    <a:pt x="14" y="26"/>
                  </a:lnTo>
                  <a:lnTo>
                    <a:pt x="14" y="26"/>
                  </a:lnTo>
                  <a:lnTo>
                    <a:pt x="16" y="28"/>
                  </a:lnTo>
                  <a:lnTo>
                    <a:pt x="16" y="28"/>
                  </a:lnTo>
                  <a:lnTo>
                    <a:pt x="18" y="28"/>
                  </a:lnTo>
                  <a:lnTo>
                    <a:pt x="16" y="40"/>
                  </a:lnTo>
                  <a:lnTo>
                    <a:pt x="14" y="40"/>
                  </a:lnTo>
                  <a:lnTo>
                    <a:pt x="12" y="40"/>
                  </a:lnTo>
                  <a:lnTo>
                    <a:pt x="12" y="40"/>
                  </a:lnTo>
                  <a:lnTo>
                    <a:pt x="10" y="38"/>
                  </a:lnTo>
                  <a:lnTo>
                    <a:pt x="8" y="38"/>
                  </a:lnTo>
                  <a:lnTo>
                    <a:pt x="6" y="38"/>
                  </a:lnTo>
                  <a:lnTo>
                    <a:pt x="6" y="36"/>
                  </a:lnTo>
                  <a:lnTo>
                    <a:pt x="4" y="36"/>
                  </a:lnTo>
                  <a:lnTo>
                    <a:pt x="4" y="34"/>
                  </a:lnTo>
                  <a:lnTo>
                    <a:pt x="2" y="32"/>
                  </a:lnTo>
                  <a:lnTo>
                    <a:pt x="2" y="30"/>
                  </a:lnTo>
                  <a:lnTo>
                    <a:pt x="2" y="28"/>
                  </a:lnTo>
                  <a:lnTo>
                    <a:pt x="0" y="26"/>
                  </a:lnTo>
                  <a:lnTo>
                    <a:pt x="0" y="24"/>
                  </a:lnTo>
                  <a:lnTo>
                    <a:pt x="0" y="22"/>
                  </a:lnTo>
                  <a:lnTo>
                    <a:pt x="0" y="20"/>
                  </a:lnTo>
                  <a:lnTo>
                    <a:pt x="0" y="18"/>
                  </a:lnTo>
                  <a:lnTo>
                    <a:pt x="0" y="16"/>
                  </a:lnTo>
                  <a:lnTo>
                    <a:pt x="0" y="14"/>
                  </a:lnTo>
                  <a:lnTo>
                    <a:pt x="2" y="12"/>
                  </a:lnTo>
                  <a:lnTo>
                    <a:pt x="2" y="10"/>
                  </a:lnTo>
                  <a:lnTo>
                    <a:pt x="2" y="8"/>
                  </a:lnTo>
                  <a:lnTo>
                    <a:pt x="4" y="6"/>
                  </a:lnTo>
                  <a:lnTo>
                    <a:pt x="4" y="4"/>
                  </a:lnTo>
                  <a:lnTo>
                    <a:pt x="6" y="4"/>
                  </a:lnTo>
                  <a:lnTo>
                    <a:pt x="6" y="2"/>
                  </a:lnTo>
                  <a:lnTo>
                    <a:pt x="8" y="2"/>
                  </a:lnTo>
                  <a:lnTo>
                    <a:pt x="10" y="2"/>
                  </a:lnTo>
                  <a:lnTo>
                    <a:pt x="10" y="0"/>
                  </a:lnTo>
                  <a:lnTo>
                    <a:pt x="12" y="0"/>
                  </a:lnTo>
                  <a:lnTo>
                    <a:pt x="14" y="0"/>
                  </a:lnTo>
                  <a:lnTo>
                    <a:pt x="14" y="0"/>
                  </a:lnTo>
                  <a:lnTo>
                    <a:pt x="16" y="0"/>
                  </a:lnTo>
                  <a:lnTo>
                    <a:pt x="16" y="0"/>
                  </a:lnTo>
                  <a:lnTo>
                    <a:pt x="18" y="0"/>
                  </a:lnTo>
                  <a:lnTo>
                    <a:pt x="18" y="0"/>
                  </a:lnTo>
                  <a:lnTo>
                    <a:pt x="20" y="0"/>
                  </a:lnTo>
                  <a:lnTo>
                    <a:pt x="20" y="0"/>
                  </a:lnTo>
                  <a:lnTo>
                    <a:pt x="22" y="2"/>
                  </a:lnTo>
                  <a:lnTo>
                    <a:pt x="22" y="2"/>
                  </a:lnTo>
                  <a:lnTo>
                    <a:pt x="22" y="2"/>
                  </a:lnTo>
                  <a:lnTo>
                    <a:pt x="24" y="2"/>
                  </a:lnTo>
                  <a:lnTo>
                    <a:pt x="24" y="2"/>
                  </a:lnTo>
                  <a:lnTo>
                    <a:pt x="26" y="4"/>
                  </a:lnTo>
                  <a:lnTo>
                    <a:pt x="26" y="4"/>
                  </a:lnTo>
                  <a:lnTo>
                    <a:pt x="28" y="4"/>
                  </a:lnTo>
                  <a:lnTo>
                    <a:pt x="28" y="6"/>
                  </a:lnTo>
                  <a:lnTo>
                    <a:pt x="28" y="6"/>
                  </a:lnTo>
                  <a:lnTo>
                    <a:pt x="29" y="8"/>
                  </a:lnTo>
                  <a:lnTo>
                    <a:pt x="29" y="8"/>
                  </a:lnTo>
                  <a:lnTo>
                    <a:pt x="29" y="8"/>
                  </a:lnTo>
                  <a:lnTo>
                    <a:pt x="31" y="10"/>
                  </a:lnTo>
                  <a:lnTo>
                    <a:pt x="31" y="12"/>
                  </a:lnTo>
                  <a:lnTo>
                    <a:pt x="33" y="12"/>
                  </a:lnTo>
                  <a:lnTo>
                    <a:pt x="35" y="14"/>
                  </a:lnTo>
                  <a:lnTo>
                    <a:pt x="35" y="16"/>
                  </a:lnTo>
                  <a:lnTo>
                    <a:pt x="37" y="16"/>
                  </a:lnTo>
                  <a:lnTo>
                    <a:pt x="37" y="18"/>
                  </a:lnTo>
                  <a:lnTo>
                    <a:pt x="37" y="18"/>
                  </a:lnTo>
                  <a:lnTo>
                    <a:pt x="39" y="20"/>
                  </a:lnTo>
                  <a:lnTo>
                    <a:pt x="39" y="20"/>
                  </a:lnTo>
                  <a:lnTo>
                    <a:pt x="39" y="20"/>
                  </a:lnTo>
                  <a:lnTo>
                    <a:pt x="39" y="22"/>
                  </a:lnTo>
                  <a:lnTo>
                    <a:pt x="41" y="2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8" name="Freeform 372"/>
            <p:cNvSpPr>
              <a:spLocks/>
            </p:cNvSpPr>
            <p:nvPr/>
          </p:nvSpPr>
          <p:spPr bwMode="auto">
            <a:xfrm>
              <a:off x="929" y="1227"/>
              <a:ext cx="127" cy="33"/>
            </a:xfrm>
            <a:custGeom>
              <a:avLst/>
              <a:gdLst>
                <a:gd name="T0" fmla="*/ 0 w 127"/>
                <a:gd name="T1" fmla="*/ 0 h 33"/>
                <a:gd name="T2" fmla="*/ 127 w 127"/>
                <a:gd name="T3" fmla="*/ 0 h 33"/>
                <a:gd name="T4" fmla="*/ 127 w 127"/>
                <a:gd name="T5" fmla="*/ 33 h 33"/>
                <a:gd name="T6" fmla="*/ 113 w 127"/>
                <a:gd name="T7" fmla="*/ 33 h 33"/>
                <a:gd name="T8" fmla="*/ 113 w 127"/>
                <a:gd name="T9" fmla="*/ 17 h 33"/>
                <a:gd name="T10" fmla="*/ 14 w 127"/>
                <a:gd name="T11" fmla="*/ 17 h 33"/>
                <a:gd name="T12" fmla="*/ 14 w 127"/>
                <a:gd name="T13" fmla="*/ 33 h 33"/>
                <a:gd name="T14" fmla="*/ 0 w 127"/>
                <a:gd name="T15" fmla="*/ 33 h 33"/>
                <a:gd name="T16" fmla="*/ 0 w 127"/>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33">
                  <a:moveTo>
                    <a:pt x="0" y="0"/>
                  </a:moveTo>
                  <a:lnTo>
                    <a:pt x="127" y="0"/>
                  </a:lnTo>
                  <a:lnTo>
                    <a:pt x="127" y="33"/>
                  </a:lnTo>
                  <a:lnTo>
                    <a:pt x="113" y="33"/>
                  </a:lnTo>
                  <a:lnTo>
                    <a:pt x="113" y="17"/>
                  </a:lnTo>
                  <a:lnTo>
                    <a:pt x="14" y="17"/>
                  </a:lnTo>
                  <a:lnTo>
                    <a:pt x="14" y="33"/>
                  </a:lnTo>
                  <a:lnTo>
                    <a:pt x="0" y="3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09" name="Freeform 373"/>
            <p:cNvSpPr>
              <a:spLocks/>
            </p:cNvSpPr>
            <p:nvPr/>
          </p:nvSpPr>
          <p:spPr bwMode="auto">
            <a:xfrm>
              <a:off x="2790" y="3197"/>
              <a:ext cx="133" cy="101"/>
            </a:xfrm>
            <a:custGeom>
              <a:avLst/>
              <a:gdLst>
                <a:gd name="T0" fmla="*/ 24 w 133"/>
                <a:gd name="T1" fmla="*/ 101 h 101"/>
                <a:gd name="T2" fmla="*/ 0 w 133"/>
                <a:gd name="T3" fmla="*/ 0 h 101"/>
                <a:gd name="T4" fmla="*/ 22 w 133"/>
                <a:gd name="T5" fmla="*/ 0 h 101"/>
                <a:gd name="T6" fmla="*/ 36 w 133"/>
                <a:gd name="T7" fmla="*/ 69 h 101"/>
                <a:gd name="T8" fmla="*/ 56 w 133"/>
                <a:gd name="T9" fmla="*/ 0 h 101"/>
                <a:gd name="T10" fmla="*/ 80 w 133"/>
                <a:gd name="T11" fmla="*/ 0 h 101"/>
                <a:gd name="T12" fmla="*/ 98 w 133"/>
                <a:gd name="T13" fmla="*/ 71 h 101"/>
                <a:gd name="T14" fmla="*/ 112 w 133"/>
                <a:gd name="T15" fmla="*/ 0 h 101"/>
                <a:gd name="T16" fmla="*/ 133 w 133"/>
                <a:gd name="T17" fmla="*/ 0 h 101"/>
                <a:gd name="T18" fmla="*/ 108 w 133"/>
                <a:gd name="T19" fmla="*/ 101 h 101"/>
                <a:gd name="T20" fmla="*/ 88 w 133"/>
                <a:gd name="T21" fmla="*/ 101 h 101"/>
                <a:gd name="T22" fmla="*/ 68 w 133"/>
                <a:gd name="T23" fmla="*/ 26 h 101"/>
                <a:gd name="T24" fmla="*/ 46 w 133"/>
                <a:gd name="T25" fmla="*/ 101 h 101"/>
                <a:gd name="T26" fmla="*/ 24 w 133"/>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01">
                  <a:moveTo>
                    <a:pt x="24" y="101"/>
                  </a:moveTo>
                  <a:lnTo>
                    <a:pt x="0" y="0"/>
                  </a:lnTo>
                  <a:lnTo>
                    <a:pt x="22" y="0"/>
                  </a:lnTo>
                  <a:lnTo>
                    <a:pt x="36" y="69"/>
                  </a:lnTo>
                  <a:lnTo>
                    <a:pt x="56" y="0"/>
                  </a:lnTo>
                  <a:lnTo>
                    <a:pt x="80" y="0"/>
                  </a:lnTo>
                  <a:lnTo>
                    <a:pt x="98" y="71"/>
                  </a:lnTo>
                  <a:lnTo>
                    <a:pt x="112" y="0"/>
                  </a:lnTo>
                  <a:lnTo>
                    <a:pt x="133" y="0"/>
                  </a:lnTo>
                  <a:lnTo>
                    <a:pt x="108" y="101"/>
                  </a:lnTo>
                  <a:lnTo>
                    <a:pt x="88" y="101"/>
                  </a:lnTo>
                  <a:lnTo>
                    <a:pt x="68" y="26"/>
                  </a:lnTo>
                  <a:lnTo>
                    <a:pt x="46" y="101"/>
                  </a:lnTo>
                  <a:lnTo>
                    <a:pt x="24"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0" name="Freeform 374"/>
            <p:cNvSpPr>
              <a:spLocks noEditPoints="1"/>
            </p:cNvSpPr>
            <p:nvPr/>
          </p:nvSpPr>
          <p:spPr bwMode="auto">
            <a:xfrm>
              <a:off x="2925" y="3223"/>
              <a:ext cx="68" cy="77"/>
            </a:xfrm>
            <a:custGeom>
              <a:avLst/>
              <a:gdLst>
                <a:gd name="T0" fmla="*/ 66 w 68"/>
                <a:gd name="T1" fmla="*/ 57 h 77"/>
                <a:gd name="T2" fmla="*/ 62 w 68"/>
                <a:gd name="T3" fmla="*/ 65 h 77"/>
                <a:gd name="T4" fmla="*/ 58 w 68"/>
                <a:gd name="T5" fmla="*/ 69 h 77"/>
                <a:gd name="T6" fmla="*/ 52 w 68"/>
                <a:gd name="T7" fmla="*/ 73 h 77"/>
                <a:gd name="T8" fmla="*/ 44 w 68"/>
                <a:gd name="T9" fmla="*/ 75 h 77"/>
                <a:gd name="T10" fmla="*/ 36 w 68"/>
                <a:gd name="T11" fmla="*/ 77 h 77"/>
                <a:gd name="T12" fmla="*/ 22 w 68"/>
                <a:gd name="T13" fmla="*/ 75 h 77"/>
                <a:gd name="T14" fmla="*/ 12 w 68"/>
                <a:gd name="T15" fmla="*/ 69 h 77"/>
                <a:gd name="T16" fmla="*/ 6 w 68"/>
                <a:gd name="T17" fmla="*/ 61 h 77"/>
                <a:gd name="T18" fmla="*/ 2 w 68"/>
                <a:gd name="T19" fmla="*/ 53 h 77"/>
                <a:gd name="T20" fmla="*/ 0 w 68"/>
                <a:gd name="T21" fmla="*/ 43 h 77"/>
                <a:gd name="T22" fmla="*/ 0 w 68"/>
                <a:gd name="T23" fmla="*/ 31 h 77"/>
                <a:gd name="T24" fmla="*/ 4 w 68"/>
                <a:gd name="T25" fmla="*/ 20 h 77"/>
                <a:gd name="T26" fmla="*/ 10 w 68"/>
                <a:gd name="T27" fmla="*/ 12 h 77"/>
                <a:gd name="T28" fmla="*/ 16 w 68"/>
                <a:gd name="T29" fmla="*/ 4 h 77"/>
                <a:gd name="T30" fmla="*/ 26 w 68"/>
                <a:gd name="T31" fmla="*/ 2 h 77"/>
                <a:gd name="T32" fmla="*/ 38 w 68"/>
                <a:gd name="T33" fmla="*/ 2 h 77"/>
                <a:gd name="T34" fmla="*/ 48 w 68"/>
                <a:gd name="T35" fmla="*/ 4 h 77"/>
                <a:gd name="T36" fmla="*/ 56 w 68"/>
                <a:gd name="T37" fmla="*/ 10 h 77"/>
                <a:gd name="T38" fmla="*/ 64 w 68"/>
                <a:gd name="T39" fmla="*/ 18 h 77"/>
                <a:gd name="T40" fmla="*/ 68 w 68"/>
                <a:gd name="T41" fmla="*/ 30 h 77"/>
                <a:gd name="T42" fmla="*/ 68 w 68"/>
                <a:gd name="T43" fmla="*/ 43 h 77"/>
                <a:gd name="T44" fmla="*/ 20 w 68"/>
                <a:gd name="T45" fmla="*/ 47 h 77"/>
                <a:gd name="T46" fmla="*/ 22 w 68"/>
                <a:gd name="T47" fmla="*/ 53 h 77"/>
                <a:gd name="T48" fmla="*/ 24 w 68"/>
                <a:gd name="T49" fmla="*/ 57 h 77"/>
                <a:gd name="T50" fmla="*/ 28 w 68"/>
                <a:gd name="T51" fmla="*/ 61 h 77"/>
                <a:gd name="T52" fmla="*/ 32 w 68"/>
                <a:gd name="T53" fmla="*/ 61 h 77"/>
                <a:gd name="T54" fmla="*/ 36 w 68"/>
                <a:gd name="T55" fmla="*/ 63 h 77"/>
                <a:gd name="T56" fmla="*/ 40 w 68"/>
                <a:gd name="T57" fmla="*/ 61 h 77"/>
                <a:gd name="T58" fmla="*/ 42 w 68"/>
                <a:gd name="T59" fmla="*/ 61 h 77"/>
                <a:gd name="T60" fmla="*/ 44 w 68"/>
                <a:gd name="T61" fmla="*/ 59 h 77"/>
                <a:gd name="T62" fmla="*/ 46 w 68"/>
                <a:gd name="T63" fmla="*/ 55 h 77"/>
                <a:gd name="T64" fmla="*/ 48 w 68"/>
                <a:gd name="T65" fmla="*/ 51 h 77"/>
                <a:gd name="T66" fmla="*/ 48 w 68"/>
                <a:gd name="T67" fmla="*/ 30 h 77"/>
                <a:gd name="T68" fmla="*/ 48 w 68"/>
                <a:gd name="T69" fmla="*/ 24 h 77"/>
                <a:gd name="T70" fmla="*/ 44 w 68"/>
                <a:gd name="T71" fmla="*/ 20 h 77"/>
                <a:gd name="T72" fmla="*/ 42 w 68"/>
                <a:gd name="T73" fmla="*/ 18 h 77"/>
                <a:gd name="T74" fmla="*/ 38 w 68"/>
                <a:gd name="T75" fmla="*/ 16 h 77"/>
                <a:gd name="T76" fmla="*/ 32 w 68"/>
                <a:gd name="T77" fmla="*/ 16 h 77"/>
                <a:gd name="T78" fmla="*/ 28 w 68"/>
                <a:gd name="T79" fmla="*/ 16 h 77"/>
                <a:gd name="T80" fmla="*/ 24 w 68"/>
                <a:gd name="T81" fmla="*/ 20 h 77"/>
                <a:gd name="T82" fmla="*/ 22 w 68"/>
                <a:gd name="T83" fmla="*/ 22 h 77"/>
                <a:gd name="T84" fmla="*/ 20 w 68"/>
                <a:gd name="T85" fmla="*/ 28 h 77"/>
                <a:gd name="T86" fmla="*/ 20 w 68"/>
                <a:gd name="T87"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77">
                  <a:moveTo>
                    <a:pt x="48" y="51"/>
                  </a:moveTo>
                  <a:lnTo>
                    <a:pt x="68" y="55"/>
                  </a:lnTo>
                  <a:lnTo>
                    <a:pt x="66" y="57"/>
                  </a:lnTo>
                  <a:lnTo>
                    <a:pt x="64" y="59"/>
                  </a:lnTo>
                  <a:lnTo>
                    <a:pt x="64" y="63"/>
                  </a:lnTo>
                  <a:lnTo>
                    <a:pt x="62" y="65"/>
                  </a:lnTo>
                  <a:lnTo>
                    <a:pt x="60" y="67"/>
                  </a:lnTo>
                  <a:lnTo>
                    <a:pt x="60" y="67"/>
                  </a:lnTo>
                  <a:lnTo>
                    <a:pt x="58" y="69"/>
                  </a:lnTo>
                  <a:lnTo>
                    <a:pt x="56" y="71"/>
                  </a:lnTo>
                  <a:lnTo>
                    <a:pt x="54" y="73"/>
                  </a:lnTo>
                  <a:lnTo>
                    <a:pt x="52" y="73"/>
                  </a:lnTo>
                  <a:lnTo>
                    <a:pt x="48" y="75"/>
                  </a:lnTo>
                  <a:lnTo>
                    <a:pt x="46" y="75"/>
                  </a:lnTo>
                  <a:lnTo>
                    <a:pt x="44" y="75"/>
                  </a:lnTo>
                  <a:lnTo>
                    <a:pt x="40" y="77"/>
                  </a:lnTo>
                  <a:lnTo>
                    <a:pt x="38" y="77"/>
                  </a:lnTo>
                  <a:lnTo>
                    <a:pt x="36" y="77"/>
                  </a:lnTo>
                  <a:lnTo>
                    <a:pt x="30" y="77"/>
                  </a:lnTo>
                  <a:lnTo>
                    <a:pt x="26" y="75"/>
                  </a:lnTo>
                  <a:lnTo>
                    <a:pt x="22" y="75"/>
                  </a:lnTo>
                  <a:lnTo>
                    <a:pt x="18" y="73"/>
                  </a:lnTo>
                  <a:lnTo>
                    <a:pt x="16" y="71"/>
                  </a:lnTo>
                  <a:lnTo>
                    <a:pt x="12" y="69"/>
                  </a:lnTo>
                  <a:lnTo>
                    <a:pt x="10" y="67"/>
                  </a:lnTo>
                  <a:lnTo>
                    <a:pt x="6" y="65"/>
                  </a:lnTo>
                  <a:lnTo>
                    <a:pt x="6" y="61"/>
                  </a:lnTo>
                  <a:lnTo>
                    <a:pt x="4" y="59"/>
                  </a:lnTo>
                  <a:lnTo>
                    <a:pt x="2" y="55"/>
                  </a:lnTo>
                  <a:lnTo>
                    <a:pt x="2" y="53"/>
                  </a:lnTo>
                  <a:lnTo>
                    <a:pt x="0" y="49"/>
                  </a:lnTo>
                  <a:lnTo>
                    <a:pt x="0" y="47"/>
                  </a:lnTo>
                  <a:lnTo>
                    <a:pt x="0" y="43"/>
                  </a:lnTo>
                  <a:lnTo>
                    <a:pt x="0" y="39"/>
                  </a:lnTo>
                  <a:lnTo>
                    <a:pt x="0" y="35"/>
                  </a:lnTo>
                  <a:lnTo>
                    <a:pt x="0" y="31"/>
                  </a:lnTo>
                  <a:lnTo>
                    <a:pt x="0" y="28"/>
                  </a:lnTo>
                  <a:lnTo>
                    <a:pt x="2" y="24"/>
                  </a:lnTo>
                  <a:lnTo>
                    <a:pt x="4" y="20"/>
                  </a:lnTo>
                  <a:lnTo>
                    <a:pt x="4" y="16"/>
                  </a:lnTo>
                  <a:lnTo>
                    <a:pt x="6" y="14"/>
                  </a:lnTo>
                  <a:lnTo>
                    <a:pt x="10" y="12"/>
                  </a:lnTo>
                  <a:lnTo>
                    <a:pt x="12" y="8"/>
                  </a:lnTo>
                  <a:lnTo>
                    <a:pt x="14" y="6"/>
                  </a:lnTo>
                  <a:lnTo>
                    <a:pt x="16" y="4"/>
                  </a:lnTo>
                  <a:lnTo>
                    <a:pt x="20" y="4"/>
                  </a:lnTo>
                  <a:lnTo>
                    <a:pt x="22" y="2"/>
                  </a:lnTo>
                  <a:lnTo>
                    <a:pt x="26" y="2"/>
                  </a:lnTo>
                  <a:lnTo>
                    <a:pt x="30" y="2"/>
                  </a:lnTo>
                  <a:lnTo>
                    <a:pt x="34" y="0"/>
                  </a:lnTo>
                  <a:lnTo>
                    <a:pt x="38" y="2"/>
                  </a:lnTo>
                  <a:lnTo>
                    <a:pt x="40" y="2"/>
                  </a:lnTo>
                  <a:lnTo>
                    <a:pt x="44" y="2"/>
                  </a:lnTo>
                  <a:lnTo>
                    <a:pt x="48" y="4"/>
                  </a:lnTo>
                  <a:lnTo>
                    <a:pt x="50" y="6"/>
                  </a:lnTo>
                  <a:lnTo>
                    <a:pt x="54" y="8"/>
                  </a:lnTo>
                  <a:lnTo>
                    <a:pt x="56" y="10"/>
                  </a:lnTo>
                  <a:lnTo>
                    <a:pt x="60" y="12"/>
                  </a:lnTo>
                  <a:lnTo>
                    <a:pt x="62" y="14"/>
                  </a:lnTo>
                  <a:lnTo>
                    <a:pt x="64" y="18"/>
                  </a:lnTo>
                  <a:lnTo>
                    <a:pt x="64" y="22"/>
                  </a:lnTo>
                  <a:lnTo>
                    <a:pt x="66" y="26"/>
                  </a:lnTo>
                  <a:lnTo>
                    <a:pt x="68" y="30"/>
                  </a:lnTo>
                  <a:lnTo>
                    <a:pt x="68" y="33"/>
                  </a:lnTo>
                  <a:lnTo>
                    <a:pt x="68" y="39"/>
                  </a:lnTo>
                  <a:lnTo>
                    <a:pt x="68" y="43"/>
                  </a:lnTo>
                  <a:lnTo>
                    <a:pt x="20" y="43"/>
                  </a:lnTo>
                  <a:lnTo>
                    <a:pt x="20" y="45"/>
                  </a:lnTo>
                  <a:lnTo>
                    <a:pt x="20" y="47"/>
                  </a:lnTo>
                  <a:lnTo>
                    <a:pt x="20" y="49"/>
                  </a:lnTo>
                  <a:lnTo>
                    <a:pt x="20" y="51"/>
                  </a:lnTo>
                  <a:lnTo>
                    <a:pt x="22" y="53"/>
                  </a:lnTo>
                  <a:lnTo>
                    <a:pt x="22" y="55"/>
                  </a:lnTo>
                  <a:lnTo>
                    <a:pt x="24" y="57"/>
                  </a:lnTo>
                  <a:lnTo>
                    <a:pt x="24" y="57"/>
                  </a:lnTo>
                  <a:lnTo>
                    <a:pt x="26" y="59"/>
                  </a:lnTo>
                  <a:lnTo>
                    <a:pt x="26" y="59"/>
                  </a:lnTo>
                  <a:lnTo>
                    <a:pt x="28" y="61"/>
                  </a:lnTo>
                  <a:lnTo>
                    <a:pt x="30" y="61"/>
                  </a:lnTo>
                  <a:lnTo>
                    <a:pt x="30" y="61"/>
                  </a:lnTo>
                  <a:lnTo>
                    <a:pt x="32" y="61"/>
                  </a:lnTo>
                  <a:lnTo>
                    <a:pt x="34" y="63"/>
                  </a:lnTo>
                  <a:lnTo>
                    <a:pt x="36" y="63"/>
                  </a:lnTo>
                  <a:lnTo>
                    <a:pt x="36" y="63"/>
                  </a:lnTo>
                  <a:lnTo>
                    <a:pt x="38" y="61"/>
                  </a:lnTo>
                  <a:lnTo>
                    <a:pt x="38" y="61"/>
                  </a:lnTo>
                  <a:lnTo>
                    <a:pt x="40" y="61"/>
                  </a:lnTo>
                  <a:lnTo>
                    <a:pt x="40" y="61"/>
                  </a:lnTo>
                  <a:lnTo>
                    <a:pt x="42" y="61"/>
                  </a:lnTo>
                  <a:lnTo>
                    <a:pt x="42" y="61"/>
                  </a:lnTo>
                  <a:lnTo>
                    <a:pt x="44" y="59"/>
                  </a:lnTo>
                  <a:lnTo>
                    <a:pt x="44" y="59"/>
                  </a:lnTo>
                  <a:lnTo>
                    <a:pt x="44" y="59"/>
                  </a:lnTo>
                  <a:lnTo>
                    <a:pt x="46" y="57"/>
                  </a:lnTo>
                  <a:lnTo>
                    <a:pt x="46" y="57"/>
                  </a:lnTo>
                  <a:lnTo>
                    <a:pt x="46" y="55"/>
                  </a:lnTo>
                  <a:lnTo>
                    <a:pt x="46" y="55"/>
                  </a:lnTo>
                  <a:lnTo>
                    <a:pt x="48" y="53"/>
                  </a:lnTo>
                  <a:lnTo>
                    <a:pt x="48" y="51"/>
                  </a:lnTo>
                  <a:close/>
                  <a:moveTo>
                    <a:pt x="48" y="31"/>
                  </a:moveTo>
                  <a:lnTo>
                    <a:pt x="48" y="30"/>
                  </a:lnTo>
                  <a:lnTo>
                    <a:pt x="48" y="30"/>
                  </a:lnTo>
                  <a:lnTo>
                    <a:pt x="48" y="28"/>
                  </a:lnTo>
                  <a:lnTo>
                    <a:pt x="48" y="26"/>
                  </a:lnTo>
                  <a:lnTo>
                    <a:pt x="48" y="24"/>
                  </a:lnTo>
                  <a:lnTo>
                    <a:pt x="46" y="22"/>
                  </a:lnTo>
                  <a:lnTo>
                    <a:pt x="46" y="22"/>
                  </a:lnTo>
                  <a:lnTo>
                    <a:pt x="44" y="20"/>
                  </a:lnTo>
                  <a:lnTo>
                    <a:pt x="44" y="20"/>
                  </a:lnTo>
                  <a:lnTo>
                    <a:pt x="42" y="18"/>
                  </a:lnTo>
                  <a:lnTo>
                    <a:pt x="42" y="18"/>
                  </a:lnTo>
                  <a:lnTo>
                    <a:pt x="40" y="16"/>
                  </a:lnTo>
                  <a:lnTo>
                    <a:pt x="38" y="16"/>
                  </a:lnTo>
                  <a:lnTo>
                    <a:pt x="38" y="16"/>
                  </a:lnTo>
                  <a:lnTo>
                    <a:pt x="36" y="16"/>
                  </a:lnTo>
                  <a:lnTo>
                    <a:pt x="34" y="16"/>
                  </a:lnTo>
                  <a:lnTo>
                    <a:pt x="32" y="16"/>
                  </a:lnTo>
                  <a:lnTo>
                    <a:pt x="32" y="16"/>
                  </a:lnTo>
                  <a:lnTo>
                    <a:pt x="30" y="16"/>
                  </a:lnTo>
                  <a:lnTo>
                    <a:pt x="28" y="16"/>
                  </a:lnTo>
                  <a:lnTo>
                    <a:pt x="28" y="18"/>
                  </a:lnTo>
                  <a:lnTo>
                    <a:pt x="26" y="18"/>
                  </a:lnTo>
                  <a:lnTo>
                    <a:pt x="24" y="20"/>
                  </a:lnTo>
                  <a:lnTo>
                    <a:pt x="24" y="20"/>
                  </a:lnTo>
                  <a:lnTo>
                    <a:pt x="22" y="22"/>
                  </a:lnTo>
                  <a:lnTo>
                    <a:pt x="22" y="22"/>
                  </a:lnTo>
                  <a:lnTo>
                    <a:pt x="22" y="24"/>
                  </a:lnTo>
                  <a:lnTo>
                    <a:pt x="20" y="26"/>
                  </a:lnTo>
                  <a:lnTo>
                    <a:pt x="20" y="28"/>
                  </a:lnTo>
                  <a:lnTo>
                    <a:pt x="20" y="30"/>
                  </a:lnTo>
                  <a:lnTo>
                    <a:pt x="20" y="31"/>
                  </a:lnTo>
                  <a:lnTo>
                    <a:pt x="20" y="31"/>
                  </a:lnTo>
                  <a:lnTo>
                    <a:pt x="48"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1" name="Freeform 375"/>
            <p:cNvSpPr>
              <a:spLocks noEditPoints="1"/>
            </p:cNvSpPr>
            <p:nvPr/>
          </p:nvSpPr>
          <p:spPr bwMode="auto">
            <a:xfrm>
              <a:off x="3009" y="3197"/>
              <a:ext cx="20" cy="101"/>
            </a:xfrm>
            <a:custGeom>
              <a:avLst/>
              <a:gdLst>
                <a:gd name="T0" fmla="*/ 0 w 20"/>
                <a:gd name="T1" fmla="*/ 18 h 101"/>
                <a:gd name="T2" fmla="*/ 0 w 20"/>
                <a:gd name="T3" fmla="*/ 0 h 101"/>
                <a:gd name="T4" fmla="*/ 20 w 20"/>
                <a:gd name="T5" fmla="*/ 0 h 101"/>
                <a:gd name="T6" fmla="*/ 20 w 20"/>
                <a:gd name="T7" fmla="*/ 18 h 101"/>
                <a:gd name="T8" fmla="*/ 0 w 20"/>
                <a:gd name="T9" fmla="*/ 18 h 101"/>
                <a:gd name="T10" fmla="*/ 0 w 20"/>
                <a:gd name="T11" fmla="*/ 101 h 101"/>
                <a:gd name="T12" fmla="*/ 0 w 20"/>
                <a:gd name="T13" fmla="*/ 28 h 101"/>
                <a:gd name="T14" fmla="*/ 20 w 20"/>
                <a:gd name="T15" fmla="*/ 28 h 101"/>
                <a:gd name="T16" fmla="*/ 20 w 20"/>
                <a:gd name="T17" fmla="*/ 101 h 101"/>
                <a:gd name="T18" fmla="*/ 0 w 20"/>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01">
                  <a:moveTo>
                    <a:pt x="0" y="18"/>
                  </a:moveTo>
                  <a:lnTo>
                    <a:pt x="0" y="0"/>
                  </a:lnTo>
                  <a:lnTo>
                    <a:pt x="20" y="0"/>
                  </a:lnTo>
                  <a:lnTo>
                    <a:pt x="20" y="18"/>
                  </a:lnTo>
                  <a:lnTo>
                    <a:pt x="0" y="18"/>
                  </a:lnTo>
                  <a:close/>
                  <a:moveTo>
                    <a:pt x="0" y="101"/>
                  </a:moveTo>
                  <a:lnTo>
                    <a:pt x="0" y="28"/>
                  </a:lnTo>
                  <a:lnTo>
                    <a:pt x="20" y="28"/>
                  </a:lnTo>
                  <a:lnTo>
                    <a:pt x="20" y="101"/>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2" name="Freeform 376"/>
            <p:cNvSpPr>
              <a:spLocks noEditPoints="1"/>
            </p:cNvSpPr>
            <p:nvPr/>
          </p:nvSpPr>
          <p:spPr bwMode="auto">
            <a:xfrm>
              <a:off x="3043" y="3223"/>
              <a:ext cx="71" cy="105"/>
            </a:xfrm>
            <a:custGeom>
              <a:avLst/>
              <a:gdLst>
                <a:gd name="T0" fmla="*/ 26 w 71"/>
                <a:gd name="T1" fmla="*/ 85 h 105"/>
                <a:gd name="T2" fmla="*/ 27 w 71"/>
                <a:gd name="T3" fmla="*/ 87 h 105"/>
                <a:gd name="T4" fmla="*/ 29 w 71"/>
                <a:gd name="T5" fmla="*/ 89 h 105"/>
                <a:gd name="T6" fmla="*/ 33 w 71"/>
                <a:gd name="T7" fmla="*/ 89 h 105"/>
                <a:gd name="T8" fmla="*/ 39 w 71"/>
                <a:gd name="T9" fmla="*/ 89 h 105"/>
                <a:gd name="T10" fmla="*/ 45 w 71"/>
                <a:gd name="T11" fmla="*/ 89 h 105"/>
                <a:gd name="T12" fmla="*/ 49 w 71"/>
                <a:gd name="T13" fmla="*/ 87 h 105"/>
                <a:gd name="T14" fmla="*/ 51 w 71"/>
                <a:gd name="T15" fmla="*/ 85 h 105"/>
                <a:gd name="T16" fmla="*/ 51 w 71"/>
                <a:gd name="T17" fmla="*/ 81 h 105"/>
                <a:gd name="T18" fmla="*/ 51 w 71"/>
                <a:gd name="T19" fmla="*/ 77 h 105"/>
                <a:gd name="T20" fmla="*/ 49 w 71"/>
                <a:gd name="T21" fmla="*/ 65 h 105"/>
                <a:gd name="T22" fmla="*/ 39 w 71"/>
                <a:gd name="T23" fmla="*/ 73 h 105"/>
                <a:gd name="T24" fmla="*/ 27 w 71"/>
                <a:gd name="T25" fmla="*/ 75 h 105"/>
                <a:gd name="T26" fmla="*/ 14 w 71"/>
                <a:gd name="T27" fmla="*/ 71 h 105"/>
                <a:gd name="T28" fmla="*/ 6 w 71"/>
                <a:gd name="T29" fmla="*/ 59 h 105"/>
                <a:gd name="T30" fmla="*/ 2 w 71"/>
                <a:gd name="T31" fmla="*/ 49 h 105"/>
                <a:gd name="T32" fmla="*/ 2 w 71"/>
                <a:gd name="T33" fmla="*/ 33 h 105"/>
                <a:gd name="T34" fmla="*/ 4 w 71"/>
                <a:gd name="T35" fmla="*/ 20 h 105"/>
                <a:gd name="T36" fmla="*/ 12 w 71"/>
                <a:gd name="T37" fmla="*/ 8 h 105"/>
                <a:gd name="T38" fmla="*/ 22 w 71"/>
                <a:gd name="T39" fmla="*/ 2 h 105"/>
                <a:gd name="T40" fmla="*/ 35 w 71"/>
                <a:gd name="T41" fmla="*/ 2 h 105"/>
                <a:gd name="T42" fmla="*/ 45 w 71"/>
                <a:gd name="T43" fmla="*/ 6 h 105"/>
                <a:gd name="T44" fmla="*/ 53 w 71"/>
                <a:gd name="T45" fmla="*/ 2 h 105"/>
                <a:gd name="T46" fmla="*/ 71 w 71"/>
                <a:gd name="T47" fmla="*/ 73 h 105"/>
                <a:gd name="T48" fmla="*/ 71 w 71"/>
                <a:gd name="T49" fmla="*/ 83 h 105"/>
                <a:gd name="T50" fmla="*/ 69 w 71"/>
                <a:gd name="T51" fmla="*/ 89 h 105"/>
                <a:gd name="T52" fmla="*/ 65 w 71"/>
                <a:gd name="T53" fmla="*/ 95 h 105"/>
                <a:gd name="T54" fmla="*/ 61 w 71"/>
                <a:gd name="T55" fmla="*/ 99 h 105"/>
                <a:gd name="T56" fmla="*/ 57 w 71"/>
                <a:gd name="T57" fmla="*/ 101 h 105"/>
                <a:gd name="T58" fmla="*/ 49 w 71"/>
                <a:gd name="T59" fmla="*/ 103 h 105"/>
                <a:gd name="T60" fmla="*/ 41 w 71"/>
                <a:gd name="T61" fmla="*/ 105 h 105"/>
                <a:gd name="T62" fmla="*/ 27 w 71"/>
                <a:gd name="T63" fmla="*/ 105 h 105"/>
                <a:gd name="T64" fmla="*/ 16 w 71"/>
                <a:gd name="T65" fmla="*/ 101 h 105"/>
                <a:gd name="T66" fmla="*/ 8 w 71"/>
                <a:gd name="T67" fmla="*/ 95 h 105"/>
                <a:gd name="T68" fmla="*/ 4 w 71"/>
                <a:gd name="T69" fmla="*/ 87 h 105"/>
                <a:gd name="T70" fmla="*/ 4 w 71"/>
                <a:gd name="T71" fmla="*/ 81 h 105"/>
                <a:gd name="T72" fmla="*/ 4 w 71"/>
                <a:gd name="T73" fmla="*/ 81 h 105"/>
                <a:gd name="T74" fmla="*/ 20 w 71"/>
                <a:gd name="T75" fmla="*/ 39 h 105"/>
                <a:gd name="T76" fmla="*/ 22 w 71"/>
                <a:gd name="T77" fmla="*/ 49 h 105"/>
                <a:gd name="T78" fmla="*/ 26 w 71"/>
                <a:gd name="T79" fmla="*/ 55 h 105"/>
                <a:gd name="T80" fmla="*/ 31 w 71"/>
                <a:gd name="T81" fmla="*/ 59 h 105"/>
                <a:gd name="T82" fmla="*/ 37 w 71"/>
                <a:gd name="T83" fmla="*/ 59 h 105"/>
                <a:gd name="T84" fmla="*/ 43 w 71"/>
                <a:gd name="T85" fmla="*/ 57 h 105"/>
                <a:gd name="T86" fmla="*/ 49 w 71"/>
                <a:gd name="T87" fmla="*/ 53 h 105"/>
                <a:gd name="T88" fmla="*/ 51 w 71"/>
                <a:gd name="T89" fmla="*/ 45 h 105"/>
                <a:gd name="T90" fmla="*/ 53 w 71"/>
                <a:gd name="T91" fmla="*/ 35 h 105"/>
                <a:gd name="T92" fmla="*/ 51 w 71"/>
                <a:gd name="T93" fmla="*/ 26 h 105"/>
                <a:gd name="T94" fmla="*/ 47 w 71"/>
                <a:gd name="T95" fmla="*/ 20 h 105"/>
                <a:gd name="T96" fmla="*/ 41 w 71"/>
                <a:gd name="T97" fmla="*/ 16 h 105"/>
                <a:gd name="T98" fmla="*/ 35 w 71"/>
                <a:gd name="T99" fmla="*/ 16 h 105"/>
                <a:gd name="T100" fmla="*/ 29 w 71"/>
                <a:gd name="T101" fmla="*/ 18 h 105"/>
                <a:gd name="T102" fmla="*/ 24 w 71"/>
                <a:gd name="T103" fmla="*/ 22 h 105"/>
                <a:gd name="T104" fmla="*/ 22 w 71"/>
                <a:gd name="T10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 h="105">
                  <a:moveTo>
                    <a:pt x="4" y="79"/>
                  </a:moveTo>
                  <a:lnTo>
                    <a:pt x="26" y="83"/>
                  </a:lnTo>
                  <a:lnTo>
                    <a:pt x="26" y="83"/>
                  </a:lnTo>
                  <a:lnTo>
                    <a:pt x="26" y="85"/>
                  </a:lnTo>
                  <a:lnTo>
                    <a:pt x="26" y="85"/>
                  </a:lnTo>
                  <a:lnTo>
                    <a:pt x="26" y="85"/>
                  </a:lnTo>
                  <a:lnTo>
                    <a:pt x="26" y="87"/>
                  </a:lnTo>
                  <a:lnTo>
                    <a:pt x="27" y="87"/>
                  </a:lnTo>
                  <a:lnTo>
                    <a:pt x="27" y="87"/>
                  </a:lnTo>
                  <a:lnTo>
                    <a:pt x="27" y="87"/>
                  </a:lnTo>
                  <a:lnTo>
                    <a:pt x="27" y="89"/>
                  </a:lnTo>
                  <a:lnTo>
                    <a:pt x="29" y="89"/>
                  </a:lnTo>
                  <a:lnTo>
                    <a:pt x="29" y="89"/>
                  </a:lnTo>
                  <a:lnTo>
                    <a:pt x="31" y="89"/>
                  </a:lnTo>
                  <a:lnTo>
                    <a:pt x="31" y="89"/>
                  </a:lnTo>
                  <a:lnTo>
                    <a:pt x="33" y="89"/>
                  </a:lnTo>
                  <a:lnTo>
                    <a:pt x="35" y="89"/>
                  </a:lnTo>
                  <a:lnTo>
                    <a:pt x="35" y="89"/>
                  </a:lnTo>
                  <a:lnTo>
                    <a:pt x="37" y="89"/>
                  </a:lnTo>
                  <a:lnTo>
                    <a:pt x="39" y="89"/>
                  </a:lnTo>
                  <a:lnTo>
                    <a:pt x="41" y="89"/>
                  </a:lnTo>
                  <a:lnTo>
                    <a:pt x="43" y="89"/>
                  </a:lnTo>
                  <a:lnTo>
                    <a:pt x="43" y="89"/>
                  </a:lnTo>
                  <a:lnTo>
                    <a:pt x="45" y="89"/>
                  </a:lnTo>
                  <a:lnTo>
                    <a:pt x="47" y="89"/>
                  </a:lnTo>
                  <a:lnTo>
                    <a:pt x="47" y="87"/>
                  </a:lnTo>
                  <a:lnTo>
                    <a:pt x="47" y="87"/>
                  </a:lnTo>
                  <a:lnTo>
                    <a:pt x="49" y="87"/>
                  </a:lnTo>
                  <a:lnTo>
                    <a:pt x="49" y="87"/>
                  </a:lnTo>
                  <a:lnTo>
                    <a:pt x="49" y="85"/>
                  </a:lnTo>
                  <a:lnTo>
                    <a:pt x="49" y="85"/>
                  </a:lnTo>
                  <a:lnTo>
                    <a:pt x="51" y="85"/>
                  </a:lnTo>
                  <a:lnTo>
                    <a:pt x="51" y="83"/>
                  </a:lnTo>
                  <a:lnTo>
                    <a:pt x="51" y="83"/>
                  </a:lnTo>
                  <a:lnTo>
                    <a:pt x="51" y="83"/>
                  </a:lnTo>
                  <a:lnTo>
                    <a:pt x="51" y="81"/>
                  </a:lnTo>
                  <a:lnTo>
                    <a:pt x="51" y="81"/>
                  </a:lnTo>
                  <a:lnTo>
                    <a:pt x="51" y="79"/>
                  </a:lnTo>
                  <a:lnTo>
                    <a:pt x="51" y="79"/>
                  </a:lnTo>
                  <a:lnTo>
                    <a:pt x="51" y="77"/>
                  </a:lnTo>
                  <a:lnTo>
                    <a:pt x="53" y="75"/>
                  </a:lnTo>
                  <a:lnTo>
                    <a:pt x="53" y="73"/>
                  </a:lnTo>
                  <a:lnTo>
                    <a:pt x="53" y="63"/>
                  </a:lnTo>
                  <a:lnTo>
                    <a:pt x="49" y="65"/>
                  </a:lnTo>
                  <a:lnTo>
                    <a:pt x="47" y="69"/>
                  </a:lnTo>
                  <a:lnTo>
                    <a:pt x="45" y="71"/>
                  </a:lnTo>
                  <a:lnTo>
                    <a:pt x="43" y="73"/>
                  </a:lnTo>
                  <a:lnTo>
                    <a:pt x="39" y="73"/>
                  </a:lnTo>
                  <a:lnTo>
                    <a:pt x="37" y="75"/>
                  </a:lnTo>
                  <a:lnTo>
                    <a:pt x="33" y="75"/>
                  </a:lnTo>
                  <a:lnTo>
                    <a:pt x="31" y="75"/>
                  </a:lnTo>
                  <a:lnTo>
                    <a:pt x="27" y="75"/>
                  </a:lnTo>
                  <a:lnTo>
                    <a:pt x="24" y="75"/>
                  </a:lnTo>
                  <a:lnTo>
                    <a:pt x="20" y="73"/>
                  </a:lnTo>
                  <a:lnTo>
                    <a:pt x="18" y="71"/>
                  </a:lnTo>
                  <a:lnTo>
                    <a:pt x="14" y="71"/>
                  </a:lnTo>
                  <a:lnTo>
                    <a:pt x="12" y="67"/>
                  </a:lnTo>
                  <a:lnTo>
                    <a:pt x="10" y="65"/>
                  </a:lnTo>
                  <a:lnTo>
                    <a:pt x="8" y="63"/>
                  </a:lnTo>
                  <a:lnTo>
                    <a:pt x="6" y="59"/>
                  </a:lnTo>
                  <a:lnTo>
                    <a:pt x="4" y="57"/>
                  </a:lnTo>
                  <a:lnTo>
                    <a:pt x="4" y="55"/>
                  </a:lnTo>
                  <a:lnTo>
                    <a:pt x="2" y="51"/>
                  </a:lnTo>
                  <a:lnTo>
                    <a:pt x="2" y="49"/>
                  </a:lnTo>
                  <a:lnTo>
                    <a:pt x="2" y="45"/>
                  </a:lnTo>
                  <a:lnTo>
                    <a:pt x="0" y="41"/>
                  </a:lnTo>
                  <a:lnTo>
                    <a:pt x="0" y="37"/>
                  </a:lnTo>
                  <a:lnTo>
                    <a:pt x="2" y="33"/>
                  </a:lnTo>
                  <a:lnTo>
                    <a:pt x="2" y="30"/>
                  </a:lnTo>
                  <a:lnTo>
                    <a:pt x="2" y="26"/>
                  </a:lnTo>
                  <a:lnTo>
                    <a:pt x="4" y="22"/>
                  </a:lnTo>
                  <a:lnTo>
                    <a:pt x="4" y="20"/>
                  </a:lnTo>
                  <a:lnTo>
                    <a:pt x="6" y="16"/>
                  </a:lnTo>
                  <a:lnTo>
                    <a:pt x="8" y="14"/>
                  </a:lnTo>
                  <a:lnTo>
                    <a:pt x="10" y="10"/>
                  </a:lnTo>
                  <a:lnTo>
                    <a:pt x="12" y="8"/>
                  </a:lnTo>
                  <a:lnTo>
                    <a:pt x="14" y="6"/>
                  </a:lnTo>
                  <a:lnTo>
                    <a:pt x="18" y="4"/>
                  </a:lnTo>
                  <a:lnTo>
                    <a:pt x="20" y="4"/>
                  </a:lnTo>
                  <a:lnTo>
                    <a:pt x="22" y="2"/>
                  </a:lnTo>
                  <a:lnTo>
                    <a:pt x="26" y="2"/>
                  </a:lnTo>
                  <a:lnTo>
                    <a:pt x="27" y="2"/>
                  </a:lnTo>
                  <a:lnTo>
                    <a:pt x="31" y="0"/>
                  </a:lnTo>
                  <a:lnTo>
                    <a:pt x="35" y="2"/>
                  </a:lnTo>
                  <a:lnTo>
                    <a:pt x="37" y="2"/>
                  </a:lnTo>
                  <a:lnTo>
                    <a:pt x="41" y="2"/>
                  </a:lnTo>
                  <a:lnTo>
                    <a:pt x="43" y="4"/>
                  </a:lnTo>
                  <a:lnTo>
                    <a:pt x="45" y="6"/>
                  </a:lnTo>
                  <a:lnTo>
                    <a:pt x="49" y="8"/>
                  </a:lnTo>
                  <a:lnTo>
                    <a:pt x="51" y="10"/>
                  </a:lnTo>
                  <a:lnTo>
                    <a:pt x="53" y="12"/>
                  </a:lnTo>
                  <a:lnTo>
                    <a:pt x="53" y="2"/>
                  </a:lnTo>
                  <a:lnTo>
                    <a:pt x="71" y="2"/>
                  </a:lnTo>
                  <a:lnTo>
                    <a:pt x="71" y="67"/>
                  </a:lnTo>
                  <a:lnTo>
                    <a:pt x="71" y="71"/>
                  </a:lnTo>
                  <a:lnTo>
                    <a:pt x="71" y="73"/>
                  </a:lnTo>
                  <a:lnTo>
                    <a:pt x="71" y="77"/>
                  </a:lnTo>
                  <a:lnTo>
                    <a:pt x="71" y="79"/>
                  </a:lnTo>
                  <a:lnTo>
                    <a:pt x="71" y="81"/>
                  </a:lnTo>
                  <a:lnTo>
                    <a:pt x="71" y="83"/>
                  </a:lnTo>
                  <a:lnTo>
                    <a:pt x="69" y="85"/>
                  </a:lnTo>
                  <a:lnTo>
                    <a:pt x="69" y="87"/>
                  </a:lnTo>
                  <a:lnTo>
                    <a:pt x="69" y="89"/>
                  </a:lnTo>
                  <a:lnTo>
                    <a:pt x="69" y="89"/>
                  </a:lnTo>
                  <a:lnTo>
                    <a:pt x="67" y="91"/>
                  </a:lnTo>
                  <a:lnTo>
                    <a:pt x="67" y="93"/>
                  </a:lnTo>
                  <a:lnTo>
                    <a:pt x="65" y="93"/>
                  </a:lnTo>
                  <a:lnTo>
                    <a:pt x="65" y="95"/>
                  </a:lnTo>
                  <a:lnTo>
                    <a:pt x="65" y="95"/>
                  </a:lnTo>
                  <a:lnTo>
                    <a:pt x="63" y="97"/>
                  </a:lnTo>
                  <a:lnTo>
                    <a:pt x="63" y="97"/>
                  </a:lnTo>
                  <a:lnTo>
                    <a:pt x="61" y="99"/>
                  </a:lnTo>
                  <a:lnTo>
                    <a:pt x="61" y="99"/>
                  </a:lnTo>
                  <a:lnTo>
                    <a:pt x="59" y="101"/>
                  </a:lnTo>
                  <a:lnTo>
                    <a:pt x="57" y="101"/>
                  </a:lnTo>
                  <a:lnTo>
                    <a:pt x="57" y="101"/>
                  </a:lnTo>
                  <a:lnTo>
                    <a:pt x="55" y="103"/>
                  </a:lnTo>
                  <a:lnTo>
                    <a:pt x="53" y="103"/>
                  </a:lnTo>
                  <a:lnTo>
                    <a:pt x="51" y="103"/>
                  </a:lnTo>
                  <a:lnTo>
                    <a:pt x="49" y="103"/>
                  </a:lnTo>
                  <a:lnTo>
                    <a:pt x="47" y="103"/>
                  </a:lnTo>
                  <a:lnTo>
                    <a:pt x="45" y="105"/>
                  </a:lnTo>
                  <a:lnTo>
                    <a:pt x="43" y="105"/>
                  </a:lnTo>
                  <a:lnTo>
                    <a:pt x="41" y="105"/>
                  </a:lnTo>
                  <a:lnTo>
                    <a:pt x="39" y="105"/>
                  </a:lnTo>
                  <a:lnTo>
                    <a:pt x="37" y="105"/>
                  </a:lnTo>
                  <a:lnTo>
                    <a:pt x="33" y="105"/>
                  </a:lnTo>
                  <a:lnTo>
                    <a:pt x="27" y="105"/>
                  </a:lnTo>
                  <a:lnTo>
                    <a:pt x="26" y="103"/>
                  </a:lnTo>
                  <a:lnTo>
                    <a:pt x="22" y="103"/>
                  </a:lnTo>
                  <a:lnTo>
                    <a:pt x="18" y="103"/>
                  </a:lnTo>
                  <a:lnTo>
                    <a:pt x="16" y="101"/>
                  </a:lnTo>
                  <a:lnTo>
                    <a:pt x="14" y="99"/>
                  </a:lnTo>
                  <a:lnTo>
                    <a:pt x="12" y="99"/>
                  </a:lnTo>
                  <a:lnTo>
                    <a:pt x="10" y="97"/>
                  </a:lnTo>
                  <a:lnTo>
                    <a:pt x="8" y="95"/>
                  </a:lnTo>
                  <a:lnTo>
                    <a:pt x="6" y="93"/>
                  </a:lnTo>
                  <a:lnTo>
                    <a:pt x="6" y="91"/>
                  </a:lnTo>
                  <a:lnTo>
                    <a:pt x="4" y="89"/>
                  </a:lnTo>
                  <a:lnTo>
                    <a:pt x="4" y="87"/>
                  </a:lnTo>
                  <a:lnTo>
                    <a:pt x="4" y="85"/>
                  </a:lnTo>
                  <a:lnTo>
                    <a:pt x="4" y="83"/>
                  </a:lnTo>
                  <a:lnTo>
                    <a:pt x="4" y="81"/>
                  </a:lnTo>
                  <a:lnTo>
                    <a:pt x="4" y="81"/>
                  </a:lnTo>
                  <a:lnTo>
                    <a:pt x="4" y="81"/>
                  </a:lnTo>
                  <a:lnTo>
                    <a:pt x="4" y="81"/>
                  </a:lnTo>
                  <a:lnTo>
                    <a:pt x="4" y="81"/>
                  </a:lnTo>
                  <a:lnTo>
                    <a:pt x="4" y="81"/>
                  </a:lnTo>
                  <a:lnTo>
                    <a:pt x="4" y="81"/>
                  </a:lnTo>
                  <a:lnTo>
                    <a:pt x="4" y="79"/>
                  </a:lnTo>
                  <a:close/>
                  <a:moveTo>
                    <a:pt x="20" y="37"/>
                  </a:moveTo>
                  <a:lnTo>
                    <a:pt x="20" y="39"/>
                  </a:lnTo>
                  <a:lnTo>
                    <a:pt x="22" y="43"/>
                  </a:lnTo>
                  <a:lnTo>
                    <a:pt x="22" y="45"/>
                  </a:lnTo>
                  <a:lnTo>
                    <a:pt x="22" y="47"/>
                  </a:lnTo>
                  <a:lnTo>
                    <a:pt x="22" y="49"/>
                  </a:lnTo>
                  <a:lnTo>
                    <a:pt x="24" y="51"/>
                  </a:lnTo>
                  <a:lnTo>
                    <a:pt x="24" y="53"/>
                  </a:lnTo>
                  <a:lnTo>
                    <a:pt x="26" y="53"/>
                  </a:lnTo>
                  <a:lnTo>
                    <a:pt x="26" y="55"/>
                  </a:lnTo>
                  <a:lnTo>
                    <a:pt x="27" y="57"/>
                  </a:lnTo>
                  <a:lnTo>
                    <a:pt x="27" y="57"/>
                  </a:lnTo>
                  <a:lnTo>
                    <a:pt x="29" y="57"/>
                  </a:lnTo>
                  <a:lnTo>
                    <a:pt x="31" y="59"/>
                  </a:lnTo>
                  <a:lnTo>
                    <a:pt x="33" y="59"/>
                  </a:lnTo>
                  <a:lnTo>
                    <a:pt x="33" y="59"/>
                  </a:lnTo>
                  <a:lnTo>
                    <a:pt x="35" y="59"/>
                  </a:lnTo>
                  <a:lnTo>
                    <a:pt x="37" y="59"/>
                  </a:lnTo>
                  <a:lnTo>
                    <a:pt x="39" y="59"/>
                  </a:lnTo>
                  <a:lnTo>
                    <a:pt x="41" y="59"/>
                  </a:lnTo>
                  <a:lnTo>
                    <a:pt x="43" y="57"/>
                  </a:lnTo>
                  <a:lnTo>
                    <a:pt x="43" y="57"/>
                  </a:lnTo>
                  <a:lnTo>
                    <a:pt x="45" y="57"/>
                  </a:lnTo>
                  <a:lnTo>
                    <a:pt x="47" y="55"/>
                  </a:lnTo>
                  <a:lnTo>
                    <a:pt x="47" y="53"/>
                  </a:lnTo>
                  <a:lnTo>
                    <a:pt x="49" y="53"/>
                  </a:lnTo>
                  <a:lnTo>
                    <a:pt x="49" y="51"/>
                  </a:lnTo>
                  <a:lnTo>
                    <a:pt x="51" y="49"/>
                  </a:lnTo>
                  <a:lnTo>
                    <a:pt x="51" y="47"/>
                  </a:lnTo>
                  <a:lnTo>
                    <a:pt x="51" y="45"/>
                  </a:lnTo>
                  <a:lnTo>
                    <a:pt x="53" y="43"/>
                  </a:lnTo>
                  <a:lnTo>
                    <a:pt x="53" y="39"/>
                  </a:lnTo>
                  <a:lnTo>
                    <a:pt x="53" y="37"/>
                  </a:lnTo>
                  <a:lnTo>
                    <a:pt x="53" y="35"/>
                  </a:lnTo>
                  <a:lnTo>
                    <a:pt x="53" y="31"/>
                  </a:lnTo>
                  <a:lnTo>
                    <a:pt x="51" y="30"/>
                  </a:lnTo>
                  <a:lnTo>
                    <a:pt x="51" y="28"/>
                  </a:lnTo>
                  <a:lnTo>
                    <a:pt x="51" y="26"/>
                  </a:lnTo>
                  <a:lnTo>
                    <a:pt x="49" y="24"/>
                  </a:lnTo>
                  <a:lnTo>
                    <a:pt x="49" y="22"/>
                  </a:lnTo>
                  <a:lnTo>
                    <a:pt x="47" y="22"/>
                  </a:lnTo>
                  <a:lnTo>
                    <a:pt x="47" y="20"/>
                  </a:lnTo>
                  <a:lnTo>
                    <a:pt x="45" y="18"/>
                  </a:lnTo>
                  <a:lnTo>
                    <a:pt x="43" y="18"/>
                  </a:lnTo>
                  <a:lnTo>
                    <a:pt x="43" y="18"/>
                  </a:lnTo>
                  <a:lnTo>
                    <a:pt x="41" y="16"/>
                  </a:lnTo>
                  <a:lnTo>
                    <a:pt x="39" y="16"/>
                  </a:lnTo>
                  <a:lnTo>
                    <a:pt x="37" y="16"/>
                  </a:lnTo>
                  <a:lnTo>
                    <a:pt x="35" y="16"/>
                  </a:lnTo>
                  <a:lnTo>
                    <a:pt x="35" y="16"/>
                  </a:lnTo>
                  <a:lnTo>
                    <a:pt x="33" y="16"/>
                  </a:lnTo>
                  <a:lnTo>
                    <a:pt x="31" y="16"/>
                  </a:lnTo>
                  <a:lnTo>
                    <a:pt x="29" y="18"/>
                  </a:lnTo>
                  <a:lnTo>
                    <a:pt x="29" y="18"/>
                  </a:lnTo>
                  <a:lnTo>
                    <a:pt x="27" y="18"/>
                  </a:lnTo>
                  <a:lnTo>
                    <a:pt x="26" y="20"/>
                  </a:lnTo>
                  <a:lnTo>
                    <a:pt x="26" y="22"/>
                  </a:lnTo>
                  <a:lnTo>
                    <a:pt x="24" y="22"/>
                  </a:lnTo>
                  <a:lnTo>
                    <a:pt x="24" y="24"/>
                  </a:lnTo>
                  <a:lnTo>
                    <a:pt x="22" y="26"/>
                  </a:lnTo>
                  <a:lnTo>
                    <a:pt x="22" y="28"/>
                  </a:lnTo>
                  <a:lnTo>
                    <a:pt x="22" y="30"/>
                  </a:lnTo>
                  <a:lnTo>
                    <a:pt x="22" y="31"/>
                  </a:lnTo>
                  <a:lnTo>
                    <a:pt x="20" y="35"/>
                  </a:lnTo>
                  <a:lnTo>
                    <a:pt x="2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3" name="Freeform 377"/>
            <p:cNvSpPr>
              <a:spLocks/>
            </p:cNvSpPr>
            <p:nvPr/>
          </p:nvSpPr>
          <p:spPr bwMode="auto">
            <a:xfrm>
              <a:off x="3134" y="3197"/>
              <a:ext cx="66" cy="101"/>
            </a:xfrm>
            <a:custGeom>
              <a:avLst/>
              <a:gdLst>
                <a:gd name="T0" fmla="*/ 20 w 66"/>
                <a:gd name="T1" fmla="*/ 38 h 101"/>
                <a:gd name="T2" fmla="*/ 24 w 66"/>
                <a:gd name="T3" fmla="*/ 34 h 101"/>
                <a:gd name="T4" fmla="*/ 30 w 66"/>
                <a:gd name="T5" fmla="*/ 30 h 101"/>
                <a:gd name="T6" fmla="*/ 36 w 66"/>
                <a:gd name="T7" fmla="*/ 28 h 101"/>
                <a:gd name="T8" fmla="*/ 42 w 66"/>
                <a:gd name="T9" fmla="*/ 26 h 101"/>
                <a:gd name="T10" fmla="*/ 44 w 66"/>
                <a:gd name="T11" fmla="*/ 28 h 101"/>
                <a:gd name="T12" fmla="*/ 48 w 66"/>
                <a:gd name="T13" fmla="*/ 28 h 101"/>
                <a:gd name="T14" fmla="*/ 50 w 66"/>
                <a:gd name="T15" fmla="*/ 28 h 101"/>
                <a:gd name="T16" fmla="*/ 54 w 66"/>
                <a:gd name="T17" fmla="*/ 30 h 101"/>
                <a:gd name="T18" fmla="*/ 56 w 66"/>
                <a:gd name="T19" fmla="*/ 30 h 101"/>
                <a:gd name="T20" fmla="*/ 58 w 66"/>
                <a:gd name="T21" fmla="*/ 32 h 101"/>
                <a:gd name="T22" fmla="*/ 60 w 66"/>
                <a:gd name="T23" fmla="*/ 34 h 101"/>
                <a:gd name="T24" fmla="*/ 62 w 66"/>
                <a:gd name="T25" fmla="*/ 36 h 101"/>
                <a:gd name="T26" fmla="*/ 62 w 66"/>
                <a:gd name="T27" fmla="*/ 38 h 101"/>
                <a:gd name="T28" fmla="*/ 64 w 66"/>
                <a:gd name="T29" fmla="*/ 40 h 101"/>
                <a:gd name="T30" fmla="*/ 64 w 66"/>
                <a:gd name="T31" fmla="*/ 42 h 101"/>
                <a:gd name="T32" fmla="*/ 66 w 66"/>
                <a:gd name="T33" fmla="*/ 44 h 101"/>
                <a:gd name="T34" fmla="*/ 66 w 66"/>
                <a:gd name="T35" fmla="*/ 48 h 101"/>
                <a:gd name="T36" fmla="*/ 66 w 66"/>
                <a:gd name="T37" fmla="*/ 50 h 101"/>
                <a:gd name="T38" fmla="*/ 66 w 66"/>
                <a:gd name="T39" fmla="*/ 54 h 101"/>
                <a:gd name="T40" fmla="*/ 66 w 66"/>
                <a:gd name="T41" fmla="*/ 57 h 101"/>
                <a:gd name="T42" fmla="*/ 46 w 66"/>
                <a:gd name="T43" fmla="*/ 101 h 101"/>
                <a:gd name="T44" fmla="*/ 46 w 66"/>
                <a:gd name="T45" fmla="*/ 59 h 101"/>
                <a:gd name="T46" fmla="*/ 46 w 66"/>
                <a:gd name="T47" fmla="*/ 56 h 101"/>
                <a:gd name="T48" fmla="*/ 46 w 66"/>
                <a:gd name="T49" fmla="*/ 52 h 101"/>
                <a:gd name="T50" fmla="*/ 46 w 66"/>
                <a:gd name="T51" fmla="*/ 50 h 101"/>
                <a:gd name="T52" fmla="*/ 46 w 66"/>
                <a:gd name="T53" fmla="*/ 48 h 101"/>
                <a:gd name="T54" fmla="*/ 44 w 66"/>
                <a:gd name="T55" fmla="*/ 46 h 101"/>
                <a:gd name="T56" fmla="*/ 44 w 66"/>
                <a:gd name="T57" fmla="*/ 46 h 101"/>
                <a:gd name="T58" fmla="*/ 42 w 66"/>
                <a:gd name="T59" fmla="*/ 44 h 101"/>
                <a:gd name="T60" fmla="*/ 42 w 66"/>
                <a:gd name="T61" fmla="*/ 44 h 101"/>
                <a:gd name="T62" fmla="*/ 40 w 66"/>
                <a:gd name="T63" fmla="*/ 42 h 101"/>
                <a:gd name="T64" fmla="*/ 38 w 66"/>
                <a:gd name="T65" fmla="*/ 42 h 101"/>
                <a:gd name="T66" fmla="*/ 36 w 66"/>
                <a:gd name="T67" fmla="*/ 42 h 101"/>
                <a:gd name="T68" fmla="*/ 34 w 66"/>
                <a:gd name="T69" fmla="*/ 42 h 101"/>
                <a:gd name="T70" fmla="*/ 32 w 66"/>
                <a:gd name="T71" fmla="*/ 42 h 101"/>
                <a:gd name="T72" fmla="*/ 30 w 66"/>
                <a:gd name="T73" fmla="*/ 42 h 101"/>
                <a:gd name="T74" fmla="*/ 28 w 66"/>
                <a:gd name="T75" fmla="*/ 44 h 101"/>
                <a:gd name="T76" fmla="*/ 26 w 66"/>
                <a:gd name="T77" fmla="*/ 44 h 101"/>
                <a:gd name="T78" fmla="*/ 24 w 66"/>
                <a:gd name="T79" fmla="*/ 46 h 101"/>
                <a:gd name="T80" fmla="*/ 22 w 66"/>
                <a:gd name="T81" fmla="*/ 48 h 101"/>
                <a:gd name="T82" fmla="*/ 22 w 66"/>
                <a:gd name="T83" fmla="*/ 50 h 101"/>
                <a:gd name="T84" fmla="*/ 20 w 66"/>
                <a:gd name="T85" fmla="*/ 52 h 101"/>
                <a:gd name="T86" fmla="*/ 20 w 66"/>
                <a:gd name="T87" fmla="*/ 56 h 101"/>
                <a:gd name="T88" fmla="*/ 20 w 66"/>
                <a:gd name="T89" fmla="*/ 57 h 101"/>
                <a:gd name="T90" fmla="*/ 20 w 66"/>
                <a:gd name="T91" fmla="*/ 61 h 101"/>
                <a:gd name="T92" fmla="*/ 20 w 66"/>
                <a:gd name="T93" fmla="*/ 101 h 101"/>
                <a:gd name="T94" fmla="*/ 0 w 66"/>
                <a:gd name="T9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101">
                  <a:moveTo>
                    <a:pt x="20" y="0"/>
                  </a:moveTo>
                  <a:lnTo>
                    <a:pt x="20" y="38"/>
                  </a:lnTo>
                  <a:lnTo>
                    <a:pt x="22" y="36"/>
                  </a:lnTo>
                  <a:lnTo>
                    <a:pt x="24" y="34"/>
                  </a:lnTo>
                  <a:lnTo>
                    <a:pt x="26" y="32"/>
                  </a:lnTo>
                  <a:lnTo>
                    <a:pt x="30" y="30"/>
                  </a:lnTo>
                  <a:lnTo>
                    <a:pt x="32" y="28"/>
                  </a:lnTo>
                  <a:lnTo>
                    <a:pt x="36" y="28"/>
                  </a:lnTo>
                  <a:lnTo>
                    <a:pt x="38" y="28"/>
                  </a:lnTo>
                  <a:lnTo>
                    <a:pt x="42" y="26"/>
                  </a:lnTo>
                  <a:lnTo>
                    <a:pt x="44" y="26"/>
                  </a:lnTo>
                  <a:lnTo>
                    <a:pt x="44" y="28"/>
                  </a:lnTo>
                  <a:lnTo>
                    <a:pt x="46" y="28"/>
                  </a:lnTo>
                  <a:lnTo>
                    <a:pt x="48" y="28"/>
                  </a:lnTo>
                  <a:lnTo>
                    <a:pt x="50" y="28"/>
                  </a:lnTo>
                  <a:lnTo>
                    <a:pt x="50" y="28"/>
                  </a:lnTo>
                  <a:lnTo>
                    <a:pt x="52" y="28"/>
                  </a:lnTo>
                  <a:lnTo>
                    <a:pt x="54" y="30"/>
                  </a:lnTo>
                  <a:lnTo>
                    <a:pt x="54" y="30"/>
                  </a:lnTo>
                  <a:lnTo>
                    <a:pt x="56" y="30"/>
                  </a:lnTo>
                  <a:lnTo>
                    <a:pt x="58" y="32"/>
                  </a:lnTo>
                  <a:lnTo>
                    <a:pt x="58" y="32"/>
                  </a:lnTo>
                  <a:lnTo>
                    <a:pt x="60" y="34"/>
                  </a:lnTo>
                  <a:lnTo>
                    <a:pt x="60" y="34"/>
                  </a:lnTo>
                  <a:lnTo>
                    <a:pt x="60" y="34"/>
                  </a:lnTo>
                  <a:lnTo>
                    <a:pt x="62" y="36"/>
                  </a:lnTo>
                  <a:lnTo>
                    <a:pt x="62" y="36"/>
                  </a:lnTo>
                  <a:lnTo>
                    <a:pt x="62" y="38"/>
                  </a:lnTo>
                  <a:lnTo>
                    <a:pt x="64" y="38"/>
                  </a:lnTo>
                  <a:lnTo>
                    <a:pt x="64" y="40"/>
                  </a:lnTo>
                  <a:lnTo>
                    <a:pt x="64" y="40"/>
                  </a:lnTo>
                  <a:lnTo>
                    <a:pt x="64" y="42"/>
                  </a:lnTo>
                  <a:lnTo>
                    <a:pt x="66" y="44"/>
                  </a:lnTo>
                  <a:lnTo>
                    <a:pt x="66" y="44"/>
                  </a:lnTo>
                  <a:lnTo>
                    <a:pt x="66" y="46"/>
                  </a:lnTo>
                  <a:lnTo>
                    <a:pt x="66" y="48"/>
                  </a:lnTo>
                  <a:lnTo>
                    <a:pt x="66" y="48"/>
                  </a:lnTo>
                  <a:lnTo>
                    <a:pt x="66" y="50"/>
                  </a:lnTo>
                  <a:lnTo>
                    <a:pt x="66" y="52"/>
                  </a:lnTo>
                  <a:lnTo>
                    <a:pt x="66" y="54"/>
                  </a:lnTo>
                  <a:lnTo>
                    <a:pt x="66" y="56"/>
                  </a:lnTo>
                  <a:lnTo>
                    <a:pt x="66" y="57"/>
                  </a:lnTo>
                  <a:lnTo>
                    <a:pt x="66" y="101"/>
                  </a:lnTo>
                  <a:lnTo>
                    <a:pt x="46" y="101"/>
                  </a:lnTo>
                  <a:lnTo>
                    <a:pt x="46" y="63"/>
                  </a:lnTo>
                  <a:lnTo>
                    <a:pt x="46" y="59"/>
                  </a:lnTo>
                  <a:lnTo>
                    <a:pt x="46" y="57"/>
                  </a:lnTo>
                  <a:lnTo>
                    <a:pt x="46" y="56"/>
                  </a:lnTo>
                  <a:lnTo>
                    <a:pt x="46" y="54"/>
                  </a:lnTo>
                  <a:lnTo>
                    <a:pt x="46" y="52"/>
                  </a:lnTo>
                  <a:lnTo>
                    <a:pt x="46" y="50"/>
                  </a:lnTo>
                  <a:lnTo>
                    <a:pt x="46" y="50"/>
                  </a:lnTo>
                  <a:lnTo>
                    <a:pt x="46" y="48"/>
                  </a:lnTo>
                  <a:lnTo>
                    <a:pt x="46" y="48"/>
                  </a:lnTo>
                  <a:lnTo>
                    <a:pt x="46" y="48"/>
                  </a:lnTo>
                  <a:lnTo>
                    <a:pt x="44" y="46"/>
                  </a:lnTo>
                  <a:lnTo>
                    <a:pt x="44" y="46"/>
                  </a:lnTo>
                  <a:lnTo>
                    <a:pt x="44" y="46"/>
                  </a:lnTo>
                  <a:lnTo>
                    <a:pt x="44" y="44"/>
                  </a:lnTo>
                  <a:lnTo>
                    <a:pt x="42" y="44"/>
                  </a:lnTo>
                  <a:lnTo>
                    <a:pt x="42" y="44"/>
                  </a:lnTo>
                  <a:lnTo>
                    <a:pt x="42" y="44"/>
                  </a:lnTo>
                  <a:lnTo>
                    <a:pt x="40" y="42"/>
                  </a:lnTo>
                  <a:lnTo>
                    <a:pt x="40" y="42"/>
                  </a:lnTo>
                  <a:lnTo>
                    <a:pt x="38" y="42"/>
                  </a:lnTo>
                  <a:lnTo>
                    <a:pt x="38" y="42"/>
                  </a:lnTo>
                  <a:lnTo>
                    <a:pt x="36" y="42"/>
                  </a:lnTo>
                  <a:lnTo>
                    <a:pt x="36" y="42"/>
                  </a:lnTo>
                  <a:lnTo>
                    <a:pt x="34" y="42"/>
                  </a:lnTo>
                  <a:lnTo>
                    <a:pt x="34" y="42"/>
                  </a:lnTo>
                  <a:lnTo>
                    <a:pt x="32" y="42"/>
                  </a:lnTo>
                  <a:lnTo>
                    <a:pt x="32" y="42"/>
                  </a:lnTo>
                  <a:lnTo>
                    <a:pt x="30" y="42"/>
                  </a:lnTo>
                  <a:lnTo>
                    <a:pt x="30" y="42"/>
                  </a:lnTo>
                  <a:lnTo>
                    <a:pt x="28" y="44"/>
                  </a:lnTo>
                  <a:lnTo>
                    <a:pt x="28" y="44"/>
                  </a:lnTo>
                  <a:lnTo>
                    <a:pt x="26" y="44"/>
                  </a:lnTo>
                  <a:lnTo>
                    <a:pt x="26" y="44"/>
                  </a:lnTo>
                  <a:lnTo>
                    <a:pt x="24" y="46"/>
                  </a:lnTo>
                  <a:lnTo>
                    <a:pt x="24" y="46"/>
                  </a:lnTo>
                  <a:lnTo>
                    <a:pt x="24" y="48"/>
                  </a:lnTo>
                  <a:lnTo>
                    <a:pt x="22" y="48"/>
                  </a:lnTo>
                  <a:lnTo>
                    <a:pt x="22" y="50"/>
                  </a:lnTo>
                  <a:lnTo>
                    <a:pt x="22" y="50"/>
                  </a:lnTo>
                  <a:lnTo>
                    <a:pt x="20" y="52"/>
                  </a:lnTo>
                  <a:lnTo>
                    <a:pt x="20" y="52"/>
                  </a:lnTo>
                  <a:lnTo>
                    <a:pt x="20" y="54"/>
                  </a:lnTo>
                  <a:lnTo>
                    <a:pt x="20" y="56"/>
                  </a:lnTo>
                  <a:lnTo>
                    <a:pt x="20" y="57"/>
                  </a:lnTo>
                  <a:lnTo>
                    <a:pt x="20" y="57"/>
                  </a:lnTo>
                  <a:lnTo>
                    <a:pt x="20" y="59"/>
                  </a:lnTo>
                  <a:lnTo>
                    <a:pt x="20" y="61"/>
                  </a:lnTo>
                  <a:lnTo>
                    <a:pt x="20" y="65"/>
                  </a:lnTo>
                  <a:lnTo>
                    <a:pt x="20" y="101"/>
                  </a:lnTo>
                  <a:lnTo>
                    <a:pt x="0" y="101"/>
                  </a:lnTo>
                  <a:lnTo>
                    <a:pt x="0"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4" name="Freeform 378"/>
            <p:cNvSpPr>
              <a:spLocks/>
            </p:cNvSpPr>
            <p:nvPr/>
          </p:nvSpPr>
          <p:spPr bwMode="auto">
            <a:xfrm>
              <a:off x="3212" y="3199"/>
              <a:ext cx="43" cy="101"/>
            </a:xfrm>
            <a:custGeom>
              <a:avLst/>
              <a:gdLst>
                <a:gd name="T0" fmla="*/ 41 w 43"/>
                <a:gd name="T1" fmla="*/ 42 h 101"/>
                <a:gd name="T2" fmla="*/ 27 w 43"/>
                <a:gd name="T3" fmla="*/ 71 h 101"/>
                <a:gd name="T4" fmla="*/ 27 w 43"/>
                <a:gd name="T5" fmla="*/ 75 h 101"/>
                <a:gd name="T6" fmla="*/ 27 w 43"/>
                <a:gd name="T7" fmla="*/ 77 h 101"/>
                <a:gd name="T8" fmla="*/ 27 w 43"/>
                <a:gd name="T9" fmla="*/ 79 h 101"/>
                <a:gd name="T10" fmla="*/ 27 w 43"/>
                <a:gd name="T11" fmla="*/ 81 h 101"/>
                <a:gd name="T12" fmla="*/ 29 w 43"/>
                <a:gd name="T13" fmla="*/ 81 h 101"/>
                <a:gd name="T14" fmla="*/ 29 w 43"/>
                <a:gd name="T15" fmla="*/ 83 h 101"/>
                <a:gd name="T16" fmla="*/ 29 w 43"/>
                <a:gd name="T17" fmla="*/ 83 h 101"/>
                <a:gd name="T18" fmla="*/ 29 w 43"/>
                <a:gd name="T19" fmla="*/ 83 h 101"/>
                <a:gd name="T20" fmla="*/ 31 w 43"/>
                <a:gd name="T21" fmla="*/ 85 h 101"/>
                <a:gd name="T22" fmla="*/ 31 w 43"/>
                <a:gd name="T23" fmla="*/ 85 h 101"/>
                <a:gd name="T24" fmla="*/ 31 w 43"/>
                <a:gd name="T25" fmla="*/ 85 h 101"/>
                <a:gd name="T26" fmla="*/ 33 w 43"/>
                <a:gd name="T27" fmla="*/ 85 h 101"/>
                <a:gd name="T28" fmla="*/ 35 w 43"/>
                <a:gd name="T29" fmla="*/ 85 h 101"/>
                <a:gd name="T30" fmla="*/ 37 w 43"/>
                <a:gd name="T31" fmla="*/ 85 h 101"/>
                <a:gd name="T32" fmla="*/ 39 w 43"/>
                <a:gd name="T33" fmla="*/ 83 h 101"/>
                <a:gd name="T34" fmla="*/ 41 w 43"/>
                <a:gd name="T35" fmla="*/ 83 h 101"/>
                <a:gd name="T36" fmla="*/ 41 w 43"/>
                <a:gd name="T37" fmla="*/ 99 h 101"/>
                <a:gd name="T38" fmla="*/ 37 w 43"/>
                <a:gd name="T39" fmla="*/ 99 h 101"/>
                <a:gd name="T40" fmla="*/ 33 w 43"/>
                <a:gd name="T41" fmla="*/ 101 h 101"/>
                <a:gd name="T42" fmla="*/ 29 w 43"/>
                <a:gd name="T43" fmla="*/ 101 h 101"/>
                <a:gd name="T44" fmla="*/ 25 w 43"/>
                <a:gd name="T45" fmla="*/ 101 h 101"/>
                <a:gd name="T46" fmla="*/ 23 w 43"/>
                <a:gd name="T47" fmla="*/ 101 h 101"/>
                <a:gd name="T48" fmla="*/ 21 w 43"/>
                <a:gd name="T49" fmla="*/ 99 h 101"/>
                <a:gd name="T50" fmla="*/ 19 w 43"/>
                <a:gd name="T51" fmla="*/ 99 h 101"/>
                <a:gd name="T52" fmla="*/ 17 w 43"/>
                <a:gd name="T53" fmla="*/ 99 h 101"/>
                <a:gd name="T54" fmla="*/ 15 w 43"/>
                <a:gd name="T55" fmla="*/ 97 h 101"/>
                <a:gd name="T56" fmla="*/ 13 w 43"/>
                <a:gd name="T57" fmla="*/ 97 h 101"/>
                <a:gd name="T58" fmla="*/ 11 w 43"/>
                <a:gd name="T59" fmla="*/ 95 h 101"/>
                <a:gd name="T60" fmla="*/ 11 w 43"/>
                <a:gd name="T61" fmla="*/ 93 h 101"/>
                <a:gd name="T62" fmla="*/ 11 w 43"/>
                <a:gd name="T63" fmla="*/ 91 h 101"/>
                <a:gd name="T64" fmla="*/ 9 w 43"/>
                <a:gd name="T65" fmla="*/ 91 h 101"/>
                <a:gd name="T66" fmla="*/ 9 w 43"/>
                <a:gd name="T67" fmla="*/ 87 h 101"/>
                <a:gd name="T68" fmla="*/ 9 w 43"/>
                <a:gd name="T69" fmla="*/ 85 h 101"/>
                <a:gd name="T70" fmla="*/ 9 w 43"/>
                <a:gd name="T71" fmla="*/ 83 h 101"/>
                <a:gd name="T72" fmla="*/ 9 w 43"/>
                <a:gd name="T73" fmla="*/ 79 h 101"/>
                <a:gd name="T74" fmla="*/ 8 w 43"/>
                <a:gd name="T75" fmla="*/ 75 h 101"/>
                <a:gd name="T76" fmla="*/ 8 w 43"/>
                <a:gd name="T77" fmla="*/ 42 h 101"/>
                <a:gd name="T78" fmla="*/ 0 w 43"/>
                <a:gd name="T79" fmla="*/ 26 h 101"/>
                <a:gd name="T80" fmla="*/ 8 w 43"/>
                <a:gd name="T81" fmla="*/ 12 h 101"/>
                <a:gd name="T82" fmla="*/ 27 w 43"/>
                <a:gd name="T83"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101">
                  <a:moveTo>
                    <a:pt x="41" y="26"/>
                  </a:moveTo>
                  <a:lnTo>
                    <a:pt x="41" y="42"/>
                  </a:lnTo>
                  <a:lnTo>
                    <a:pt x="27" y="42"/>
                  </a:lnTo>
                  <a:lnTo>
                    <a:pt x="27" y="71"/>
                  </a:lnTo>
                  <a:lnTo>
                    <a:pt x="27" y="73"/>
                  </a:lnTo>
                  <a:lnTo>
                    <a:pt x="27" y="75"/>
                  </a:lnTo>
                  <a:lnTo>
                    <a:pt x="27" y="77"/>
                  </a:lnTo>
                  <a:lnTo>
                    <a:pt x="27" y="77"/>
                  </a:lnTo>
                  <a:lnTo>
                    <a:pt x="27" y="79"/>
                  </a:lnTo>
                  <a:lnTo>
                    <a:pt x="27" y="79"/>
                  </a:lnTo>
                  <a:lnTo>
                    <a:pt x="27" y="81"/>
                  </a:lnTo>
                  <a:lnTo>
                    <a:pt x="27" y="81"/>
                  </a:lnTo>
                  <a:lnTo>
                    <a:pt x="27" y="81"/>
                  </a:lnTo>
                  <a:lnTo>
                    <a:pt x="29" y="81"/>
                  </a:lnTo>
                  <a:lnTo>
                    <a:pt x="29" y="83"/>
                  </a:lnTo>
                  <a:lnTo>
                    <a:pt x="29" y="83"/>
                  </a:lnTo>
                  <a:lnTo>
                    <a:pt x="29" y="83"/>
                  </a:lnTo>
                  <a:lnTo>
                    <a:pt x="29" y="83"/>
                  </a:lnTo>
                  <a:lnTo>
                    <a:pt x="29" y="83"/>
                  </a:lnTo>
                  <a:lnTo>
                    <a:pt x="29" y="83"/>
                  </a:lnTo>
                  <a:lnTo>
                    <a:pt x="29" y="83"/>
                  </a:lnTo>
                  <a:lnTo>
                    <a:pt x="31" y="85"/>
                  </a:lnTo>
                  <a:lnTo>
                    <a:pt x="31" y="85"/>
                  </a:lnTo>
                  <a:lnTo>
                    <a:pt x="31" y="85"/>
                  </a:lnTo>
                  <a:lnTo>
                    <a:pt x="31" y="85"/>
                  </a:lnTo>
                  <a:lnTo>
                    <a:pt x="31" y="85"/>
                  </a:lnTo>
                  <a:lnTo>
                    <a:pt x="33" y="85"/>
                  </a:lnTo>
                  <a:lnTo>
                    <a:pt x="33" y="85"/>
                  </a:lnTo>
                  <a:lnTo>
                    <a:pt x="33" y="85"/>
                  </a:lnTo>
                  <a:lnTo>
                    <a:pt x="35" y="85"/>
                  </a:lnTo>
                  <a:lnTo>
                    <a:pt x="35" y="85"/>
                  </a:lnTo>
                  <a:lnTo>
                    <a:pt x="37" y="85"/>
                  </a:lnTo>
                  <a:lnTo>
                    <a:pt x="37" y="83"/>
                  </a:lnTo>
                  <a:lnTo>
                    <a:pt x="39" y="83"/>
                  </a:lnTo>
                  <a:lnTo>
                    <a:pt x="39" y="83"/>
                  </a:lnTo>
                  <a:lnTo>
                    <a:pt x="41" y="83"/>
                  </a:lnTo>
                  <a:lnTo>
                    <a:pt x="43" y="97"/>
                  </a:lnTo>
                  <a:lnTo>
                    <a:pt x="41" y="99"/>
                  </a:lnTo>
                  <a:lnTo>
                    <a:pt x="39" y="99"/>
                  </a:lnTo>
                  <a:lnTo>
                    <a:pt x="37" y="99"/>
                  </a:lnTo>
                  <a:lnTo>
                    <a:pt x="35" y="99"/>
                  </a:lnTo>
                  <a:lnTo>
                    <a:pt x="33" y="101"/>
                  </a:lnTo>
                  <a:lnTo>
                    <a:pt x="31" y="101"/>
                  </a:lnTo>
                  <a:lnTo>
                    <a:pt x="29" y="101"/>
                  </a:lnTo>
                  <a:lnTo>
                    <a:pt x="27" y="101"/>
                  </a:lnTo>
                  <a:lnTo>
                    <a:pt x="25" y="101"/>
                  </a:lnTo>
                  <a:lnTo>
                    <a:pt x="25" y="101"/>
                  </a:lnTo>
                  <a:lnTo>
                    <a:pt x="23" y="101"/>
                  </a:lnTo>
                  <a:lnTo>
                    <a:pt x="21" y="101"/>
                  </a:lnTo>
                  <a:lnTo>
                    <a:pt x="21" y="99"/>
                  </a:lnTo>
                  <a:lnTo>
                    <a:pt x="19" y="99"/>
                  </a:lnTo>
                  <a:lnTo>
                    <a:pt x="19" y="99"/>
                  </a:lnTo>
                  <a:lnTo>
                    <a:pt x="17" y="99"/>
                  </a:lnTo>
                  <a:lnTo>
                    <a:pt x="17" y="99"/>
                  </a:lnTo>
                  <a:lnTo>
                    <a:pt x="15" y="97"/>
                  </a:lnTo>
                  <a:lnTo>
                    <a:pt x="15" y="97"/>
                  </a:lnTo>
                  <a:lnTo>
                    <a:pt x="13" y="97"/>
                  </a:lnTo>
                  <a:lnTo>
                    <a:pt x="13" y="97"/>
                  </a:lnTo>
                  <a:lnTo>
                    <a:pt x="13" y="95"/>
                  </a:lnTo>
                  <a:lnTo>
                    <a:pt x="11" y="95"/>
                  </a:lnTo>
                  <a:lnTo>
                    <a:pt x="11" y="95"/>
                  </a:lnTo>
                  <a:lnTo>
                    <a:pt x="11" y="93"/>
                  </a:lnTo>
                  <a:lnTo>
                    <a:pt x="11" y="93"/>
                  </a:lnTo>
                  <a:lnTo>
                    <a:pt x="11" y="91"/>
                  </a:lnTo>
                  <a:lnTo>
                    <a:pt x="9" y="91"/>
                  </a:lnTo>
                  <a:lnTo>
                    <a:pt x="9" y="91"/>
                  </a:lnTo>
                  <a:lnTo>
                    <a:pt x="9" y="89"/>
                  </a:lnTo>
                  <a:lnTo>
                    <a:pt x="9" y="87"/>
                  </a:lnTo>
                  <a:lnTo>
                    <a:pt x="9" y="87"/>
                  </a:lnTo>
                  <a:lnTo>
                    <a:pt x="9" y="85"/>
                  </a:lnTo>
                  <a:lnTo>
                    <a:pt x="9" y="85"/>
                  </a:lnTo>
                  <a:lnTo>
                    <a:pt x="9" y="83"/>
                  </a:lnTo>
                  <a:lnTo>
                    <a:pt x="9" y="81"/>
                  </a:lnTo>
                  <a:lnTo>
                    <a:pt x="9" y="79"/>
                  </a:lnTo>
                  <a:lnTo>
                    <a:pt x="9" y="77"/>
                  </a:lnTo>
                  <a:lnTo>
                    <a:pt x="8" y="75"/>
                  </a:lnTo>
                  <a:lnTo>
                    <a:pt x="8" y="73"/>
                  </a:lnTo>
                  <a:lnTo>
                    <a:pt x="8" y="42"/>
                  </a:lnTo>
                  <a:lnTo>
                    <a:pt x="0" y="42"/>
                  </a:lnTo>
                  <a:lnTo>
                    <a:pt x="0" y="26"/>
                  </a:lnTo>
                  <a:lnTo>
                    <a:pt x="8" y="26"/>
                  </a:lnTo>
                  <a:lnTo>
                    <a:pt x="8" y="12"/>
                  </a:lnTo>
                  <a:lnTo>
                    <a:pt x="27" y="0"/>
                  </a:lnTo>
                  <a:lnTo>
                    <a:pt x="27" y="26"/>
                  </a:lnTo>
                  <a:lnTo>
                    <a:pt x="4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5" name="Freeform 379"/>
            <p:cNvSpPr>
              <a:spLocks/>
            </p:cNvSpPr>
            <p:nvPr/>
          </p:nvSpPr>
          <p:spPr bwMode="auto">
            <a:xfrm>
              <a:off x="3345" y="3197"/>
              <a:ext cx="33" cy="129"/>
            </a:xfrm>
            <a:custGeom>
              <a:avLst/>
              <a:gdLst>
                <a:gd name="T0" fmla="*/ 0 w 33"/>
                <a:gd name="T1" fmla="*/ 129 h 129"/>
                <a:gd name="T2" fmla="*/ 0 w 33"/>
                <a:gd name="T3" fmla="*/ 0 h 129"/>
                <a:gd name="T4" fmla="*/ 33 w 33"/>
                <a:gd name="T5" fmla="*/ 0 h 129"/>
                <a:gd name="T6" fmla="*/ 33 w 33"/>
                <a:gd name="T7" fmla="*/ 16 h 129"/>
                <a:gd name="T8" fmla="*/ 18 w 33"/>
                <a:gd name="T9" fmla="*/ 16 h 129"/>
                <a:gd name="T10" fmla="*/ 18 w 33"/>
                <a:gd name="T11" fmla="*/ 115 h 129"/>
                <a:gd name="T12" fmla="*/ 33 w 33"/>
                <a:gd name="T13" fmla="*/ 115 h 129"/>
                <a:gd name="T14" fmla="*/ 33 w 33"/>
                <a:gd name="T15" fmla="*/ 129 h 129"/>
                <a:gd name="T16" fmla="*/ 0 w 33"/>
                <a:gd name="T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29">
                  <a:moveTo>
                    <a:pt x="0" y="129"/>
                  </a:moveTo>
                  <a:lnTo>
                    <a:pt x="0" y="0"/>
                  </a:lnTo>
                  <a:lnTo>
                    <a:pt x="33" y="0"/>
                  </a:lnTo>
                  <a:lnTo>
                    <a:pt x="33" y="16"/>
                  </a:lnTo>
                  <a:lnTo>
                    <a:pt x="18" y="16"/>
                  </a:lnTo>
                  <a:lnTo>
                    <a:pt x="18" y="115"/>
                  </a:lnTo>
                  <a:lnTo>
                    <a:pt x="33" y="115"/>
                  </a:lnTo>
                  <a:lnTo>
                    <a:pt x="33" y="129"/>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6" name="Freeform 380"/>
            <p:cNvSpPr>
              <a:spLocks/>
            </p:cNvSpPr>
            <p:nvPr/>
          </p:nvSpPr>
          <p:spPr bwMode="auto">
            <a:xfrm>
              <a:off x="3392" y="3197"/>
              <a:ext cx="80" cy="101"/>
            </a:xfrm>
            <a:custGeom>
              <a:avLst/>
              <a:gdLst>
                <a:gd name="T0" fmla="*/ 0 w 80"/>
                <a:gd name="T1" fmla="*/ 101 h 101"/>
                <a:gd name="T2" fmla="*/ 0 w 80"/>
                <a:gd name="T3" fmla="*/ 0 h 101"/>
                <a:gd name="T4" fmla="*/ 20 w 80"/>
                <a:gd name="T5" fmla="*/ 0 h 101"/>
                <a:gd name="T6" fmla="*/ 60 w 80"/>
                <a:gd name="T7" fmla="*/ 67 h 101"/>
                <a:gd name="T8" fmla="*/ 60 w 80"/>
                <a:gd name="T9" fmla="*/ 0 h 101"/>
                <a:gd name="T10" fmla="*/ 80 w 80"/>
                <a:gd name="T11" fmla="*/ 0 h 101"/>
                <a:gd name="T12" fmla="*/ 80 w 80"/>
                <a:gd name="T13" fmla="*/ 101 h 101"/>
                <a:gd name="T14" fmla="*/ 60 w 80"/>
                <a:gd name="T15" fmla="*/ 101 h 101"/>
                <a:gd name="T16" fmla="*/ 18 w 80"/>
                <a:gd name="T17" fmla="*/ 36 h 101"/>
                <a:gd name="T18" fmla="*/ 18 w 80"/>
                <a:gd name="T19" fmla="*/ 101 h 101"/>
                <a:gd name="T20" fmla="*/ 0 w 80"/>
                <a:gd name="T21"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01">
                  <a:moveTo>
                    <a:pt x="0" y="101"/>
                  </a:moveTo>
                  <a:lnTo>
                    <a:pt x="0" y="0"/>
                  </a:lnTo>
                  <a:lnTo>
                    <a:pt x="20" y="0"/>
                  </a:lnTo>
                  <a:lnTo>
                    <a:pt x="60" y="67"/>
                  </a:lnTo>
                  <a:lnTo>
                    <a:pt x="60" y="0"/>
                  </a:lnTo>
                  <a:lnTo>
                    <a:pt x="80" y="0"/>
                  </a:lnTo>
                  <a:lnTo>
                    <a:pt x="80" y="101"/>
                  </a:lnTo>
                  <a:lnTo>
                    <a:pt x="60" y="101"/>
                  </a:lnTo>
                  <a:lnTo>
                    <a:pt x="18" y="36"/>
                  </a:lnTo>
                  <a:lnTo>
                    <a:pt x="18" y="101"/>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7" name="Freeform 381"/>
            <p:cNvSpPr>
              <a:spLocks/>
            </p:cNvSpPr>
            <p:nvPr/>
          </p:nvSpPr>
          <p:spPr bwMode="auto">
            <a:xfrm>
              <a:off x="3486" y="3197"/>
              <a:ext cx="34" cy="129"/>
            </a:xfrm>
            <a:custGeom>
              <a:avLst/>
              <a:gdLst>
                <a:gd name="T0" fmla="*/ 34 w 34"/>
                <a:gd name="T1" fmla="*/ 0 h 129"/>
                <a:gd name="T2" fmla="*/ 34 w 34"/>
                <a:gd name="T3" fmla="*/ 129 h 129"/>
                <a:gd name="T4" fmla="*/ 0 w 34"/>
                <a:gd name="T5" fmla="*/ 129 h 129"/>
                <a:gd name="T6" fmla="*/ 0 w 34"/>
                <a:gd name="T7" fmla="*/ 115 h 129"/>
                <a:gd name="T8" fmla="*/ 16 w 34"/>
                <a:gd name="T9" fmla="*/ 115 h 129"/>
                <a:gd name="T10" fmla="*/ 16 w 34"/>
                <a:gd name="T11" fmla="*/ 16 h 129"/>
                <a:gd name="T12" fmla="*/ 0 w 34"/>
                <a:gd name="T13" fmla="*/ 16 h 129"/>
                <a:gd name="T14" fmla="*/ 0 w 34"/>
                <a:gd name="T15" fmla="*/ 0 h 129"/>
                <a:gd name="T16" fmla="*/ 34 w 34"/>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29">
                  <a:moveTo>
                    <a:pt x="34" y="0"/>
                  </a:moveTo>
                  <a:lnTo>
                    <a:pt x="34" y="129"/>
                  </a:lnTo>
                  <a:lnTo>
                    <a:pt x="0" y="129"/>
                  </a:lnTo>
                  <a:lnTo>
                    <a:pt x="0" y="115"/>
                  </a:lnTo>
                  <a:lnTo>
                    <a:pt x="16" y="115"/>
                  </a:lnTo>
                  <a:lnTo>
                    <a:pt x="16" y="16"/>
                  </a:lnTo>
                  <a:lnTo>
                    <a:pt x="0" y="16"/>
                  </a:lnTo>
                  <a:lnTo>
                    <a:pt x="0"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8" name="Freeform 382"/>
            <p:cNvSpPr>
              <a:spLocks/>
            </p:cNvSpPr>
            <p:nvPr/>
          </p:nvSpPr>
          <p:spPr bwMode="auto">
            <a:xfrm>
              <a:off x="956" y="708"/>
              <a:ext cx="20" cy="195"/>
            </a:xfrm>
            <a:custGeom>
              <a:avLst/>
              <a:gdLst>
                <a:gd name="T0" fmla="*/ 10 w 20"/>
                <a:gd name="T1" fmla="*/ 0 h 195"/>
                <a:gd name="T2" fmla="*/ 0 w 20"/>
                <a:gd name="T3" fmla="*/ 0 h 195"/>
                <a:gd name="T4" fmla="*/ 0 w 20"/>
                <a:gd name="T5" fmla="*/ 195 h 195"/>
                <a:gd name="T6" fmla="*/ 20 w 20"/>
                <a:gd name="T7" fmla="*/ 195 h 195"/>
                <a:gd name="T8" fmla="*/ 20 w 20"/>
                <a:gd name="T9" fmla="*/ 0 h 195"/>
                <a:gd name="T10" fmla="*/ 10 w 20"/>
                <a:gd name="T11" fmla="*/ 0 h 195"/>
              </a:gdLst>
              <a:ahLst/>
              <a:cxnLst>
                <a:cxn ang="0">
                  <a:pos x="T0" y="T1"/>
                </a:cxn>
                <a:cxn ang="0">
                  <a:pos x="T2" y="T3"/>
                </a:cxn>
                <a:cxn ang="0">
                  <a:pos x="T4" y="T5"/>
                </a:cxn>
                <a:cxn ang="0">
                  <a:pos x="T6" y="T7"/>
                </a:cxn>
                <a:cxn ang="0">
                  <a:pos x="T8" y="T9"/>
                </a:cxn>
                <a:cxn ang="0">
                  <a:pos x="T10" y="T11"/>
                </a:cxn>
              </a:cxnLst>
              <a:rect l="0" t="0" r="r" b="b"/>
              <a:pathLst>
                <a:path w="20" h="195">
                  <a:moveTo>
                    <a:pt x="10" y="0"/>
                  </a:moveTo>
                  <a:lnTo>
                    <a:pt x="0" y="0"/>
                  </a:lnTo>
                  <a:lnTo>
                    <a:pt x="0" y="195"/>
                  </a:lnTo>
                  <a:lnTo>
                    <a:pt x="20" y="195"/>
                  </a:lnTo>
                  <a:lnTo>
                    <a:pt x="20"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19" name="Freeform 383"/>
            <p:cNvSpPr>
              <a:spLocks/>
            </p:cNvSpPr>
            <p:nvPr/>
          </p:nvSpPr>
          <p:spPr bwMode="auto">
            <a:xfrm>
              <a:off x="909" y="599"/>
              <a:ext cx="115" cy="115"/>
            </a:xfrm>
            <a:custGeom>
              <a:avLst/>
              <a:gdLst>
                <a:gd name="T0" fmla="*/ 57 w 115"/>
                <a:gd name="T1" fmla="*/ 0 h 115"/>
                <a:gd name="T2" fmla="*/ 0 w 115"/>
                <a:gd name="T3" fmla="*/ 115 h 115"/>
                <a:gd name="T4" fmla="*/ 115 w 115"/>
                <a:gd name="T5" fmla="*/ 115 h 115"/>
                <a:gd name="T6" fmla="*/ 57 w 115"/>
                <a:gd name="T7" fmla="*/ 0 h 115"/>
              </a:gdLst>
              <a:ahLst/>
              <a:cxnLst>
                <a:cxn ang="0">
                  <a:pos x="T0" y="T1"/>
                </a:cxn>
                <a:cxn ang="0">
                  <a:pos x="T2" y="T3"/>
                </a:cxn>
                <a:cxn ang="0">
                  <a:pos x="T4" y="T5"/>
                </a:cxn>
                <a:cxn ang="0">
                  <a:pos x="T6" y="T7"/>
                </a:cxn>
              </a:cxnLst>
              <a:rect l="0" t="0" r="r" b="b"/>
              <a:pathLst>
                <a:path w="115" h="115">
                  <a:moveTo>
                    <a:pt x="57" y="0"/>
                  </a:moveTo>
                  <a:lnTo>
                    <a:pt x="0" y="115"/>
                  </a:lnTo>
                  <a:lnTo>
                    <a:pt x="115" y="115"/>
                  </a:lnTo>
                  <a:lnTo>
                    <a:pt x="5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20" name="Freeform 384"/>
            <p:cNvSpPr>
              <a:spLocks/>
            </p:cNvSpPr>
            <p:nvPr/>
          </p:nvSpPr>
          <p:spPr bwMode="auto">
            <a:xfrm>
              <a:off x="3649" y="3249"/>
              <a:ext cx="194" cy="17"/>
            </a:xfrm>
            <a:custGeom>
              <a:avLst/>
              <a:gdLst>
                <a:gd name="T0" fmla="*/ 194 w 194"/>
                <a:gd name="T1" fmla="*/ 7 h 17"/>
                <a:gd name="T2" fmla="*/ 194 w 194"/>
                <a:gd name="T3" fmla="*/ 0 h 17"/>
                <a:gd name="T4" fmla="*/ 0 w 194"/>
                <a:gd name="T5" fmla="*/ 0 h 17"/>
                <a:gd name="T6" fmla="*/ 0 w 194"/>
                <a:gd name="T7" fmla="*/ 17 h 17"/>
                <a:gd name="T8" fmla="*/ 194 w 194"/>
                <a:gd name="T9" fmla="*/ 17 h 17"/>
                <a:gd name="T10" fmla="*/ 194 w 194"/>
                <a:gd name="T11" fmla="*/ 7 h 17"/>
              </a:gdLst>
              <a:ahLst/>
              <a:cxnLst>
                <a:cxn ang="0">
                  <a:pos x="T0" y="T1"/>
                </a:cxn>
                <a:cxn ang="0">
                  <a:pos x="T2" y="T3"/>
                </a:cxn>
                <a:cxn ang="0">
                  <a:pos x="T4" y="T5"/>
                </a:cxn>
                <a:cxn ang="0">
                  <a:pos x="T6" y="T7"/>
                </a:cxn>
                <a:cxn ang="0">
                  <a:pos x="T8" y="T9"/>
                </a:cxn>
                <a:cxn ang="0">
                  <a:pos x="T10" y="T11"/>
                </a:cxn>
              </a:cxnLst>
              <a:rect l="0" t="0" r="r" b="b"/>
              <a:pathLst>
                <a:path w="194" h="17">
                  <a:moveTo>
                    <a:pt x="194" y="7"/>
                  </a:moveTo>
                  <a:lnTo>
                    <a:pt x="194" y="0"/>
                  </a:lnTo>
                  <a:lnTo>
                    <a:pt x="0" y="0"/>
                  </a:lnTo>
                  <a:lnTo>
                    <a:pt x="0" y="17"/>
                  </a:lnTo>
                  <a:lnTo>
                    <a:pt x="194" y="17"/>
                  </a:lnTo>
                  <a:lnTo>
                    <a:pt x="19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21" name="Freeform 385"/>
            <p:cNvSpPr>
              <a:spLocks/>
            </p:cNvSpPr>
            <p:nvPr/>
          </p:nvSpPr>
          <p:spPr bwMode="auto">
            <a:xfrm>
              <a:off x="3837" y="3199"/>
              <a:ext cx="116" cy="115"/>
            </a:xfrm>
            <a:custGeom>
              <a:avLst/>
              <a:gdLst>
                <a:gd name="T0" fmla="*/ 116 w 116"/>
                <a:gd name="T1" fmla="*/ 57 h 115"/>
                <a:gd name="T2" fmla="*/ 0 w 116"/>
                <a:gd name="T3" fmla="*/ 0 h 115"/>
                <a:gd name="T4" fmla="*/ 0 w 116"/>
                <a:gd name="T5" fmla="*/ 115 h 115"/>
                <a:gd name="T6" fmla="*/ 116 w 116"/>
                <a:gd name="T7" fmla="*/ 57 h 115"/>
              </a:gdLst>
              <a:ahLst/>
              <a:cxnLst>
                <a:cxn ang="0">
                  <a:pos x="T0" y="T1"/>
                </a:cxn>
                <a:cxn ang="0">
                  <a:pos x="T2" y="T3"/>
                </a:cxn>
                <a:cxn ang="0">
                  <a:pos x="T4" y="T5"/>
                </a:cxn>
                <a:cxn ang="0">
                  <a:pos x="T6" y="T7"/>
                </a:cxn>
              </a:cxnLst>
              <a:rect l="0" t="0" r="r" b="b"/>
              <a:pathLst>
                <a:path w="116" h="115">
                  <a:moveTo>
                    <a:pt x="116" y="57"/>
                  </a:moveTo>
                  <a:lnTo>
                    <a:pt x="0" y="0"/>
                  </a:lnTo>
                  <a:lnTo>
                    <a:pt x="0" y="115"/>
                  </a:lnTo>
                  <a:lnTo>
                    <a:pt x="11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38" name="Freeform 402"/>
            <p:cNvSpPr>
              <a:spLocks/>
            </p:cNvSpPr>
            <p:nvPr/>
          </p:nvSpPr>
          <p:spPr bwMode="auto">
            <a:xfrm>
              <a:off x="3227" y="535"/>
              <a:ext cx="795" cy="221"/>
            </a:xfrm>
            <a:custGeom>
              <a:avLst/>
              <a:gdLst>
                <a:gd name="T0" fmla="*/ 58 w 795"/>
                <a:gd name="T1" fmla="*/ 0 h 221"/>
                <a:gd name="T2" fmla="*/ 738 w 795"/>
                <a:gd name="T3" fmla="*/ 0 h 221"/>
                <a:gd name="T4" fmla="*/ 749 w 795"/>
                <a:gd name="T5" fmla="*/ 2 h 221"/>
                <a:gd name="T6" fmla="*/ 759 w 795"/>
                <a:gd name="T7" fmla="*/ 6 h 221"/>
                <a:gd name="T8" fmla="*/ 769 w 795"/>
                <a:gd name="T9" fmla="*/ 10 h 221"/>
                <a:gd name="T10" fmla="*/ 777 w 795"/>
                <a:gd name="T11" fmla="*/ 18 h 221"/>
                <a:gd name="T12" fmla="*/ 785 w 795"/>
                <a:gd name="T13" fmla="*/ 26 h 221"/>
                <a:gd name="T14" fmla="*/ 789 w 795"/>
                <a:gd name="T15" fmla="*/ 36 h 221"/>
                <a:gd name="T16" fmla="*/ 793 w 795"/>
                <a:gd name="T17" fmla="*/ 46 h 221"/>
                <a:gd name="T18" fmla="*/ 795 w 795"/>
                <a:gd name="T19" fmla="*/ 58 h 221"/>
                <a:gd name="T20" fmla="*/ 795 w 795"/>
                <a:gd name="T21" fmla="*/ 163 h 221"/>
                <a:gd name="T22" fmla="*/ 793 w 795"/>
                <a:gd name="T23" fmla="*/ 175 h 221"/>
                <a:gd name="T24" fmla="*/ 789 w 795"/>
                <a:gd name="T25" fmla="*/ 185 h 221"/>
                <a:gd name="T26" fmla="*/ 785 w 795"/>
                <a:gd name="T27" fmla="*/ 195 h 221"/>
                <a:gd name="T28" fmla="*/ 777 w 795"/>
                <a:gd name="T29" fmla="*/ 203 h 221"/>
                <a:gd name="T30" fmla="*/ 769 w 795"/>
                <a:gd name="T31" fmla="*/ 211 h 221"/>
                <a:gd name="T32" fmla="*/ 759 w 795"/>
                <a:gd name="T33" fmla="*/ 217 h 221"/>
                <a:gd name="T34" fmla="*/ 749 w 795"/>
                <a:gd name="T35" fmla="*/ 219 h 221"/>
                <a:gd name="T36" fmla="*/ 738 w 795"/>
                <a:gd name="T37" fmla="*/ 221 h 221"/>
                <a:gd name="T38" fmla="*/ 58 w 795"/>
                <a:gd name="T39" fmla="*/ 221 h 221"/>
                <a:gd name="T40" fmla="*/ 46 w 795"/>
                <a:gd name="T41" fmla="*/ 219 h 221"/>
                <a:gd name="T42" fmla="*/ 36 w 795"/>
                <a:gd name="T43" fmla="*/ 217 h 221"/>
                <a:gd name="T44" fmla="*/ 26 w 795"/>
                <a:gd name="T45" fmla="*/ 211 h 221"/>
                <a:gd name="T46" fmla="*/ 18 w 795"/>
                <a:gd name="T47" fmla="*/ 203 h 221"/>
                <a:gd name="T48" fmla="*/ 10 w 795"/>
                <a:gd name="T49" fmla="*/ 195 h 221"/>
                <a:gd name="T50" fmla="*/ 4 w 795"/>
                <a:gd name="T51" fmla="*/ 185 h 221"/>
                <a:gd name="T52" fmla="*/ 2 w 795"/>
                <a:gd name="T53" fmla="*/ 175 h 221"/>
                <a:gd name="T54" fmla="*/ 0 w 795"/>
                <a:gd name="T55" fmla="*/ 163 h 221"/>
                <a:gd name="T56" fmla="*/ 0 w 795"/>
                <a:gd name="T57" fmla="*/ 58 h 221"/>
                <a:gd name="T58" fmla="*/ 2 w 795"/>
                <a:gd name="T59" fmla="*/ 46 h 221"/>
                <a:gd name="T60" fmla="*/ 4 w 795"/>
                <a:gd name="T61" fmla="*/ 36 h 221"/>
                <a:gd name="T62" fmla="*/ 10 w 795"/>
                <a:gd name="T63" fmla="*/ 26 h 221"/>
                <a:gd name="T64" fmla="*/ 18 w 795"/>
                <a:gd name="T65" fmla="*/ 18 h 221"/>
                <a:gd name="T66" fmla="*/ 26 w 795"/>
                <a:gd name="T67" fmla="*/ 10 h 221"/>
                <a:gd name="T68" fmla="*/ 36 w 795"/>
                <a:gd name="T69" fmla="*/ 6 h 221"/>
                <a:gd name="T70" fmla="*/ 46 w 795"/>
                <a:gd name="T71" fmla="*/ 2 h 221"/>
                <a:gd name="T72" fmla="*/ 58 w 795"/>
                <a:gd name="T7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5" h="221">
                  <a:moveTo>
                    <a:pt x="58" y="0"/>
                  </a:moveTo>
                  <a:lnTo>
                    <a:pt x="738" y="0"/>
                  </a:lnTo>
                  <a:lnTo>
                    <a:pt x="749" y="2"/>
                  </a:lnTo>
                  <a:lnTo>
                    <a:pt x="759" y="6"/>
                  </a:lnTo>
                  <a:lnTo>
                    <a:pt x="769" y="10"/>
                  </a:lnTo>
                  <a:lnTo>
                    <a:pt x="777" y="18"/>
                  </a:lnTo>
                  <a:lnTo>
                    <a:pt x="785" y="26"/>
                  </a:lnTo>
                  <a:lnTo>
                    <a:pt x="789" y="36"/>
                  </a:lnTo>
                  <a:lnTo>
                    <a:pt x="793" y="46"/>
                  </a:lnTo>
                  <a:lnTo>
                    <a:pt x="795" y="58"/>
                  </a:lnTo>
                  <a:lnTo>
                    <a:pt x="795" y="163"/>
                  </a:lnTo>
                  <a:lnTo>
                    <a:pt x="793" y="175"/>
                  </a:lnTo>
                  <a:lnTo>
                    <a:pt x="789" y="185"/>
                  </a:lnTo>
                  <a:lnTo>
                    <a:pt x="785" y="195"/>
                  </a:lnTo>
                  <a:lnTo>
                    <a:pt x="777" y="203"/>
                  </a:lnTo>
                  <a:lnTo>
                    <a:pt x="769" y="211"/>
                  </a:lnTo>
                  <a:lnTo>
                    <a:pt x="759" y="217"/>
                  </a:lnTo>
                  <a:lnTo>
                    <a:pt x="749" y="219"/>
                  </a:lnTo>
                  <a:lnTo>
                    <a:pt x="738" y="221"/>
                  </a:lnTo>
                  <a:lnTo>
                    <a:pt x="58" y="221"/>
                  </a:lnTo>
                  <a:lnTo>
                    <a:pt x="46" y="219"/>
                  </a:lnTo>
                  <a:lnTo>
                    <a:pt x="36" y="217"/>
                  </a:lnTo>
                  <a:lnTo>
                    <a:pt x="26" y="211"/>
                  </a:lnTo>
                  <a:lnTo>
                    <a:pt x="18" y="203"/>
                  </a:lnTo>
                  <a:lnTo>
                    <a:pt x="10" y="195"/>
                  </a:lnTo>
                  <a:lnTo>
                    <a:pt x="4" y="185"/>
                  </a:lnTo>
                  <a:lnTo>
                    <a:pt x="2" y="175"/>
                  </a:lnTo>
                  <a:lnTo>
                    <a:pt x="0" y="163"/>
                  </a:lnTo>
                  <a:lnTo>
                    <a:pt x="0" y="58"/>
                  </a:lnTo>
                  <a:lnTo>
                    <a:pt x="2" y="46"/>
                  </a:lnTo>
                  <a:lnTo>
                    <a:pt x="4" y="36"/>
                  </a:lnTo>
                  <a:lnTo>
                    <a:pt x="10" y="26"/>
                  </a:lnTo>
                  <a:lnTo>
                    <a:pt x="18" y="18"/>
                  </a:lnTo>
                  <a:lnTo>
                    <a:pt x="26" y="10"/>
                  </a:lnTo>
                  <a:lnTo>
                    <a:pt x="36" y="6"/>
                  </a:lnTo>
                  <a:lnTo>
                    <a:pt x="46" y="2"/>
                  </a:lnTo>
                  <a:lnTo>
                    <a:pt x="58"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39" name="Freeform 403"/>
            <p:cNvSpPr>
              <a:spLocks/>
            </p:cNvSpPr>
            <p:nvPr/>
          </p:nvSpPr>
          <p:spPr bwMode="auto">
            <a:xfrm>
              <a:off x="3227" y="535"/>
              <a:ext cx="795" cy="221"/>
            </a:xfrm>
            <a:custGeom>
              <a:avLst/>
              <a:gdLst>
                <a:gd name="T0" fmla="*/ 58 w 795"/>
                <a:gd name="T1" fmla="*/ 0 h 221"/>
                <a:gd name="T2" fmla="*/ 738 w 795"/>
                <a:gd name="T3" fmla="*/ 0 h 221"/>
                <a:gd name="T4" fmla="*/ 749 w 795"/>
                <a:gd name="T5" fmla="*/ 2 h 221"/>
                <a:gd name="T6" fmla="*/ 759 w 795"/>
                <a:gd name="T7" fmla="*/ 6 h 221"/>
                <a:gd name="T8" fmla="*/ 769 w 795"/>
                <a:gd name="T9" fmla="*/ 10 h 221"/>
                <a:gd name="T10" fmla="*/ 777 w 795"/>
                <a:gd name="T11" fmla="*/ 18 h 221"/>
                <a:gd name="T12" fmla="*/ 785 w 795"/>
                <a:gd name="T13" fmla="*/ 26 h 221"/>
                <a:gd name="T14" fmla="*/ 789 w 795"/>
                <a:gd name="T15" fmla="*/ 36 h 221"/>
                <a:gd name="T16" fmla="*/ 793 w 795"/>
                <a:gd name="T17" fmla="*/ 46 h 221"/>
                <a:gd name="T18" fmla="*/ 795 w 795"/>
                <a:gd name="T19" fmla="*/ 58 h 221"/>
                <a:gd name="T20" fmla="*/ 795 w 795"/>
                <a:gd name="T21" fmla="*/ 163 h 221"/>
                <a:gd name="T22" fmla="*/ 793 w 795"/>
                <a:gd name="T23" fmla="*/ 175 h 221"/>
                <a:gd name="T24" fmla="*/ 789 w 795"/>
                <a:gd name="T25" fmla="*/ 185 h 221"/>
                <a:gd name="T26" fmla="*/ 785 w 795"/>
                <a:gd name="T27" fmla="*/ 195 h 221"/>
                <a:gd name="T28" fmla="*/ 777 w 795"/>
                <a:gd name="T29" fmla="*/ 203 h 221"/>
                <a:gd name="T30" fmla="*/ 769 w 795"/>
                <a:gd name="T31" fmla="*/ 211 h 221"/>
                <a:gd name="T32" fmla="*/ 759 w 795"/>
                <a:gd name="T33" fmla="*/ 217 h 221"/>
                <a:gd name="T34" fmla="*/ 749 w 795"/>
                <a:gd name="T35" fmla="*/ 219 h 221"/>
                <a:gd name="T36" fmla="*/ 738 w 795"/>
                <a:gd name="T37" fmla="*/ 221 h 221"/>
                <a:gd name="T38" fmla="*/ 58 w 795"/>
                <a:gd name="T39" fmla="*/ 221 h 221"/>
                <a:gd name="T40" fmla="*/ 46 w 795"/>
                <a:gd name="T41" fmla="*/ 219 h 221"/>
                <a:gd name="T42" fmla="*/ 36 w 795"/>
                <a:gd name="T43" fmla="*/ 217 h 221"/>
                <a:gd name="T44" fmla="*/ 26 w 795"/>
                <a:gd name="T45" fmla="*/ 211 h 221"/>
                <a:gd name="T46" fmla="*/ 18 w 795"/>
                <a:gd name="T47" fmla="*/ 203 h 221"/>
                <a:gd name="T48" fmla="*/ 10 w 795"/>
                <a:gd name="T49" fmla="*/ 195 h 221"/>
                <a:gd name="T50" fmla="*/ 4 w 795"/>
                <a:gd name="T51" fmla="*/ 185 h 221"/>
                <a:gd name="T52" fmla="*/ 2 w 795"/>
                <a:gd name="T53" fmla="*/ 175 h 221"/>
                <a:gd name="T54" fmla="*/ 0 w 795"/>
                <a:gd name="T55" fmla="*/ 163 h 221"/>
                <a:gd name="T56" fmla="*/ 0 w 795"/>
                <a:gd name="T57" fmla="*/ 58 h 221"/>
                <a:gd name="T58" fmla="*/ 2 w 795"/>
                <a:gd name="T59" fmla="*/ 46 h 221"/>
                <a:gd name="T60" fmla="*/ 4 w 795"/>
                <a:gd name="T61" fmla="*/ 36 h 221"/>
                <a:gd name="T62" fmla="*/ 10 w 795"/>
                <a:gd name="T63" fmla="*/ 26 h 221"/>
                <a:gd name="T64" fmla="*/ 18 w 795"/>
                <a:gd name="T65" fmla="*/ 18 h 221"/>
                <a:gd name="T66" fmla="*/ 26 w 795"/>
                <a:gd name="T67" fmla="*/ 10 h 221"/>
                <a:gd name="T68" fmla="*/ 36 w 795"/>
                <a:gd name="T69" fmla="*/ 6 h 221"/>
                <a:gd name="T70" fmla="*/ 46 w 795"/>
                <a:gd name="T71" fmla="*/ 2 h 221"/>
                <a:gd name="T72" fmla="*/ 58 w 795"/>
                <a:gd name="T7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5" h="221">
                  <a:moveTo>
                    <a:pt x="58" y="0"/>
                  </a:moveTo>
                  <a:lnTo>
                    <a:pt x="738" y="0"/>
                  </a:lnTo>
                  <a:lnTo>
                    <a:pt x="749" y="2"/>
                  </a:lnTo>
                  <a:lnTo>
                    <a:pt x="759" y="6"/>
                  </a:lnTo>
                  <a:lnTo>
                    <a:pt x="769" y="10"/>
                  </a:lnTo>
                  <a:lnTo>
                    <a:pt x="777" y="18"/>
                  </a:lnTo>
                  <a:lnTo>
                    <a:pt x="785" y="26"/>
                  </a:lnTo>
                  <a:lnTo>
                    <a:pt x="789" y="36"/>
                  </a:lnTo>
                  <a:lnTo>
                    <a:pt x="793" y="46"/>
                  </a:lnTo>
                  <a:lnTo>
                    <a:pt x="795" y="58"/>
                  </a:lnTo>
                  <a:lnTo>
                    <a:pt x="795" y="163"/>
                  </a:lnTo>
                  <a:lnTo>
                    <a:pt x="793" y="175"/>
                  </a:lnTo>
                  <a:lnTo>
                    <a:pt x="789" y="185"/>
                  </a:lnTo>
                  <a:lnTo>
                    <a:pt x="785" y="195"/>
                  </a:lnTo>
                  <a:lnTo>
                    <a:pt x="777" y="203"/>
                  </a:lnTo>
                  <a:lnTo>
                    <a:pt x="769" y="211"/>
                  </a:lnTo>
                  <a:lnTo>
                    <a:pt x="759" y="217"/>
                  </a:lnTo>
                  <a:lnTo>
                    <a:pt x="749" y="219"/>
                  </a:lnTo>
                  <a:lnTo>
                    <a:pt x="738" y="221"/>
                  </a:lnTo>
                  <a:lnTo>
                    <a:pt x="58" y="221"/>
                  </a:lnTo>
                  <a:lnTo>
                    <a:pt x="46" y="219"/>
                  </a:lnTo>
                  <a:lnTo>
                    <a:pt x="36" y="217"/>
                  </a:lnTo>
                  <a:lnTo>
                    <a:pt x="26" y="211"/>
                  </a:lnTo>
                  <a:lnTo>
                    <a:pt x="18" y="203"/>
                  </a:lnTo>
                  <a:lnTo>
                    <a:pt x="10" y="195"/>
                  </a:lnTo>
                  <a:lnTo>
                    <a:pt x="4" y="185"/>
                  </a:lnTo>
                  <a:lnTo>
                    <a:pt x="2" y="175"/>
                  </a:lnTo>
                  <a:lnTo>
                    <a:pt x="0" y="163"/>
                  </a:lnTo>
                  <a:lnTo>
                    <a:pt x="0" y="58"/>
                  </a:lnTo>
                  <a:lnTo>
                    <a:pt x="2" y="46"/>
                  </a:lnTo>
                  <a:lnTo>
                    <a:pt x="4" y="36"/>
                  </a:lnTo>
                  <a:lnTo>
                    <a:pt x="10" y="26"/>
                  </a:lnTo>
                  <a:lnTo>
                    <a:pt x="18" y="18"/>
                  </a:lnTo>
                  <a:lnTo>
                    <a:pt x="26" y="10"/>
                  </a:lnTo>
                  <a:lnTo>
                    <a:pt x="36" y="6"/>
                  </a:lnTo>
                  <a:lnTo>
                    <a:pt x="46" y="2"/>
                  </a:lnTo>
                  <a:lnTo>
                    <a:pt x="58" y="0"/>
                  </a:lnTo>
                </a:path>
              </a:pathLst>
            </a:custGeom>
            <a:noFill/>
            <a:ln w="0">
              <a:solidFill>
                <a:srgbClr val="CCCC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940" name="Freeform 404"/>
            <p:cNvSpPr>
              <a:spLocks/>
            </p:cNvSpPr>
            <p:nvPr/>
          </p:nvSpPr>
          <p:spPr bwMode="auto">
            <a:xfrm>
              <a:off x="2228" y="899"/>
              <a:ext cx="904" cy="220"/>
            </a:xfrm>
            <a:custGeom>
              <a:avLst/>
              <a:gdLst>
                <a:gd name="T0" fmla="*/ 66 w 904"/>
                <a:gd name="T1" fmla="*/ 0 h 220"/>
                <a:gd name="T2" fmla="*/ 839 w 904"/>
                <a:gd name="T3" fmla="*/ 0 h 220"/>
                <a:gd name="T4" fmla="*/ 852 w 904"/>
                <a:gd name="T5" fmla="*/ 2 h 220"/>
                <a:gd name="T6" fmla="*/ 864 w 904"/>
                <a:gd name="T7" fmla="*/ 4 h 220"/>
                <a:gd name="T8" fmla="*/ 876 w 904"/>
                <a:gd name="T9" fmla="*/ 10 h 220"/>
                <a:gd name="T10" fmla="*/ 884 w 904"/>
                <a:gd name="T11" fmla="*/ 18 h 220"/>
                <a:gd name="T12" fmla="*/ 892 w 904"/>
                <a:gd name="T13" fmla="*/ 26 h 220"/>
                <a:gd name="T14" fmla="*/ 898 w 904"/>
                <a:gd name="T15" fmla="*/ 36 h 220"/>
                <a:gd name="T16" fmla="*/ 902 w 904"/>
                <a:gd name="T17" fmla="*/ 45 h 220"/>
                <a:gd name="T18" fmla="*/ 904 w 904"/>
                <a:gd name="T19" fmla="*/ 57 h 220"/>
                <a:gd name="T20" fmla="*/ 904 w 904"/>
                <a:gd name="T21" fmla="*/ 163 h 220"/>
                <a:gd name="T22" fmla="*/ 902 w 904"/>
                <a:gd name="T23" fmla="*/ 175 h 220"/>
                <a:gd name="T24" fmla="*/ 898 w 904"/>
                <a:gd name="T25" fmla="*/ 185 h 220"/>
                <a:gd name="T26" fmla="*/ 892 w 904"/>
                <a:gd name="T27" fmla="*/ 194 h 220"/>
                <a:gd name="T28" fmla="*/ 884 w 904"/>
                <a:gd name="T29" fmla="*/ 202 h 220"/>
                <a:gd name="T30" fmla="*/ 876 w 904"/>
                <a:gd name="T31" fmla="*/ 210 h 220"/>
                <a:gd name="T32" fmla="*/ 864 w 904"/>
                <a:gd name="T33" fmla="*/ 214 h 220"/>
                <a:gd name="T34" fmla="*/ 852 w 904"/>
                <a:gd name="T35" fmla="*/ 218 h 220"/>
                <a:gd name="T36" fmla="*/ 839 w 904"/>
                <a:gd name="T37" fmla="*/ 220 h 220"/>
                <a:gd name="T38" fmla="*/ 66 w 904"/>
                <a:gd name="T39" fmla="*/ 220 h 220"/>
                <a:gd name="T40" fmla="*/ 52 w 904"/>
                <a:gd name="T41" fmla="*/ 218 h 220"/>
                <a:gd name="T42" fmla="*/ 40 w 904"/>
                <a:gd name="T43" fmla="*/ 214 h 220"/>
                <a:gd name="T44" fmla="*/ 30 w 904"/>
                <a:gd name="T45" fmla="*/ 210 h 220"/>
                <a:gd name="T46" fmla="*/ 20 w 904"/>
                <a:gd name="T47" fmla="*/ 202 h 220"/>
                <a:gd name="T48" fmla="*/ 12 w 904"/>
                <a:gd name="T49" fmla="*/ 194 h 220"/>
                <a:gd name="T50" fmla="*/ 6 w 904"/>
                <a:gd name="T51" fmla="*/ 185 h 220"/>
                <a:gd name="T52" fmla="*/ 2 w 904"/>
                <a:gd name="T53" fmla="*/ 175 h 220"/>
                <a:gd name="T54" fmla="*/ 0 w 904"/>
                <a:gd name="T55" fmla="*/ 163 h 220"/>
                <a:gd name="T56" fmla="*/ 0 w 904"/>
                <a:gd name="T57" fmla="*/ 57 h 220"/>
                <a:gd name="T58" fmla="*/ 2 w 904"/>
                <a:gd name="T59" fmla="*/ 45 h 220"/>
                <a:gd name="T60" fmla="*/ 6 w 904"/>
                <a:gd name="T61" fmla="*/ 36 h 220"/>
                <a:gd name="T62" fmla="*/ 12 w 904"/>
                <a:gd name="T63" fmla="*/ 26 h 220"/>
                <a:gd name="T64" fmla="*/ 20 w 904"/>
                <a:gd name="T65" fmla="*/ 18 h 220"/>
                <a:gd name="T66" fmla="*/ 30 w 904"/>
                <a:gd name="T67" fmla="*/ 10 h 220"/>
                <a:gd name="T68" fmla="*/ 40 w 904"/>
                <a:gd name="T69" fmla="*/ 4 h 220"/>
                <a:gd name="T70" fmla="*/ 52 w 904"/>
                <a:gd name="T71" fmla="*/ 2 h 220"/>
                <a:gd name="T72" fmla="*/ 66 w 90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220">
                  <a:moveTo>
                    <a:pt x="66" y="0"/>
                  </a:moveTo>
                  <a:lnTo>
                    <a:pt x="839" y="0"/>
                  </a:lnTo>
                  <a:lnTo>
                    <a:pt x="852" y="2"/>
                  </a:lnTo>
                  <a:lnTo>
                    <a:pt x="864" y="4"/>
                  </a:lnTo>
                  <a:lnTo>
                    <a:pt x="876" y="10"/>
                  </a:lnTo>
                  <a:lnTo>
                    <a:pt x="884" y="18"/>
                  </a:lnTo>
                  <a:lnTo>
                    <a:pt x="892" y="26"/>
                  </a:lnTo>
                  <a:lnTo>
                    <a:pt x="898" y="36"/>
                  </a:lnTo>
                  <a:lnTo>
                    <a:pt x="902" y="45"/>
                  </a:lnTo>
                  <a:lnTo>
                    <a:pt x="904" y="57"/>
                  </a:lnTo>
                  <a:lnTo>
                    <a:pt x="904" y="163"/>
                  </a:lnTo>
                  <a:lnTo>
                    <a:pt x="902" y="175"/>
                  </a:lnTo>
                  <a:lnTo>
                    <a:pt x="898" y="185"/>
                  </a:lnTo>
                  <a:lnTo>
                    <a:pt x="892" y="194"/>
                  </a:lnTo>
                  <a:lnTo>
                    <a:pt x="884" y="202"/>
                  </a:lnTo>
                  <a:lnTo>
                    <a:pt x="876" y="210"/>
                  </a:lnTo>
                  <a:lnTo>
                    <a:pt x="864" y="214"/>
                  </a:lnTo>
                  <a:lnTo>
                    <a:pt x="852" y="218"/>
                  </a:lnTo>
                  <a:lnTo>
                    <a:pt x="839" y="220"/>
                  </a:lnTo>
                  <a:lnTo>
                    <a:pt x="66" y="220"/>
                  </a:lnTo>
                  <a:lnTo>
                    <a:pt x="52" y="218"/>
                  </a:lnTo>
                  <a:lnTo>
                    <a:pt x="40" y="214"/>
                  </a:lnTo>
                  <a:lnTo>
                    <a:pt x="30" y="210"/>
                  </a:lnTo>
                  <a:lnTo>
                    <a:pt x="20" y="202"/>
                  </a:lnTo>
                  <a:lnTo>
                    <a:pt x="12" y="194"/>
                  </a:lnTo>
                  <a:lnTo>
                    <a:pt x="6" y="185"/>
                  </a:lnTo>
                  <a:lnTo>
                    <a:pt x="2" y="175"/>
                  </a:lnTo>
                  <a:lnTo>
                    <a:pt x="0" y="163"/>
                  </a:lnTo>
                  <a:lnTo>
                    <a:pt x="0" y="57"/>
                  </a:lnTo>
                  <a:lnTo>
                    <a:pt x="2" y="45"/>
                  </a:lnTo>
                  <a:lnTo>
                    <a:pt x="6" y="36"/>
                  </a:lnTo>
                  <a:lnTo>
                    <a:pt x="12" y="26"/>
                  </a:lnTo>
                  <a:lnTo>
                    <a:pt x="20" y="18"/>
                  </a:lnTo>
                  <a:lnTo>
                    <a:pt x="30" y="10"/>
                  </a:lnTo>
                  <a:lnTo>
                    <a:pt x="40" y="4"/>
                  </a:lnTo>
                  <a:lnTo>
                    <a:pt x="52" y="2"/>
                  </a:lnTo>
                  <a:lnTo>
                    <a:pt x="66" y="0"/>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41" name="Freeform 405"/>
            <p:cNvSpPr>
              <a:spLocks/>
            </p:cNvSpPr>
            <p:nvPr/>
          </p:nvSpPr>
          <p:spPr bwMode="auto">
            <a:xfrm>
              <a:off x="2228" y="899"/>
              <a:ext cx="904" cy="220"/>
            </a:xfrm>
            <a:custGeom>
              <a:avLst/>
              <a:gdLst>
                <a:gd name="T0" fmla="*/ 66 w 904"/>
                <a:gd name="T1" fmla="*/ 0 h 220"/>
                <a:gd name="T2" fmla="*/ 839 w 904"/>
                <a:gd name="T3" fmla="*/ 0 h 220"/>
                <a:gd name="T4" fmla="*/ 852 w 904"/>
                <a:gd name="T5" fmla="*/ 2 h 220"/>
                <a:gd name="T6" fmla="*/ 864 w 904"/>
                <a:gd name="T7" fmla="*/ 4 h 220"/>
                <a:gd name="T8" fmla="*/ 876 w 904"/>
                <a:gd name="T9" fmla="*/ 10 h 220"/>
                <a:gd name="T10" fmla="*/ 884 w 904"/>
                <a:gd name="T11" fmla="*/ 18 h 220"/>
                <a:gd name="T12" fmla="*/ 892 w 904"/>
                <a:gd name="T13" fmla="*/ 26 h 220"/>
                <a:gd name="T14" fmla="*/ 898 w 904"/>
                <a:gd name="T15" fmla="*/ 36 h 220"/>
                <a:gd name="T16" fmla="*/ 902 w 904"/>
                <a:gd name="T17" fmla="*/ 45 h 220"/>
                <a:gd name="T18" fmla="*/ 904 w 904"/>
                <a:gd name="T19" fmla="*/ 57 h 220"/>
                <a:gd name="T20" fmla="*/ 904 w 904"/>
                <a:gd name="T21" fmla="*/ 163 h 220"/>
                <a:gd name="T22" fmla="*/ 902 w 904"/>
                <a:gd name="T23" fmla="*/ 175 h 220"/>
                <a:gd name="T24" fmla="*/ 898 w 904"/>
                <a:gd name="T25" fmla="*/ 185 h 220"/>
                <a:gd name="T26" fmla="*/ 892 w 904"/>
                <a:gd name="T27" fmla="*/ 194 h 220"/>
                <a:gd name="T28" fmla="*/ 884 w 904"/>
                <a:gd name="T29" fmla="*/ 202 h 220"/>
                <a:gd name="T30" fmla="*/ 876 w 904"/>
                <a:gd name="T31" fmla="*/ 210 h 220"/>
                <a:gd name="T32" fmla="*/ 864 w 904"/>
                <a:gd name="T33" fmla="*/ 214 h 220"/>
                <a:gd name="T34" fmla="*/ 852 w 904"/>
                <a:gd name="T35" fmla="*/ 218 h 220"/>
                <a:gd name="T36" fmla="*/ 839 w 904"/>
                <a:gd name="T37" fmla="*/ 220 h 220"/>
                <a:gd name="T38" fmla="*/ 66 w 904"/>
                <a:gd name="T39" fmla="*/ 220 h 220"/>
                <a:gd name="T40" fmla="*/ 52 w 904"/>
                <a:gd name="T41" fmla="*/ 218 h 220"/>
                <a:gd name="T42" fmla="*/ 40 w 904"/>
                <a:gd name="T43" fmla="*/ 214 h 220"/>
                <a:gd name="T44" fmla="*/ 30 w 904"/>
                <a:gd name="T45" fmla="*/ 210 h 220"/>
                <a:gd name="T46" fmla="*/ 20 w 904"/>
                <a:gd name="T47" fmla="*/ 202 h 220"/>
                <a:gd name="T48" fmla="*/ 12 w 904"/>
                <a:gd name="T49" fmla="*/ 194 h 220"/>
                <a:gd name="T50" fmla="*/ 6 w 904"/>
                <a:gd name="T51" fmla="*/ 185 h 220"/>
                <a:gd name="T52" fmla="*/ 2 w 904"/>
                <a:gd name="T53" fmla="*/ 175 h 220"/>
                <a:gd name="T54" fmla="*/ 0 w 904"/>
                <a:gd name="T55" fmla="*/ 163 h 220"/>
                <a:gd name="T56" fmla="*/ 0 w 904"/>
                <a:gd name="T57" fmla="*/ 57 h 220"/>
                <a:gd name="T58" fmla="*/ 2 w 904"/>
                <a:gd name="T59" fmla="*/ 45 h 220"/>
                <a:gd name="T60" fmla="*/ 6 w 904"/>
                <a:gd name="T61" fmla="*/ 36 h 220"/>
                <a:gd name="T62" fmla="*/ 12 w 904"/>
                <a:gd name="T63" fmla="*/ 26 h 220"/>
                <a:gd name="T64" fmla="*/ 20 w 904"/>
                <a:gd name="T65" fmla="*/ 18 h 220"/>
                <a:gd name="T66" fmla="*/ 30 w 904"/>
                <a:gd name="T67" fmla="*/ 10 h 220"/>
                <a:gd name="T68" fmla="*/ 40 w 904"/>
                <a:gd name="T69" fmla="*/ 4 h 220"/>
                <a:gd name="T70" fmla="*/ 52 w 904"/>
                <a:gd name="T71" fmla="*/ 2 h 220"/>
                <a:gd name="T72" fmla="*/ 66 w 904"/>
                <a:gd name="T7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220">
                  <a:moveTo>
                    <a:pt x="66" y="0"/>
                  </a:moveTo>
                  <a:lnTo>
                    <a:pt x="839" y="0"/>
                  </a:lnTo>
                  <a:lnTo>
                    <a:pt x="852" y="2"/>
                  </a:lnTo>
                  <a:lnTo>
                    <a:pt x="864" y="4"/>
                  </a:lnTo>
                  <a:lnTo>
                    <a:pt x="876" y="10"/>
                  </a:lnTo>
                  <a:lnTo>
                    <a:pt x="884" y="18"/>
                  </a:lnTo>
                  <a:lnTo>
                    <a:pt x="892" y="26"/>
                  </a:lnTo>
                  <a:lnTo>
                    <a:pt x="898" y="36"/>
                  </a:lnTo>
                  <a:lnTo>
                    <a:pt x="902" y="45"/>
                  </a:lnTo>
                  <a:lnTo>
                    <a:pt x="904" y="57"/>
                  </a:lnTo>
                  <a:lnTo>
                    <a:pt x="904" y="163"/>
                  </a:lnTo>
                  <a:lnTo>
                    <a:pt x="902" y="175"/>
                  </a:lnTo>
                  <a:lnTo>
                    <a:pt x="898" y="185"/>
                  </a:lnTo>
                  <a:lnTo>
                    <a:pt x="892" y="194"/>
                  </a:lnTo>
                  <a:lnTo>
                    <a:pt x="884" y="202"/>
                  </a:lnTo>
                  <a:lnTo>
                    <a:pt x="876" y="210"/>
                  </a:lnTo>
                  <a:lnTo>
                    <a:pt x="864" y="214"/>
                  </a:lnTo>
                  <a:lnTo>
                    <a:pt x="852" y="218"/>
                  </a:lnTo>
                  <a:lnTo>
                    <a:pt x="839" y="220"/>
                  </a:lnTo>
                  <a:lnTo>
                    <a:pt x="66" y="220"/>
                  </a:lnTo>
                  <a:lnTo>
                    <a:pt x="52" y="218"/>
                  </a:lnTo>
                  <a:lnTo>
                    <a:pt x="40" y="214"/>
                  </a:lnTo>
                  <a:lnTo>
                    <a:pt x="30" y="210"/>
                  </a:lnTo>
                  <a:lnTo>
                    <a:pt x="20" y="202"/>
                  </a:lnTo>
                  <a:lnTo>
                    <a:pt x="12" y="194"/>
                  </a:lnTo>
                  <a:lnTo>
                    <a:pt x="6" y="185"/>
                  </a:lnTo>
                  <a:lnTo>
                    <a:pt x="2" y="175"/>
                  </a:lnTo>
                  <a:lnTo>
                    <a:pt x="0" y="163"/>
                  </a:lnTo>
                  <a:lnTo>
                    <a:pt x="0" y="57"/>
                  </a:lnTo>
                  <a:lnTo>
                    <a:pt x="2" y="45"/>
                  </a:lnTo>
                  <a:lnTo>
                    <a:pt x="6" y="36"/>
                  </a:lnTo>
                  <a:lnTo>
                    <a:pt x="12" y="26"/>
                  </a:lnTo>
                  <a:lnTo>
                    <a:pt x="20" y="18"/>
                  </a:lnTo>
                  <a:lnTo>
                    <a:pt x="30" y="10"/>
                  </a:lnTo>
                  <a:lnTo>
                    <a:pt x="40" y="4"/>
                  </a:lnTo>
                  <a:lnTo>
                    <a:pt x="52" y="2"/>
                  </a:lnTo>
                  <a:lnTo>
                    <a:pt x="66" y="0"/>
                  </a:lnTo>
                </a:path>
              </a:pathLst>
            </a:custGeom>
            <a:noFill/>
            <a:ln w="0">
              <a:solidFill>
                <a:srgbClr val="CCCC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942" name="Freeform 406"/>
            <p:cNvSpPr>
              <a:spLocks/>
            </p:cNvSpPr>
            <p:nvPr/>
          </p:nvSpPr>
          <p:spPr bwMode="auto">
            <a:xfrm>
              <a:off x="1431" y="1403"/>
              <a:ext cx="904" cy="219"/>
            </a:xfrm>
            <a:custGeom>
              <a:avLst/>
              <a:gdLst>
                <a:gd name="T0" fmla="*/ 66 w 904"/>
                <a:gd name="T1" fmla="*/ 0 h 219"/>
                <a:gd name="T2" fmla="*/ 839 w 904"/>
                <a:gd name="T3" fmla="*/ 0 h 219"/>
                <a:gd name="T4" fmla="*/ 853 w 904"/>
                <a:gd name="T5" fmla="*/ 2 h 219"/>
                <a:gd name="T6" fmla="*/ 865 w 904"/>
                <a:gd name="T7" fmla="*/ 4 h 219"/>
                <a:gd name="T8" fmla="*/ 875 w 904"/>
                <a:gd name="T9" fmla="*/ 10 h 219"/>
                <a:gd name="T10" fmla="*/ 884 w 904"/>
                <a:gd name="T11" fmla="*/ 16 h 219"/>
                <a:gd name="T12" fmla="*/ 892 w 904"/>
                <a:gd name="T13" fmla="*/ 26 h 219"/>
                <a:gd name="T14" fmla="*/ 898 w 904"/>
                <a:gd name="T15" fmla="*/ 36 h 219"/>
                <a:gd name="T16" fmla="*/ 902 w 904"/>
                <a:gd name="T17" fmla="*/ 46 h 219"/>
                <a:gd name="T18" fmla="*/ 904 w 904"/>
                <a:gd name="T19" fmla="*/ 58 h 219"/>
                <a:gd name="T20" fmla="*/ 904 w 904"/>
                <a:gd name="T21" fmla="*/ 163 h 219"/>
                <a:gd name="T22" fmla="*/ 902 w 904"/>
                <a:gd name="T23" fmla="*/ 175 h 219"/>
                <a:gd name="T24" fmla="*/ 898 w 904"/>
                <a:gd name="T25" fmla="*/ 185 h 219"/>
                <a:gd name="T26" fmla="*/ 892 w 904"/>
                <a:gd name="T27" fmla="*/ 195 h 219"/>
                <a:gd name="T28" fmla="*/ 884 w 904"/>
                <a:gd name="T29" fmla="*/ 203 h 219"/>
                <a:gd name="T30" fmla="*/ 875 w 904"/>
                <a:gd name="T31" fmla="*/ 211 h 219"/>
                <a:gd name="T32" fmla="*/ 865 w 904"/>
                <a:gd name="T33" fmla="*/ 215 h 219"/>
                <a:gd name="T34" fmla="*/ 853 w 904"/>
                <a:gd name="T35" fmla="*/ 219 h 219"/>
                <a:gd name="T36" fmla="*/ 839 w 904"/>
                <a:gd name="T37" fmla="*/ 219 h 219"/>
                <a:gd name="T38" fmla="*/ 66 w 904"/>
                <a:gd name="T39" fmla="*/ 219 h 219"/>
                <a:gd name="T40" fmla="*/ 52 w 904"/>
                <a:gd name="T41" fmla="*/ 219 h 219"/>
                <a:gd name="T42" fmla="*/ 40 w 904"/>
                <a:gd name="T43" fmla="*/ 215 h 219"/>
                <a:gd name="T44" fmla="*/ 30 w 904"/>
                <a:gd name="T45" fmla="*/ 211 h 219"/>
                <a:gd name="T46" fmla="*/ 20 w 904"/>
                <a:gd name="T47" fmla="*/ 203 h 219"/>
                <a:gd name="T48" fmla="*/ 12 w 904"/>
                <a:gd name="T49" fmla="*/ 195 h 219"/>
                <a:gd name="T50" fmla="*/ 6 w 904"/>
                <a:gd name="T51" fmla="*/ 185 h 219"/>
                <a:gd name="T52" fmla="*/ 2 w 904"/>
                <a:gd name="T53" fmla="*/ 175 h 219"/>
                <a:gd name="T54" fmla="*/ 0 w 904"/>
                <a:gd name="T55" fmla="*/ 163 h 219"/>
                <a:gd name="T56" fmla="*/ 0 w 904"/>
                <a:gd name="T57" fmla="*/ 58 h 219"/>
                <a:gd name="T58" fmla="*/ 2 w 904"/>
                <a:gd name="T59" fmla="*/ 46 h 219"/>
                <a:gd name="T60" fmla="*/ 6 w 904"/>
                <a:gd name="T61" fmla="*/ 36 h 219"/>
                <a:gd name="T62" fmla="*/ 12 w 904"/>
                <a:gd name="T63" fmla="*/ 26 h 219"/>
                <a:gd name="T64" fmla="*/ 20 w 904"/>
                <a:gd name="T65" fmla="*/ 16 h 219"/>
                <a:gd name="T66" fmla="*/ 30 w 904"/>
                <a:gd name="T67" fmla="*/ 10 h 219"/>
                <a:gd name="T68" fmla="*/ 40 w 904"/>
                <a:gd name="T69" fmla="*/ 4 h 219"/>
                <a:gd name="T70" fmla="*/ 52 w 904"/>
                <a:gd name="T71" fmla="*/ 2 h 219"/>
                <a:gd name="T72" fmla="*/ 66 w 904"/>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219">
                  <a:moveTo>
                    <a:pt x="66" y="0"/>
                  </a:moveTo>
                  <a:lnTo>
                    <a:pt x="839" y="0"/>
                  </a:lnTo>
                  <a:lnTo>
                    <a:pt x="853" y="2"/>
                  </a:lnTo>
                  <a:lnTo>
                    <a:pt x="865" y="4"/>
                  </a:lnTo>
                  <a:lnTo>
                    <a:pt x="875" y="10"/>
                  </a:lnTo>
                  <a:lnTo>
                    <a:pt x="884" y="16"/>
                  </a:lnTo>
                  <a:lnTo>
                    <a:pt x="892" y="26"/>
                  </a:lnTo>
                  <a:lnTo>
                    <a:pt x="898" y="36"/>
                  </a:lnTo>
                  <a:lnTo>
                    <a:pt x="902" y="46"/>
                  </a:lnTo>
                  <a:lnTo>
                    <a:pt x="904" y="58"/>
                  </a:lnTo>
                  <a:lnTo>
                    <a:pt x="904" y="163"/>
                  </a:lnTo>
                  <a:lnTo>
                    <a:pt x="902" y="175"/>
                  </a:lnTo>
                  <a:lnTo>
                    <a:pt x="898" y="185"/>
                  </a:lnTo>
                  <a:lnTo>
                    <a:pt x="892" y="195"/>
                  </a:lnTo>
                  <a:lnTo>
                    <a:pt x="884" y="203"/>
                  </a:lnTo>
                  <a:lnTo>
                    <a:pt x="875" y="211"/>
                  </a:lnTo>
                  <a:lnTo>
                    <a:pt x="865" y="215"/>
                  </a:lnTo>
                  <a:lnTo>
                    <a:pt x="853" y="219"/>
                  </a:lnTo>
                  <a:lnTo>
                    <a:pt x="839" y="219"/>
                  </a:lnTo>
                  <a:lnTo>
                    <a:pt x="66" y="219"/>
                  </a:lnTo>
                  <a:lnTo>
                    <a:pt x="52" y="219"/>
                  </a:lnTo>
                  <a:lnTo>
                    <a:pt x="40" y="215"/>
                  </a:lnTo>
                  <a:lnTo>
                    <a:pt x="30" y="211"/>
                  </a:lnTo>
                  <a:lnTo>
                    <a:pt x="20" y="203"/>
                  </a:lnTo>
                  <a:lnTo>
                    <a:pt x="12" y="195"/>
                  </a:lnTo>
                  <a:lnTo>
                    <a:pt x="6" y="185"/>
                  </a:lnTo>
                  <a:lnTo>
                    <a:pt x="2" y="175"/>
                  </a:lnTo>
                  <a:lnTo>
                    <a:pt x="0" y="163"/>
                  </a:lnTo>
                  <a:lnTo>
                    <a:pt x="0" y="58"/>
                  </a:lnTo>
                  <a:lnTo>
                    <a:pt x="2" y="46"/>
                  </a:lnTo>
                  <a:lnTo>
                    <a:pt x="6" y="36"/>
                  </a:lnTo>
                  <a:lnTo>
                    <a:pt x="12" y="26"/>
                  </a:lnTo>
                  <a:lnTo>
                    <a:pt x="20" y="16"/>
                  </a:lnTo>
                  <a:lnTo>
                    <a:pt x="30" y="10"/>
                  </a:lnTo>
                  <a:lnTo>
                    <a:pt x="40" y="4"/>
                  </a:lnTo>
                  <a:lnTo>
                    <a:pt x="52" y="2"/>
                  </a:lnTo>
                  <a:lnTo>
                    <a:pt x="66"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43" name="Freeform 407"/>
            <p:cNvSpPr>
              <a:spLocks/>
            </p:cNvSpPr>
            <p:nvPr/>
          </p:nvSpPr>
          <p:spPr bwMode="auto">
            <a:xfrm>
              <a:off x="1431" y="1403"/>
              <a:ext cx="904" cy="219"/>
            </a:xfrm>
            <a:custGeom>
              <a:avLst/>
              <a:gdLst>
                <a:gd name="T0" fmla="*/ 66 w 904"/>
                <a:gd name="T1" fmla="*/ 0 h 219"/>
                <a:gd name="T2" fmla="*/ 839 w 904"/>
                <a:gd name="T3" fmla="*/ 0 h 219"/>
                <a:gd name="T4" fmla="*/ 853 w 904"/>
                <a:gd name="T5" fmla="*/ 2 h 219"/>
                <a:gd name="T6" fmla="*/ 865 w 904"/>
                <a:gd name="T7" fmla="*/ 4 h 219"/>
                <a:gd name="T8" fmla="*/ 875 w 904"/>
                <a:gd name="T9" fmla="*/ 10 h 219"/>
                <a:gd name="T10" fmla="*/ 884 w 904"/>
                <a:gd name="T11" fmla="*/ 16 h 219"/>
                <a:gd name="T12" fmla="*/ 892 w 904"/>
                <a:gd name="T13" fmla="*/ 26 h 219"/>
                <a:gd name="T14" fmla="*/ 898 w 904"/>
                <a:gd name="T15" fmla="*/ 36 h 219"/>
                <a:gd name="T16" fmla="*/ 902 w 904"/>
                <a:gd name="T17" fmla="*/ 46 h 219"/>
                <a:gd name="T18" fmla="*/ 904 w 904"/>
                <a:gd name="T19" fmla="*/ 58 h 219"/>
                <a:gd name="T20" fmla="*/ 904 w 904"/>
                <a:gd name="T21" fmla="*/ 163 h 219"/>
                <a:gd name="T22" fmla="*/ 902 w 904"/>
                <a:gd name="T23" fmla="*/ 175 h 219"/>
                <a:gd name="T24" fmla="*/ 898 w 904"/>
                <a:gd name="T25" fmla="*/ 185 h 219"/>
                <a:gd name="T26" fmla="*/ 892 w 904"/>
                <a:gd name="T27" fmla="*/ 195 h 219"/>
                <a:gd name="T28" fmla="*/ 884 w 904"/>
                <a:gd name="T29" fmla="*/ 203 h 219"/>
                <a:gd name="T30" fmla="*/ 875 w 904"/>
                <a:gd name="T31" fmla="*/ 211 h 219"/>
                <a:gd name="T32" fmla="*/ 865 w 904"/>
                <a:gd name="T33" fmla="*/ 215 h 219"/>
                <a:gd name="T34" fmla="*/ 853 w 904"/>
                <a:gd name="T35" fmla="*/ 219 h 219"/>
                <a:gd name="T36" fmla="*/ 839 w 904"/>
                <a:gd name="T37" fmla="*/ 219 h 219"/>
                <a:gd name="T38" fmla="*/ 66 w 904"/>
                <a:gd name="T39" fmla="*/ 219 h 219"/>
                <a:gd name="T40" fmla="*/ 52 w 904"/>
                <a:gd name="T41" fmla="*/ 219 h 219"/>
                <a:gd name="T42" fmla="*/ 40 w 904"/>
                <a:gd name="T43" fmla="*/ 215 h 219"/>
                <a:gd name="T44" fmla="*/ 30 w 904"/>
                <a:gd name="T45" fmla="*/ 211 h 219"/>
                <a:gd name="T46" fmla="*/ 20 w 904"/>
                <a:gd name="T47" fmla="*/ 203 h 219"/>
                <a:gd name="T48" fmla="*/ 12 w 904"/>
                <a:gd name="T49" fmla="*/ 195 h 219"/>
                <a:gd name="T50" fmla="*/ 6 w 904"/>
                <a:gd name="T51" fmla="*/ 185 h 219"/>
                <a:gd name="T52" fmla="*/ 2 w 904"/>
                <a:gd name="T53" fmla="*/ 175 h 219"/>
                <a:gd name="T54" fmla="*/ 0 w 904"/>
                <a:gd name="T55" fmla="*/ 163 h 219"/>
                <a:gd name="T56" fmla="*/ 0 w 904"/>
                <a:gd name="T57" fmla="*/ 58 h 219"/>
                <a:gd name="T58" fmla="*/ 2 w 904"/>
                <a:gd name="T59" fmla="*/ 46 h 219"/>
                <a:gd name="T60" fmla="*/ 6 w 904"/>
                <a:gd name="T61" fmla="*/ 36 h 219"/>
                <a:gd name="T62" fmla="*/ 12 w 904"/>
                <a:gd name="T63" fmla="*/ 26 h 219"/>
                <a:gd name="T64" fmla="*/ 20 w 904"/>
                <a:gd name="T65" fmla="*/ 16 h 219"/>
                <a:gd name="T66" fmla="*/ 30 w 904"/>
                <a:gd name="T67" fmla="*/ 10 h 219"/>
                <a:gd name="T68" fmla="*/ 40 w 904"/>
                <a:gd name="T69" fmla="*/ 4 h 219"/>
                <a:gd name="T70" fmla="*/ 52 w 904"/>
                <a:gd name="T71" fmla="*/ 2 h 219"/>
                <a:gd name="T72" fmla="*/ 66 w 904"/>
                <a:gd name="T7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219">
                  <a:moveTo>
                    <a:pt x="66" y="0"/>
                  </a:moveTo>
                  <a:lnTo>
                    <a:pt x="839" y="0"/>
                  </a:lnTo>
                  <a:lnTo>
                    <a:pt x="853" y="2"/>
                  </a:lnTo>
                  <a:lnTo>
                    <a:pt x="865" y="4"/>
                  </a:lnTo>
                  <a:lnTo>
                    <a:pt x="875" y="10"/>
                  </a:lnTo>
                  <a:lnTo>
                    <a:pt x="884" y="16"/>
                  </a:lnTo>
                  <a:lnTo>
                    <a:pt x="892" y="26"/>
                  </a:lnTo>
                  <a:lnTo>
                    <a:pt x="898" y="36"/>
                  </a:lnTo>
                  <a:lnTo>
                    <a:pt x="902" y="46"/>
                  </a:lnTo>
                  <a:lnTo>
                    <a:pt x="904" y="58"/>
                  </a:lnTo>
                  <a:lnTo>
                    <a:pt x="904" y="163"/>
                  </a:lnTo>
                  <a:lnTo>
                    <a:pt x="902" y="175"/>
                  </a:lnTo>
                  <a:lnTo>
                    <a:pt x="898" y="185"/>
                  </a:lnTo>
                  <a:lnTo>
                    <a:pt x="892" y="195"/>
                  </a:lnTo>
                  <a:lnTo>
                    <a:pt x="884" y="203"/>
                  </a:lnTo>
                  <a:lnTo>
                    <a:pt x="875" y="211"/>
                  </a:lnTo>
                  <a:lnTo>
                    <a:pt x="865" y="215"/>
                  </a:lnTo>
                  <a:lnTo>
                    <a:pt x="853" y="219"/>
                  </a:lnTo>
                  <a:lnTo>
                    <a:pt x="839" y="219"/>
                  </a:lnTo>
                  <a:lnTo>
                    <a:pt x="66" y="219"/>
                  </a:lnTo>
                  <a:lnTo>
                    <a:pt x="52" y="219"/>
                  </a:lnTo>
                  <a:lnTo>
                    <a:pt x="40" y="215"/>
                  </a:lnTo>
                  <a:lnTo>
                    <a:pt x="30" y="211"/>
                  </a:lnTo>
                  <a:lnTo>
                    <a:pt x="20" y="203"/>
                  </a:lnTo>
                  <a:lnTo>
                    <a:pt x="12" y="195"/>
                  </a:lnTo>
                  <a:lnTo>
                    <a:pt x="6" y="185"/>
                  </a:lnTo>
                  <a:lnTo>
                    <a:pt x="2" y="175"/>
                  </a:lnTo>
                  <a:lnTo>
                    <a:pt x="0" y="163"/>
                  </a:lnTo>
                  <a:lnTo>
                    <a:pt x="0" y="58"/>
                  </a:lnTo>
                  <a:lnTo>
                    <a:pt x="2" y="46"/>
                  </a:lnTo>
                  <a:lnTo>
                    <a:pt x="6" y="36"/>
                  </a:lnTo>
                  <a:lnTo>
                    <a:pt x="12" y="26"/>
                  </a:lnTo>
                  <a:lnTo>
                    <a:pt x="20" y="16"/>
                  </a:lnTo>
                  <a:lnTo>
                    <a:pt x="30" y="10"/>
                  </a:lnTo>
                  <a:lnTo>
                    <a:pt x="40" y="4"/>
                  </a:lnTo>
                  <a:lnTo>
                    <a:pt x="52" y="2"/>
                  </a:lnTo>
                  <a:lnTo>
                    <a:pt x="66" y="0"/>
                  </a:lnTo>
                </a:path>
              </a:pathLst>
            </a:custGeom>
            <a:noFill/>
            <a:ln w="0">
              <a:solidFill>
                <a:srgbClr val="CCCC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945" name="Freeform 409"/>
            <p:cNvSpPr>
              <a:spLocks/>
            </p:cNvSpPr>
            <p:nvPr/>
          </p:nvSpPr>
          <p:spPr bwMode="auto">
            <a:xfrm>
              <a:off x="4030" y="1616"/>
              <a:ext cx="1331" cy="425"/>
            </a:xfrm>
            <a:custGeom>
              <a:avLst/>
              <a:gdLst>
                <a:gd name="T0" fmla="*/ 95 w 1331"/>
                <a:gd name="T1" fmla="*/ 0 h 425"/>
                <a:gd name="T2" fmla="*/ 1236 w 1331"/>
                <a:gd name="T3" fmla="*/ 0 h 425"/>
                <a:gd name="T4" fmla="*/ 1246 w 1331"/>
                <a:gd name="T5" fmla="*/ 0 h 425"/>
                <a:gd name="T6" fmla="*/ 1254 w 1331"/>
                <a:gd name="T7" fmla="*/ 2 h 425"/>
                <a:gd name="T8" fmla="*/ 1264 w 1331"/>
                <a:gd name="T9" fmla="*/ 6 h 425"/>
                <a:gd name="T10" fmla="*/ 1272 w 1331"/>
                <a:gd name="T11" fmla="*/ 10 h 425"/>
                <a:gd name="T12" fmla="*/ 1290 w 1331"/>
                <a:gd name="T13" fmla="*/ 20 h 425"/>
                <a:gd name="T14" fmla="*/ 1303 w 1331"/>
                <a:gd name="T15" fmla="*/ 32 h 425"/>
                <a:gd name="T16" fmla="*/ 1315 w 1331"/>
                <a:gd name="T17" fmla="*/ 49 h 425"/>
                <a:gd name="T18" fmla="*/ 1323 w 1331"/>
                <a:gd name="T19" fmla="*/ 67 h 425"/>
                <a:gd name="T20" fmla="*/ 1329 w 1331"/>
                <a:gd name="T21" fmla="*/ 89 h 425"/>
                <a:gd name="T22" fmla="*/ 1331 w 1331"/>
                <a:gd name="T23" fmla="*/ 111 h 425"/>
                <a:gd name="T24" fmla="*/ 1331 w 1331"/>
                <a:gd name="T25" fmla="*/ 314 h 425"/>
                <a:gd name="T26" fmla="*/ 1329 w 1331"/>
                <a:gd name="T27" fmla="*/ 336 h 425"/>
                <a:gd name="T28" fmla="*/ 1323 w 1331"/>
                <a:gd name="T29" fmla="*/ 357 h 425"/>
                <a:gd name="T30" fmla="*/ 1315 w 1331"/>
                <a:gd name="T31" fmla="*/ 375 h 425"/>
                <a:gd name="T32" fmla="*/ 1303 w 1331"/>
                <a:gd name="T33" fmla="*/ 391 h 425"/>
                <a:gd name="T34" fmla="*/ 1290 w 1331"/>
                <a:gd name="T35" fmla="*/ 405 h 425"/>
                <a:gd name="T36" fmla="*/ 1272 w 1331"/>
                <a:gd name="T37" fmla="*/ 415 h 425"/>
                <a:gd name="T38" fmla="*/ 1264 w 1331"/>
                <a:gd name="T39" fmla="*/ 419 h 425"/>
                <a:gd name="T40" fmla="*/ 1254 w 1331"/>
                <a:gd name="T41" fmla="*/ 423 h 425"/>
                <a:gd name="T42" fmla="*/ 1246 w 1331"/>
                <a:gd name="T43" fmla="*/ 423 h 425"/>
                <a:gd name="T44" fmla="*/ 1236 w 1331"/>
                <a:gd name="T45" fmla="*/ 425 h 425"/>
                <a:gd name="T46" fmla="*/ 95 w 1331"/>
                <a:gd name="T47" fmla="*/ 425 h 425"/>
                <a:gd name="T48" fmla="*/ 88 w 1331"/>
                <a:gd name="T49" fmla="*/ 423 h 425"/>
                <a:gd name="T50" fmla="*/ 78 w 1331"/>
                <a:gd name="T51" fmla="*/ 423 h 425"/>
                <a:gd name="T52" fmla="*/ 68 w 1331"/>
                <a:gd name="T53" fmla="*/ 419 h 425"/>
                <a:gd name="T54" fmla="*/ 60 w 1331"/>
                <a:gd name="T55" fmla="*/ 415 h 425"/>
                <a:gd name="T56" fmla="*/ 44 w 1331"/>
                <a:gd name="T57" fmla="*/ 405 h 425"/>
                <a:gd name="T58" fmla="*/ 28 w 1331"/>
                <a:gd name="T59" fmla="*/ 391 h 425"/>
                <a:gd name="T60" fmla="*/ 18 w 1331"/>
                <a:gd name="T61" fmla="*/ 375 h 425"/>
                <a:gd name="T62" fmla="*/ 8 w 1331"/>
                <a:gd name="T63" fmla="*/ 357 h 425"/>
                <a:gd name="T64" fmla="*/ 2 w 1331"/>
                <a:gd name="T65" fmla="*/ 336 h 425"/>
                <a:gd name="T66" fmla="*/ 0 w 1331"/>
                <a:gd name="T67" fmla="*/ 314 h 425"/>
                <a:gd name="T68" fmla="*/ 0 w 1331"/>
                <a:gd name="T69" fmla="*/ 111 h 425"/>
                <a:gd name="T70" fmla="*/ 2 w 1331"/>
                <a:gd name="T71" fmla="*/ 89 h 425"/>
                <a:gd name="T72" fmla="*/ 8 w 1331"/>
                <a:gd name="T73" fmla="*/ 67 h 425"/>
                <a:gd name="T74" fmla="*/ 18 w 1331"/>
                <a:gd name="T75" fmla="*/ 49 h 425"/>
                <a:gd name="T76" fmla="*/ 28 w 1331"/>
                <a:gd name="T77" fmla="*/ 32 h 425"/>
                <a:gd name="T78" fmla="*/ 44 w 1331"/>
                <a:gd name="T79" fmla="*/ 20 h 425"/>
                <a:gd name="T80" fmla="*/ 60 w 1331"/>
                <a:gd name="T81" fmla="*/ 10 h 425"/>
                <a:gd name="T82" fmla="*/ 68 w 1331"/>
                <a:gd name="T83" fmla="*/ 6 h 425"/>
                <a:gd name="T84" fmla="*/ 78 w 1331"/>
                <a:gd name="T85" fmla="*/ 2 h 425"/>
                <a:gd name="T86" fmla="*/ 88 w 1331"/>
                <a:gd name="T87" fmla="*/ 0 h 425"/>
                <a:gd name="T88" fmla="*/ 95 w 1331"/>
                <a:gd name="T8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1" h="425">
                  <a:moveTo>
                    <a:pt x="95" y="0"/>
                  </a:moveTo>
                  <a:lnTo>
                    <a:pt x="1236" y="0"/>
                  </a:lnTo>
                  <a:lnTo>
                    <a:pt x="1246" y="0"/>
                  </a:lnTo>
                  <a:lnTo>
                    <a:pt x="1254" y="2"/>
                  </a:lnTo>
                  <a:lnTo>
                    <a:pt x="1264" y="6"/>
                  </a:lnTo>
                  <a:lnTo>
                    <a:pt x="1272" y="10"/>
                  </a:lnTo>
                  <a:lnTo>
                    <a:pt x="1290" y="20"/>
                  </a:lnTo>
                  <a:lnTo>
                    <a:pt x="1303" y="32"/>
                  </a:lnTo>
                  <a:lnTo>
                    <a:pt x="1315" y="49"/>
                  </a:lnTo>
                  <a:lnTo>
                    <a:pt x="1323" y="67"/>
                  </a:lnTo>
                  <a:lnTo>
                    <a:pt x="1329" y="89"/>
                  </a:lnTo>
                  <a:lnTo>
                    <a:pt x="1331" y="111"/>
                  </a:lnTo>
                  <a:lnTo>
                    <a:pt x="1331" y="314"/>
                  </a:lnTo>
                  <a:lnTo>
                    <a:pt x="1329" y="336"/>
                  </a:lnTo>
                  <a:lnTo>
                    <a:pt x="1323" y="357"/>
                  </a:lnTo>
                  <a:lnTo>
                    <a:pt x="1315" y="375"/>
                  </a:lnTo>
                  <a:lnTo>
                    <a:pt x="1303" y="391"/>
                  </a:lnTo>
                  <a:lnTo>
                    <a:pt x="1290" y="405"/>
                  </a:lnTo>
                  <a:lnTo>
                    <a:pt x="1272" y="415"/>
                  </a:lnTo>
                  <a:lnTo>
                    <a:pt x="1264" y="419"/>
                  </a:lnTo>
                  <a:lnTo>
                    <a:pt x="1254" y="423"/>
                  </a:lnTo>
                  <a:lnTo>
                    <a:pt x="1246" y="423"/>
                  </a:lnTo>
                  <a:lnTo>
                    <a:pt x="1236" y="425"/>
                  </a:lnTo>
                  <a:lnTo>
                    <a:pt x="95" y="425"/>
                  </a:lnTo>
                  <a:lnTo>
                    <a:pt x="88" y="423"/>
                  </a:lnTo>
                  <a:lnTo>
                    <a:pt x="78" y="423"/>
                  </a:lnTo>
                  <a:lnTo>
                    <a:pt x="68" y="419"/>
                  </a:lnTo>
                  <a:lnTo>
                    <a:pt x="60" y="415"/>
                  </a:lnTo>
                  <a:lnTo>
                    <a:pt x="44" y="405"/>
                  </a:lnTo>
                  <a:lnTo>
                    <a:pt x="28" y="391"/>
                  </a:lnTo>
                  <a:lnTo>
                    <a:pt x="18" y="375"/>
                  </a:lnTo>
                  <a:lnTo>
                    <a:pt x="8" y="357"/>
                  </a:lnTo>
                  <a:lnTo>
                    <a:pt x="2" y="336"/>
                  </a:lnTo>
                  <a:lnTo>
                    <a:pt x="0" y="314"/>
                  </a:lnTo>
                  <a:lnTo>
                    <a:pt x="0" y="111"/>
                  </a:lnTo>
                  <a:lnTo>
                    <a:pt x="2" y="89"/>
                  </a:lnTo>
                  <a:lnTo>
                    <a:pt x="8" y="67"/>
                  </a:lnTo>
                  <a:lnTo>
                    <a:pt x="18" y="49"/>
                  </a:lnTo>
                  <a:lnTo>
                    <a:pt x="28" y="32"/>
                  </a:lnTo>
                  <a:lnTo>
                    <a:pt x="44" y="20"/>
                  </a:lnTo>
                  <a:lnTo>
                    <a:pt x="60" y="10"/>
                  </a:lnTo>
                  <a:lnTo>
                    <a:pt x="68" y="6"/>
                  </a:lnTo>
                  <a:lnTo>
                    <a:pt x="78" y="2"/>
                  </a:lnTo>
                  <a:lnTo>
                    <a:pt x="88" y="0"/>
                  </a:lnTo>
                  <a:lnTo>
                    <a:pt x="95" y="0"/>
                  </a:lnTo>
                </a:path>
              </a:pathLst>
            </a:custGeom>
            <a:noFill/>
            <a:ln w="0">
              <a:solidFill>
                <a:srgbClr val="CCCC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949" name="Freeform 413"/>
            <p:cNvSpPr>
              <a:spLocks/>
            </p:cNvSpPr>
            <p:nvPr/>
          </p:nvSpPr>
          <p:spPr bwMode="auto">
            <a:xfrm>
              <a:off x="3897" y="2192"/>
              <a:ext cx="1470" cy="349"/>
            </a:xfrm>
            <a:custGeom>
              <a:avLst/>
              <a:gdLst>
                <a:gd name="T0" fmla="*/ 105 w 1470"/>
                <a:gd name="T1" fmla="*/ 0 h 349"/>
                <a:gd name="T2" fmla="*/ 1365 w 1470"/>
                <a:gd name="T3" fmla="*/ 0 h 349"/>
                <a:gd name="T4" fmla="*/ 1385 w 1470"/>
                <a:gd name="T5" fmla="*/ 2 h 349"/>
                <a:gd name="T6" fmla="*/ 1405 w 1470"/>
                <a:gd name="T7" fmla="*/ 6 h 349"/>
                <a:gd name="T8" fmla="*/ 1423 w 1470"/>
                <a:gd name="T9" fmla="*/ 14 h 349"/>
                <a:gd name="T10" fmla="*/ 1438 w 1470"/>
                <a:gd name="T11" fmla="*/ 26 h 349"/>
                <a:gd name="T12" fmla="*/ 1452 w 1470"/>
                <a:gd name="T13" fmla="*/ 40 h 349"/>
                <a:gd name="T14" fmla="*/ 1462 w 1470"/>
                <a:gd name="T15" fmla="*/ 55 h 349"/>
                <a:gd name="T16" fmla="*/ 1466 w 1470"/>
                <a:gd name="T17" fmla="*/ 63 h 349"/>
                <a:gd name="T18" fmla="*/ 1468 w 1470"/>
                <a:gd name="T19" fmla="*/ 71 h 349"/>
                <a:gd name="T20" fmla="*/ 1470 w 1470"/>
                <a:gd name="T21" fmla="*/ 81 h 349"/>
                <a:gd name="T22" fmla="*/ 1470 w 1470"/>
                <a:gd name="T23" fmla="*/ 89 h 349"/>
                <a:gd name="T24" fmla="*/ 1470 w 1470"/>
                <a:gd name="T25" fmla="*/ 258 h 349"/>
                <a:gd name="T26" fmla="*/ 1470 w 1470"/>
                <a:gd name="T27" fmla="*/ 268 h 349"/>
                <a:gd name="T28" fmla="*/ 1468 w 1470"/>
                <a:gd name="T29" fmla="*/ 276 h 349"/>
                <a:gd name="T30" fmla="*/ 1466 w 1470"/>
                <a:gd name="T31" fmla="*/ 284 h 349"/>
                <a:gd name="T32" fmla="*/ 1462 w 1470"/>
                <a:gd name="T33" fmla="*/ 294 h 349"/>
                <a:gd name="T34" fmla="*/ 1452 w 1470"/>
                <a:gd name="T35" fmla="*/ 308 h 349"/>
                <a:gd name="T36" fmla="*/ 1438 w 1470"/>
                <a:gd name="T37" fmla="*/ 322 h 349"/>
                <a:gd name="T38" fmla="*/ 1423 w 1470"/>
                <a:gd name="T39" fmla="*/ 334 h 349"/>
                <a:gd name="T40" fmla="*/ 1405 w 1470"/>
                <a:gd name="T41" fmla="*/ 341 h 349"/>
                <a:gd name="T42" fmla="*/ 1385 w 1470"/>
                <a:gd name="T43" fmla="*/ 347 h 349"/>
                <a:gd name="T44" fmla="*/ 1365 w 1470"/>
                <a:gd name="T45" fmla="*/ 349 h 349"/>
                <a:gd name="T46" fmla="*/ 105 w 1470"/>
                <a:gd name="T47" fmla="*/ 349 h 349"/>
                <a:gd name="T48" fmla="*/ 85 w 1470"/>
                <a:gd name="T49" fmla="*/ 347 h 349"/>
                <a:gd name="T50" fmla="*/ 66 w 1470"/>
                <a:gd name="T51" fmla="*/ 341 h 349"/>
                <a:gd name="T52" fmla="*/ 48 w 1470"/>
                <a:gd name="T53" fmla="*/ 334 h 349"/>
                <a:gd name="T54" fmla="*/ 32 w 1470"/>
                <a:gd name="T55" fmla="*/ 322 h 349"/>
                <a:gd name="T56" fmla="*/ 18 w 1470"/>
                <a:gd name="T57" fmla="*/ 308 h 349"/>
                <a:gd name="T58" fmla="*/ 8 w 1470"/>
                <a:gd name="T59" fmla="*/ 294 h 349"/>
                <a:gd name="T60" fmla="*/ 6 w 1470"/>
                <a:gd name="T61" fmla="*/ 284 h 349"/>
                <a:gd name="T62" fmla="*/ 2 w 1470"/>
                <a:gd name="T63" fmla="*/ 276 h 349"/>
                <a:gd name="T64" fmla="*/ 0 w 1470"/>
                <a:gd name="T65" fmla="*/ 268 h 349"/>
                <a:gd name="T66" fmla="*/ 0 w 1470"/>
                <a:gd name="T67" fmla="*/ 258 h 349"/>
                <a:gd name="T68" fmla="*/ 0 w 1470"/>
                <a:gd name="T69" fmla="*/ 89 h 349"/>
                <a:gd name="T70" fmla="*/ 0 w 1470"/>
                <a:gd name="T71" fmla="*/ 81 h 349"/>
                <a:gd name="T72" fmla="*/ 2 w 1470"/>
                <a:gd name="T73" fmla="*/ 71 h 349"/>
                <a:gd name="T74" fmla="*/ 6 w 1470"/>
                <a:gd name="T75" fmla="*/ 63 h 349"/>
                <a:gd name="T76" fmla="*/ 8 w 1470"/>
                <a:gd name="T77" fmla="*/ 55 h 349"/>
                <a:gd name="T78" fmla="*/ 18 w 1470"/>
                <a:gd name="T79" fmla="*/ 40 h 349"/>
                <a:gd name="T80" fmla="*/ 32 w 1470"/>
                <a:gd name="T81" fmla="*/ 26 h 349"/>
                <a:gd name="T82" fmla="*/ 48 w 1470"/>
                <a:gd name="T83" fmla="*/ 14 h 349"/>
                <a:gd name="T84" fmla="*/ 66 w 1470"/>
                <a:gd name="T85" fmla="*/ 6 h 349"/>
                <a:gd name="T86" fmla="*/ 85 w 1470"/>
                <a:gd name="T87" fmla="*/ 2 h 349"/>
                <a:gd name="T88" fmla="*/ 105 w 1470"/>
                <a:gd name="T89"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0" h="349">
                  <a:moveTo>
                    <a:pt x="105" y="0"/>
                  </a:moveTo>
                  <a:lnTo>
                    <a:pt x="1365" y="0"/>
                  </a:lnTo>
                  <a:lnTo>
                    <a:pt x="1385" y="2"/>
                  </a:lnTo>
                  <a:lnTo>
                    <a:pt x="1405" y="6"/>
                  </a:lnTo>
                  <a:lnTo>
                    <a:pt x="1423" y="14"/>
                  </a:lnTo>
                  <a:lnTo>
                    <a:pt x="1438" y="26"/>
                  </a:lnTo>
                  <a:lnTo>
                    <a:pt x="1452" y="40"/>
                  </a:lnTo>
                  <a:lnTo>
                    <a:pt x="1462" y="55"/>
                  </a:lnTo>
                  <a:lnTo>
                    <a:pt x="1466" y="63"/>
                  </a:lnTo>
                  <a:lnTo>
                    <a:pt x="1468" y="71"/>
                  </a:lnTo>
                  <a:lnTo>
                    <a:pt x="1470" y="81"/>
                  </a:lnTo>
                  <a:lnTo>
                    <a:pt x="1470" y="89"/>
                  </a:lnTo>
                  <a:lnTo>
                    <a:pt x="1470" y="258"/>
                  </a:lnTo>
                  <a:lnTo>
                    <a:pt x="1470" y="268"/>
                  </a:lnTo>
                  <a:lnTo>
                    <a:pt x="1468" y="276"/>
                  </a:lnTo>
                  <a:lnTo>
                    <a:pt x="1466" y="284"/>
                  </a:lnTo>
                  <a:lnTo>
                    <a:pt x="1462" y="294"/>
                  </a:lnTo>
                  <a:lnTo>
                    <a:pt x="1452" y="308"/>
                  </a:lnTo>
                  <a:lnTo>
                    <a:pt x="1438" y="322"/>
                  </a:lnTo>
                  <a:lnTo>
                    <a:pt x="1423" y="334"/>
                  </a:lnTo>
                  <a:lnTo>
                    <a:pt x="1405" y="341"/>
                  </a:lnTo>
                  <a:lnTo>
                    <a:pt x="1385" y="347"/>
                  </a:lnTo>
                  <a:lnTo>
                    <a:pt x="1365" y="349"/>
                  </a:lnTo>
                  <a:lnTo>
                    <a:pt x="105" y="349"/>
                  </a:lnTo>
                  <a:lnTo>
                    <a:pt x="85" y="347"/>
                  </a:lnTo>
                  <a:lnTo>
                    <a:pt x="66" y="341"/>
                  </a:lnTo>
                  <a:lnTo>
                    <a:pt x="48" y="334"/>
                  </a:lnTo>
                  <a:lnTo>
                    <a:pt x="32" y="322"/>
                  </a:lnTo>
                  <a:lnTo>
                    <a:pt x="18" y="308"/>
                  </a:lnTo>
                  <a:lnTo>
                    <a:pt x="8" y="294"/>
                  </a:lnTo>
                  <a:lnTo>
                    <a:pt x="6" y="284"/>
                  </a:lnTo>
                  <a:lnTo>
                    <a:pt x="2" y="276"/>
                  </a:lnTo>
                  <a:lnTo>
                    <a:pt x="0" y="268"/>
                  </a:lnTo>
                  <a:lnTo>
                    <a:pt x="0" y="258"/>
                  </a:lnTo>
                  <a:lnTo>
                    <a:pt x="0" y="89"/>
                  </a:lnTo>
                  <a:lnTo>
                    <a:pt x="0" y="81"/>
                  </a:lnTo>
                  <a:lnTo>
                    <a:pt x="2" y="71"/>
                  </a:lnTo>
                  <a:lnTo>
                    <a:pt x="6" y="63"/>
                  </a:lnTo>
                  <a:lnTo>
                    <a:pt x="8" y="55"/>
                  </a:lnTo>
                  <a:lnTo>
                    <a:pt x="18" y="40"/>
                  </a:lnTo>
                  <a:lnTo>
                    <a:pt x="32" y="26"/>
                  </a:lnTo>
                  <a:lnTo>
                    <a:pt x="48" y="14"/>
                  </a:lnTo>
                  <a:lnTo>
                    <a:pt x="66" y="6"/>
                  </a:lnTo>
                  <a:lnTo>
                    <a:pt x="85" y="2"/>
                  </a:lnTo>
                  <a:lnTo>
                    <a:pt x="105" y="0"/>
                  </a:lnTo>
                </a:path>
              </a:pathLst>
            </a:custGeom>
            <a:noFill/>
            <a:ln w="0">
              <a:solidFill>
                <a:srgbClr val="CCCC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952" name="Freeform 416"/>
            <p:cNvSpPr>
              <a:spLocks noEditPoints="1"/>
            </p:cNvSpPr>
            <p:nvPr/>
          </p:nvSpPr>
          <p:spPr bwMode="auto">
            <a:xfrm>
              <a:off x="3289" y="585"/>
              <a:ext cx="101" cy="99"/>
            </a:xfrm>
            <a:custGeom>
              <a:avLst/>
              <a:gdLst>
                <a:gd name="T0" fmla="*/ 101 w 101"/>
                <a:gd name="T1" fmla="*/ 99 h 99"/>
                <a:gd name="T2" fmla="*/ 80 w 101"/>
                <a:gd name="T3" fmla="*/ 99 h 99"/>
                <a:gd name="T4" fmla="*/ 70 w 101"/>
                <a:gd name="T5" fmla="*/ 77 h 99"/>
                <a:gd name="T6" fmla="*/ 30 w 101"/>
                <a:gd name="T7" fmla="*/ 77 h 99"/>
                <a:gd name="T8" fmla="*/ 22 w 101"/>
                <a:gd name="T9" fmla="*/ 99 h 99"/>
                <a:gd name="T10" fmla="*/ 0 w 101"/>
                <a:gd name="T11" fmla="*/ 99 h 99"/>
                <a:gd name="T12" fmla="*/ 40 w 101"/>
                <a:gd name="T13" fmla="*/ 0 h 99"/>
                <a:gd name="T14" fmla="*/ 60 w 101"/>
                <a:gd name="T15" fmla="*/ 0 h 99"/>
                <a:gd name="T16" fmla="*/ 101 w 101"/>
                <a:gd name="T17" fmla="*/ 99 h 99"/>
                <a:gd name="T18" fmla="*/ 64 w 101"/>
                <a:gd name="T19" fmla="*/ 60 h 99"/>
                <a:gd name="T20" fmla="*/ 50 w 101"/>
                <a:gd name="T21" fmla="*/ 24 h 99"/>
                <a:gd name="T22" fmla="*/ 36 w 101"/>
                <a:gd name="T23" fmla="*/ 60 h 99"/>
                <a:gd name="T24" fmla="*/ 64 w 101"/>
                <a:gd name="T25" fmla="*/ 6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99">
                  <a:moveTo>
                    <a:pt x="101" y="99"/>
                  </a:moveTo>
                  <a:lnTo>
                    <a:pt x="80" y="99"/>
                  </a:lnTo>
                  <a:lnTo>
                    <a:pt x="70" y="77"/>
                  </a:lnTo>
                  <a:lnTo>
                    <a:pt x="30" y="77"/>
                  </a:lnTo>
                  <a:lnTo>
                    <a:pt x="22" y="99"/>
                  </a:lnTo>
                  <a:lnTo>
                    <a:pt x="0" y="99"/>
                  </a:lnTo>
                  <a:lnTo>
                    <a:pt x="40" y="0"/>
                  </a:lnTo>
                  <a:lnTo>
                    <a:pt x="60" y="0"/>
                  </a:lnTo>
                  <a:lnTo>
                    <a:pt x="101" y="99"/>
                  </a:lnTo>
                  <a:close/>
                  <a:moveTo>
                    <a:pt x="64" y="60"/>
                  </a:moveTo>
                  <a:lnTo>
                    <a:pt x="50" y="24"/>
                  </a:lnTo>
                  <a:lnTo>
                    <a:pt x="36" y="60"/>
                  </a:lnTo>
                  <a:lnTo>
                    <a:pt x="64"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53" name="Freeform 417"/>
            <p:cNvSpPr>
              <a:spLocks noEditPoints="1"/>
            </p:cNvSpPr>
            <p:nvPr/>
          </p:nvSpPr>
          <p:spPr bwMode="auto">
            <a:xfrm>
              <a:off x="3400" y="585"/>
              <a:ext cx="20" cy="99"/>
            </a:xfrm>
            <a:custGeom>
              <a:avLst/>
              <a:gdLst>
                <a:gd name="T0" fmla="*/ 0 w 20"/>
                <a:gd name="T1" fmla="*/ 18 h 99"/>
                <a:gd name="T2" fmla="*/ 0 w 20"/>
                <a:gd name="T3" fmla="*/ 0 h 99"/>
                <a:gd name="T4" fmla="*/ 20 w 20"/>
                <a:gd name="T5" fmla="*/ 0 h 99"/>
                <a:gd name="T6" fmla="*/ 20 w 20"/>
                <a:gd name="T7" fmla="*/ 18 h 99"/>
                <a:gd name="T8" fmla="*/ 0 w 20"/>
                <a:gd name="T9" fmla="*/ 18 h 99"/>
                <a:gd name="T10" fmla="*/ 0 w 20"/>
                <a:gd name="T11" fmla="*/ 99 h 99"/>
                <a:gd name="T12" fmla="*/ 0 w 20"/>
                <a:gd name="T13" fmla="*/ 28 h 99"/>
                <a:gd name="T14" fmla="*/ 20 w 20"/>
                <a:gd name="T15" fmla="*/ 28 h 99"/>
                <a:gd name="T16" fmla="*/ 20 w 20"/>
                <a:gd name="T17" fmla="*/ 99 h 99"/>
                <a:gd name="T18" fmla="*/ 0 w 20"/>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99">
                  <a:moveTo>
                    <a:pt x="0" y="18"/>
                  </a:moveTo>
                  <a:lnTo>
                    <a:pt x="0" y="0"/>
                  </a:lnTo>
                  <a:lnTo>
                    <a:pt x="20" y="0"/>
                  </a:lnTo>
                  <a:lnTo>
                    <a:pt x="20" y="18"/>
                  </a:lnTo>
                  <a:lnTo>
                    <a:pt x="0" y="18"/>
                  </a:lnTo>
                  <a:close/>
                  <a:moveTo>
                    <a:pt x="0" y="99"/>
                  </a:moveTo>
                  <a:lnTo>
                    <a:pt x="0" y="28"/>
                  </a:lnTo>
                  <a:lnTo>
                    <a:pt x="20" y="28"/>
                  </a:lnTo>
                  <a:lnTo>
                    <a:pt x="20" y="99"/>
                  </a:lnTo>
                  <a:lnTo>
                    <a:pt x="0"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54" name="Freeform 418"/>
            <p:cNvSpPr>
              <a:spLocks/>
            </p:cNvSpPr>
            <p:nvPr/>
          </p:nvSpPr>
          <p:spPr bwMode="auto">
            <a:xfrm>
              <a:off x="3438" y="611"/>
              <a:ext cx="48" cy="73"/>
            </a:xfrm>
            <a:custGeom>
              <a:avLst/>
              <a:gdLst>
                <a:gd name="T0" fmla="*/ 20 w 48"/>
                <a:gd name="T1" fmla="*/ 73 h 73"/>
                <a:gd name="T2" fmla="*/ 0 w 48"/>
                <a:gd name="T3" fmla="*/ 73 h 73"/>
                <a:gd name="T4" fmla="*/ 0 w 48"/>
                <a:gd name="T5" fmla="*/ 2 h 73"/>
                <a:gd name="T6" fmla="*/ 18 w 48"/>
                <a:gd name="T7" fmla="*/ 2 h 73"/>
                <a:gd name="T8" fmla="*/ 18 w 48"/>
                <a:gd name="T9" fmla="*/ 12 h 73"/>
                <a:gd name="T10" fmla="*/ 20 w 48"/>
                <a:gd name="T11" fmla="*/ 10 h 73"/>
                <a:gd name="T12" fmla="*/ 20 w 48"/>
                <a:gd name="T13" fmla="*/ 8 h 73"/>
                <a:gd name="T14" fmla="*/ 22 w 48"/>
                <a:gd name="T15" fmla="*/ 8 h 73"/>
                <a:gd name="T16" fmla="*/ 24 w 48"/>
                <a:gd name="T17" fmla="*/ 6 h 73"/>
                <a:gd name="T18" fmla="*/ 24 w 48"/>
                <a:gd name="T19" fmla="*/ 4 h 73"/>
                <a:gd name="T20" fmla="*/ 26 w 48"/>
                <a:gd name="T21" fmla="*/ 4 h 73"/>
                <a:gd name="T22" fmla="*/ 26 w 48"/>
                <a:gd name="T23" fmla="*/ 2 h 73"/>
                <a:gd name="T24" fmla="*/ 26 w 48"/>
                <a:gd name="T25" fmla="*/ 2 h 73"/>
                <a:gd name="T26" fmla="*/ 28 w 48"/>
                <a:gd name="T27" fmla="*/ 2 h 73"/>
                <a:gd name="T28" fmla="*/ 28 w 48"/>
                <a:gd name="T29" fmla="*/ 2 h 73"/>
                <a:gd name="T30" fmla="*/ 30 w 48"/>
                <a:gd name="T31" fmla="*/ 0 h 73"/>
                <a:gd name="T32" fmla="*/ 30 w 48"/>
                <a:gd name="T33" fmla="*/ 0 h 73"/>
                <a:gd name="T34" fmla="*/ 32 w 48"/>
                <a:gd name="T35" fmla="*/ 0 h 73"/>
                <a:gd name="T36" fmla="*/ 34 w 48"/>
                <a:gd name="T37" fmla="*/ 0 h 73"/>
                <a:gd name="T38" fmla="*/ 34 w 48"/>
                <a:gd name="T39" fmla="*/ 0 h 73"/>
                <a:gd name="T40" fmla="*/ 36 w 48"/>
                <a:gd name="T41" fmla="*/ 0 h 73"/>
                <a:gd name="T42" fmla="*/ 38 w 48"/>
                <a:gd name="T43" fmla="*/ 0 h 73"/>
                <a:gd name="T44" fmla="*/ 38 w 48"/>
                <a:gd name="T45" fmla="*/ 0 h 73"/>
                <a:gd name="T46" fmla="*/ 40 w 48"/>
                <a:gd name="T47" fmla="*/ 0 h 73"/>
                <a:gd name="T48" fmla="*/ 42 w 48"/>
                <a:gd name="T49" fmla="*/ 0 h 73"/>
                <a:gd name="T50" fmla="*/ 44 w 48"/>
                <a:gd name="T51" fmla="*/ 2 h 73"/>
                <a:gd name="T52" fmla="*/ 46 w 48"/>
                <a:gd name="T53" fmla="*/ 2 h 73"/>
                <a:gd name="T54" fmla="*/ 46 w 48"/>
                <a:gd name="T55" fmla="*/ 2 h 73"/>
                <a:gd name="T56" fmla="*/ 48 w 48"/>
                <a:gd name="T57" fmla="*/ 4 h 73"/>
                <a:gd name="T58" fmla="*/ 42 w 48"/>
                <a:gd name="T59" fmla="*/ 20 h 73"/>
                <a:gd name="T60" fmla="*/ 40 w 48"/>
                <a:gd name="T61" fmla="*/ 20 h 73"/>
                <a:gd name="T62" fmla="*/ 40 w 48"/>
                <a:gd name="T63" fmla="*/ 20 h 73"/>
                <a:gd name="T64" fmla="*/ 38 w 48"/>
                <a:gd name="T65" fmla="*/ 18 h 73"/>
                <a:gd name="T66" fmla="*/ 38 w 48"/>
                <a:gd name="T67" fmla="*/ 18 h 73"/>
                <a:gd name="T68" fmla="*/ 36 w 48"/>
                <a:gd name="T69" fmla="*/ 18 h 73"/>
                <a:gd name="T70" fmla="*/ 36 w 48"/>
                <a:gd name="T71" fmla="*/ 18 h 73"/>
                <a:gd name="T72" fmla="*/ 34 w 48"/>
                <a:gd name="T73" fmla="*/ 18 h 73"/>
                <a:gd name="T74" fmla="*/ 34 w 48"/>
                <a:gd name="T75" fmla="*/ 18 h 73"/>
                <a:gd name="T76" fmla="*/ 32 w 48"/>
                <a:gd name="T77" fmla="*/ 18 h 73"/>
                <a:gd name="T78" fmla="*/ 32 w 48"/>
                <a:gd name="T79" fmla="*/ 18 h 73"/>
                <a:gd name="T80" fmla="*/ 30 w 48"/>
                <a:gd name="T81" fmla="*/ 18 h 73"/>
                <a:gd name="T82" fmla="*/ 30 w 48"/>
                <a:gd name="T83" fmla="*/ 18 h 73"/>
                <a:gd name="T84" fmla="*/ 28 w 48"/>
                <a:gd name="T85" fmla="*/ 18 h 73"/>
                <a:gd name="T86" fmla="*/ 28 w 48"/>
                <a:gd name="T87" fmla="*/ 18 h 73"/>
                <a:gd name="T88" fmla="*/ 26 w 48"/>
                <a:gd name="T89" fmla="*/ 20 h 73"/>
                <a:gd name="T90" fmla="*/ 26 w 48"/>
                <a:gd name="T91" fmla="*/ 20 h 73"/>
                <a:gd name="T92" fmla="*/ 26 w 48"/>
                <a:gd name="T93" fmla="*/ 20 h 73"/>
                <a:gd name="T94" fmla="*/ 24 w 48"/>
                <a:gd name="T95" fmla="*/ 20 h 73"/>
                <a:gd name="T96" fmla="*/ 24 w 48"/>
                <a:gd name="T97" fmla="*/ 22 h 73"/>
                <a:gd name="T98" fmla="*/ 24 w 48"/>
                <a:gd name="T99" fmla="*/ 22 h 73"/>
                <a:gd name="T100" fmla="*/ 24 w 48"/>
                <a:gd name="T101" fmla="*/ 24 h 73"/>
                <a:gd name="T102" fmla="*/ 22 w 48"/>
                <a:gd name="T103" fmla="*/ 24 h 73"/>
                <a:gd name="T104" fmla="*/ 22 w 48"/>
                <a:gd name="T105" fmla="*/ 26 h 73"/>
                <a:gd name="T106" fmla="*/ 22 w 48"/>
                <a:gd name="T107" fmla="*/ 28 h 73"/>
                <a:gd name="T108" fmla="*/ 22 w 48"/>
                <a:gd name="T109" fmla="*/ 30 h 73"/>
                <a:gd name="T110" fmla="*/ 20 w 48"/>
                <a:gd name="T111" fmla="*/ 32 h 73"/>
                <a:gd name="T112" fmla="*/ 20 w 48"/>
                <a:gd name="T113" fmla="*/ 34 h 73"/>
                <a:gd name="T114" fmla="*/ 20 w 48"/>
                <a:gd name="T115" fmla="*/ 36 h 73"/>
                <a:gd name="T116" fmla="*/ 20 w 48"/>
                <a:gd name="T117" fmla="*/ 40 h 73"/>
                <a:gd name="T118" fmla="*/ 20 w 48"/>
                <a:gd name="T119" fmla="*/ 43 h 73"/>
                <a:gd name="T120" fmla="*/ 20 w 48"/>
                <a:gd name="T121" fmla="*/ 47 h 73"/>
                <a:gd name="T122" fmla="*/ 20 w 48"/>
                <a:gd name="T123" fmla="*/ 51 h 73"/>
                <a:gd name="T124" fmla="*/ 20 w 48"/>
                <a:gd name="T1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 h="73">
                  <a:moveTo>
                    <a:pt x="20" y="73"/>
                  </a:moveTo>
                  <a:lnTo>
                    <a:pt x="0" y="73"/>
                  </a:lnTo>
                  <a:lnTo>
                    <a:pt x="0" y="2"/>
                  </a:lnTo>
                  <a:lnTo>
                    <a:pt x="18" y="2"/>
                  </a:lnTo>
                  <a:lnTo>
                    <a:pt x="18" y="12"/>
                  </a:lnTo>
                  <a:lnTo>
                    <a:pt x="20" y="10"/>
                  </a:lnTo>
                  <a:lnTo>
                    <a:pt x="20" y="8"/>
                  </a:lnTo>
                  <a:lnTo>
                    <a:pt x="22" y="8"/>
                  </a:lnTo>
                  <a:lnTo>
                    <a:pt x="24" y="6"/>
                  </a:lnTo>
                  <a:lnTo>
                    <a:pt x="24" y="4"/>
                  </a:lnTo>
                  <a:lnTo>
                    <a:pt x="26" y="4"/>
                  </a:lnTo>
                  <a:lnTo>
                    <a:pt x="26" y="2"/>
                  </a:lnTo>
                  <a:lnTo>
                    <a:pt x="26" y="2"/>
                  </a:lnTo>
                  <a:lnTo>
                    <a:pt x="28" y="2"/>
                  </a:lnTo>
                  <a:lnTo>
                    <a:pt x="28" y="2"/>
                  </a:lnTo>
                  <a:lnTo>
                    <a:pt x="30" y="0"/>
                  </a:lnTo>
                  <a:lnTo>
                    <a:pt x="30" y="0"/>
                  </a:lnTo>
                  <a:lnTo>
                    <a:pt x="32" y="0"/>
                  </a:lnTo>
                  <a:lnTo>
                    <a:pt x="34" y="0"/>
                  </a:lnTo>
                  <a:lnTo>
                    <a:pt x="34" y="0"/>
                  </a:lnTo>
                  <a:lnTo>
                    <a:pt x="36" y="0"/>
                  </a:lnTo>
                  <a:lnTo>
                    <a:pt x="38" y="0"/>
                  </a:lnTo>
                  <a:lnTo>
                    <a:pt x="38" y="0"/>
                  </a:lnTo>
                  <a:lnTo>
                    <a:pt x="40" y="0"/>
                  </a:lnTo>
                  <a:lnTo>
                    <a:pt x="42" y="0"/>
                  </a:lnTo>
                  <a:lnTo>
                    <a:pt x="44" y="2"/>
                  </a:lnTo>
                  <a:lnTo>
                    <a:pt x="46" y="2"/>
                  </a:lnTo>
                  <a:lnTo>
                    <a:pt x="46" y="2"/>
                  </a:lnTo>
                  <a:lnTo>
                    <a:pt x="48" y="4"/>
                  </a:lnTo>
                  <a:lnTo>
                    <a:pt x="42" y="20"/>
                  </a:lnTo>
                  <a:lnTo>
                    <a:pt x="40" y="20"/>
                  </a:lnTo>
                  <a:lnTo>
                    <a:pt x="40" y="20"/>
                  </a:lnTo>
                  <a:lnTo>
                    <a:pt x="38" y="18"/>
                  </a:lnTo>
                  <a:lnTo>
                    <a:pt x="38" y="18"/>
                  </a:lnTo>
                  <a:lnTo>
                    <a:pt x="36" y="18"/>
                  </a:lnTo>
                  <a:lnTo>
                    <a:pt x="36" y="18"/>
                  </a:lnTo>
                  <a:lnTo>
                    <a:pt x="34" y="18"/>
                  </a:lnTo>
                  <a:lnTo>
                    <a:pt x="34" y="18"/>
                  </a:lnTo>
                  <a:lnTo>
                    <a:pt x="32" y="18"/>
                  </a:lnTo>
                  <a:lnTo>
                    <a:pt x="32" y="18"/>
                  </a:lnTo>
                  <a:lnTo>
                    <a:pt x="30" y="18"/>
                  </a:lnTo>
                  <a:lnTo>
                    <a:pt x="30" y="18"/>
                  </a:lnTo>
                  <a:lnTo>
                    <a:pt x="28" y="18"/>
                  </a:lnTo>
                  <a:lnTo>
                    <a:pt x="28" y="18"/>
                  </a:lnTo>
                  <a:lnTo>
                    <a:pt x="26" y="20"/>
                  </a:lnTo>
                  <a:lnTo>
                    <a:pt x="26" y="20"/>
                  </a:lnTo>
                  <a:lnTo>
                    <a:pt x="26" y="20"/>
                  </a:lnTo>
                  <a:lnTo>
                    <a:pt x="24" y="20"/>
                  </a:lnTo>
                  <a:lnTo>
                    <a:pt x="24" y="22"/>
                  </a:lnTo>
                  <a:lnTo>
                    <a:pt x="24" y="22"/>
                  </a:lnTo>
                  <a:lnTo>
                    <a:pt x="24" y="24"/>
                  </a:lnTo>
                  <a:lnTo>
                    <a:pt x="22" y="24"/>
                  </a:lnTo>
                  <a:lnTo>
                    <a:pt x="22" y="26"/>
                  </a:lnTo>
                  <a:lnTo>
                    <a:pt x="22" y="28"/>
                  </a:lnTo>
                  <a:lnTo>
                    <a:pt x="22" y="30"/>
                  </a:lnTo>
                  <a:lnTo>
                    <a:pt x="20" y="32"/>
                  </a:lnTo>
                  <a:lnTo>
                    <a:pt x="20" y="34"/>
                  </a:lnTo>
                  <a:lnTo>
                    <a:pt x="20" y="36"/>
                  </a:lnTo>
                  <a:lnTo>
                    <a:pt x="20" y="40"/>
                  </a:lnTo>
                  <a:lnTo>
                    <a:pt x="20" y="43"/>
                  </a:lnTo>
                  <a:lnTo>
                    <a:pt x="20" y="47"/>
                  </a:lnTo>
                  <a:lnTo>
                    <a:pt x="20" y="51"/>
                  </a:lnTo>
                  <a:lnTo>
                    <a:pt x="2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55" name="Freeform 419"/>
            <p:cNvSpPr>
              <a:spLocks noEditPoints="1"/>
            </p:cNvSpPr>
            <p:nvPr/>
          </p:nvSpPr>
          <p:spPr bwMode="auto">
            <a:xfrm>
              <a:off x="3494" y="611"/>
              <a:ext cx="71" cy="101"/>
            </a:xfrm>
            <a:custGeom>
              <a:avLst/>
              <a:gdLst>
                <a:gd name="T0" fmla="*/ 18 w 71"/>
                <a:gd name="T1" fmla="*/ 12 h 101"/>
                <a:gd name="T2" fmla="*/ 22 w 71"/>
                <a:gd name="T3" fmla="*/ 8 h 101"/>
                <a:gd name="T4" fmla="*/ 24 w 71"/>
                <a:gd name="T5" fmla="*/ 6 h 101"/>
                <a:gd name="T6" fmla="*/ 29 w 71"/>
                <a:gd name="T7" fmla="*/ 2 h 101"/>
                <a:gd name="T8" fmla="*/ 33 w 71"/>
                <a:gd name="T9" fmla="*/ 0 h 101"/>
                <a:gd name="T10" fmla="*/ 39 w 71"/>
                <a:gd name="T11" fmla="*/ 0 h 101"/>
                <a:gd name="T12" fmla="*/ 47 w 71"/>
                <a:gd name="T13" fmla="*/ 0 h 101"/>
                <a:gd name="T14" fmla="*/ 55 w 71"/>
                <a:gd name="T15" fmla="*/ 4 h 101"/>
                <a:gd name="T16" fmla="*/ 61 w 71"/>
                <a:gd name="T17" fmla="*/ 10 h 101"/>
                <a:gd name="T18" fmla="*/ 67 w 71"/>
                <a:gd name="T19" fmla="*/ 18 h 101"/>
                <a:gd name="T20" fmla="*/ 69 w 71"/>
                <a:gd name="T21" fmla="*/ 30 h 101"/>
                <a:gd name="T22" fmla="*/ 71 w 71"/>
                <a:gd name="T23" fmla="*/ 41 h 101"/>
                <a:gd name="T24" fmla="*/ 69 w 71"/>
                <a:gd name="T25" fmla="*/ 53 h 101"/>
                <a:gd name="T26" fmla="*/ 63 w 71"/>
                <a:gd name="T27" fmla="*/ 63 h 101"/>
                <a:gd name="T28" fmla="*/ 57 w 71"/>
                <a:gd name="T29" fmla="*/ 69 h 101"/>
                <a:gd name="T30" fmla="*/ 49 w 71"/>
                <a:gd name="T31" fmla="*/ 75 h 101"/>
                <a:gd name="T32" fmla="*/ 39 w 71"/>
                <a:gd name="T33" fmla="*/ 75 h 101"/>
                <a:gd name="T34" fmla="*/ 35 w 71"/>
                <a:gd name="T35" fmla="*/ 75 h 101"/>
                <a:gd name="T36" fmla="*/ 31 w 71"/>
                <a:gd name="T37" fmla="*/ 75 h 101"/>
                <a:gd name="T38" fmla="*/ 27 w 71"/>
                <a:gd name="T39" fmla="*/ 73 h 101"/>
                <a:gd name="T40" fmla="*/ 24 w 71"/>
                <a:gd name="T41" fmla="*/ 69 h 101"/>
                <a:gd name="T42" fmla="*/ 20 w 71"/>
                <a:gd name="T43" fmla="*/ 67 h 101"/>
                <a:gd name="T44" fmla="*/ 0 w 71"/>
                <a:gd name="T45" fmla="*/ 101 h 101"/>
                <a:gd name="T46" fmla="*/ 20 w 71"/>
                <a:gd name="T47" fmla="*/ 40 h 101"/>
                <a:gd name="T48" fmla="*/ 20 w 71"/>
                <a:gd name="T49" fmla="*/ 47 h 101"/>
                <a:gd name="T50" fmla="*/ 22 w 71"/>
                <a:gd name="T51" fmla="*/ 53 h 101"/>
                <a:gd name="T52" fmla="*/ 26 w 71"/>
                <a:gd name="T53" fmla="*/ 57 h 101"/>
                <a:gd name="T54" fmla="*/ 31 w 71"/>
                <a:gd name="T55" fmla="*/ 59 h 101"/>
                <a:gd name="T56" fmla="*/ 35 w 71"/>
                <a:gd name="T57" fmla="*/ 61 h 101"/>
                <a:gd name="T58" fmla="*/ 39 w 71"/>
                <a:gd name="T59" fmla="*/ 59 h 101"/>
                <a:gd name="T60" fmla="*/ 43 w 71"/>
                <a:gd name="T61" fmla="*/ 57 h 101"/>
                <a:gd name="T62" fmla="*/ 47 w 71"/>
                <a:gd name="T63" fmla="*/ 53 h 101"/>
                <a:gd name="T64" fmla="*/ 49 w 71"/>
                <a:gd name="T65" fmla="*/ 47 h 101"/>
                <a:gd name="T66" fmla="*/ 51 w 71"/>
                <a:gd name="T67" fmla="*/ 40 h 101"/>
                <a:gd name="T68" fmla="*/ 51 w 71"/>
                <a:gd name="T69" fmla="*/ 32 h 101"/>
                <a:gd name="T70" fmla="*/ 49 w 71"/>
                <a:gd name="T71" fmla="*/ 26 h 101"/>
                <a:gd name="T72" fmla="*/ 47 w 71"/>
                <a:gd name="T73" fmla="*/ 20 h 101"/>
                <a:gd name="T74" fmla="*/ 43 w 71"/>
                <a:gd name="T75" fmla="*/ 18 h 101"/>
                <a:gd name="T76" fmla="*/ 37 w 71"/>
                <a:gd name="T77" fmla="*/ 16 h 101"/>
                <a:gd name="T78" fmla="*/ 33 w 71"/>
                <a:gd name="T79" fmla="*/ 16 h 101"/>
                <a:gd name="T80" fmla="*/ 29 w 71"/>
                <a:gd name="T81" fmla="*/ 16 h 101"/>
                <a:gd name="T82" fmla="*/ 26 w 71"/>
                <a:gd name="T83" fmla="*/ 20 h 101"/>
                <a:gd name="T84" fmla="*/ 22 w 71"/>
                <a:gd name="T85" fmla="*/ 24 h 101"/>
                <a:gd name="T86" fmla="*/ 20 w 71"/>
                <a:gd name="T87" fmla="*/ 30 h 101"/>
                <a:gd name="T88" fmla="*/ 20 w 71"/>
                <a:gd name="T8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 h="101">
                  <a:moveTo>
                    <a:pt x="0" y="2"/>
                  </a:moveTo>
                  <a:lnTo>
                    <a:pt x="18" y="2"/>
                  </a:lnTo>
                  <a:lnTo>
                    <a:pt x="18" y="12"/>
                  </a:lnTo>
                  <a:lnTo>
                    <a:pt x="18" y="10"/>
                  </a:lnTo>
                  <a:lnTo>
                    <a:pt x="20" y="10"/>
                  </a:lnTo>
                  <a:lnTo>
                    <a:pt x="22" y="8"/>
                  </a:lnTo>
                  <a:lnTo>
                    <a:pt x="22" y="8"/>
                  </a:lnTo>
                  <a:lnTo>
                    <a:pt x="24" y="6"/>
                  </a:lnTo>
                  <a:lnTo>
                    <a:pt x="24" y="6"/>
                  </a:lnTo>
                  <a:lnTo>
                    <a:pt x="26" y="4"/>
                  </a:lnTo>
                  <a:lnTo>
                    <a:pt x="27" y="4"/>
                  </a:lnTo>
                  <a:lnTo>
                    <a:pt x="29" y="2"/>
                  </a:lnTo>
                  <a:lnTo>
                    <a:pt x="29" y="2"/>
                  </a:lnTo>
                  <a:lnTo>
                    <a:pt x="31" y="2"/>
                  </a:lnTo>
                  <a:lnTo>
                    <a:pt x="33" y="0"/>
                  </a:lnTo>
                  <a:lnTo>
                    <a:pt x="35" y="0"/>
                  </a:lnTo>
                  <a:lnTo>
                    <a:pt x="37" y="0"/>
                  </a:lnTo>
                  <a:lnTo>
                    <a:pt x="39" y="0"/>
                  </a:lnTo>
                  <a:lnTo>
                    <a:pt x="39" y="0"/>
                  </a:lnTo>
                  <a:lnTo>
                    <a:pt x="43" y="0"/>
                  </a:lnTo>
                  <a:lnTo>
                    <a:pt x="47" y="0"/>
                  </a:lnTo>
                  <a:lnTo>
                    <a:pt x="49" y="2"/>
                  </a:lnTo>
                  <a:lnTo>
                    <a:pt x="51" y="2"/>
                  </a:lnTo>
                  <a:lnTo>
                    <a:pt x="55" y="4"/>
                  </a:lnTo>
                  <a:lnTo>
                    <a:pt x="57" y="6"/>
                  </a:lnTo>
                  <a:lnTo>
                    <a:pt x="59" y="8"/>
                  </a:lnTo>
                  <a:lnTo>
                    <a:pt x="61" y="10"/>
                  </a:lnTo>
                  <a:lnTo>
                    <a:pt x="63" y="12"/>
                  </a:lnTo>
                  <a:lnTo>
                    <a:pt x="65" y="16"/>
                  </a:lnTo>
                  <a:lnTo>
                    <a:pt x="67" y="18"/>
                  </a:lnTo>
                  <a:lnTo>
                    <a:pt x="69" y="22"/>
                  </a:lnTo>
                  <a:lnTo>
                    <a:pt x="69" y="26"/>
                  </a:lnTo>
                  <a:lnTo>
                    <a:pt x="69" y="30"/>
                  </a:lnTo>
                  <a:lnTo>
                    <a:pt x="71" y="34"/>
                  </a:lnTo>
                  <a:lnTo>
                    <a:pt x="71" y="38"/>
                  </a:lnTo>
                  <a:lnTo>
                    <a:pt x="71" y="41"/>
                  </a:lnTo>
                  <a:lnTo>
                    <a:pt x="69" y="45"/>
                  </a:lnTo>
                  <a:lnTo>
                    <a:pt x="69" y="49"/>
                  </a:lnTo>
                  <a:lnTo>
                    <a:pt x="69" y="53"/>
                  </a:lnTo>
                  <a:lnTo>
                    <a:pt x="67" y="57"/>
                  </a:lnTo>
                  <a:lnTo>
                    <a:pt x="65" y="59"/>
                  </a:lnTo>
                  <a:lnTo>
                    <a:pt x="63" y="63"/>
                  </a:lnTo>
                  <a:lnTo>
                    <a:pt x="61" y="65"/>
                  </a:lnTo>
                  <a:lnTo>
                    <a:pt x="59" y="67"/>
                  </a:lnTo>
                  <a:lnTo>
                    <a:pt x="57" y="69"/>
                  </a:lnTo>
                  <a:lnTo>
                    <a:pt x="55" y="71"/>
                  </a:lnTo>
                  <a:lnTo>
                    <a:pt x="51" y="73"/>
                  </a:lnTo>
                  <a:lnTo>
                    <a:pt x="49" y="75"/>
                  </a:lnTo>
                  <a:lnTo>
                    <a:pt x="45" y="75"/>
                  </a:lnTo>
                  <a:lnTo>
                    <a:pt x="43" y="75"/>
                  </a:lnTo>
                  <a:lnTo>
                    <a:pt x="39" y="75"/>
                  </a:lnTo>
                  <a:lnTo>
                    <a:pt x="39" y="75"/>
                  </a:lnTo>
                  <a:lnTo>
                    <a:pt x="37" y="75"/>
                  </a:lnTo>
                  <a:lnTo>
                    <a:pt x="35" y="75"/>
                  </a:lnTo>
                  <a:lnTo>
                    <a:pt x="33" y="75"/>
                  </a:lnTo>
                  <a:lnTo>
                    <a:pt x="33" y="75"/>
                  </a:lnTo>
                  <a:lnTo>
                    <a:pt x="31" y="75"/>
                  </a:lnTo>
                  <a:lnTo>
                    <a:pt x="31" y="73"/>
                  </a:lnTo>
                  <a:lnTo>
                    <a:pt x="29" y="73"/>
                  </a:lnTo>
                  <a:lnTo>
                    <a:pt x="27" y="73"/>
                  </a:lnTo>
                  <a:lnTo>
                    <a:pt x="27" y="71"/>
                  </a:lnTo>
                  <a:lnTo>
                    <a:pt x="26" y="71"/>
                  </a:lnTo>
                  <a:lnTo>
                    <a:pt x="24" y="69"/>
                  </a:lnTo>
                  <a:lnTo>
                    <a:pt x="24" y="69"/>
                  </a:lnTo>
                  <a:lnTo>
                    <a:pt x="22" y="67"/>
                  </a:lnTo>
                  <a:lnTo>
                    <a:pt x="20" y="67"/>
                  </a:lnTo>
                  <a:lnTo>
                    <a:pt x="20" y="65"/>
                  </a:lnTo>
                  <a:lnTo>
                    <a:pt x="20" y="101"/>
                  </a:lnTo>
                  <a:lnTo>
                    <a:pt x="0" y="101"/>
                  </a:lnTo>
                  <a:lnTo>
                    <a:pt x="0" y="2"/>
                  </a:lnTo>
                  <a:close/>
                  <a:moveTo>
                    <a:pt x="20" y="36"/>
                  </a:moveTo>
                  <a:lnTo>
                    <a:pt x="20" y="40"/>
                  </a:lnTo>
                  <a:lnTo>
                    <a:pt x="20" y="41"/>
                  </a:lnTo>
                  <a:lnTo>
                    <a:pt x="20" y="45"/>
                  </a:lnTo>
                  <a:lnTo>
                    <a:pt x="20" y="47"/>
                  </a:lnTo>
                  <a:lnTo>
                    <a:pt x="22" y="49"/>
                  </a:lnTo>
                  <a:lnTo>
                    <a:pt x="22" y="51"/>
                  </a:lnTo>
                  <a:lnTo>
                    <a:pt x="22" y="53"/>
                  </a:lnTo>
                  <a:lnTo>
                    <a:pt x="24" y="55"/>
                  </a:lnTo>
                  <a:lnTo>
                    <a:pt x="26" y="55"/>
                  </a:lnTo>
                  <a:lnTo>
                    <a:pt x="26" y="57"/>
                  </a:lnTo>
                  <a:lnTo>
                    <a:pt x="27" y="57"/>
                  </a:lnTo>
                  <a:lnTo>
                    <a:pt x="29" y="59"/>
                  </a:lnTo>
                  <a:lnTo>
                    <a:pt x="31" y="59"/>
                  </a:lnTo>
                  <a:lnTo>
                    <a:pt x="31" y="59"/>
                  </a:lnTo>
                  <a:lnTo>
                    <a:pt x="33" y="61"/>
                  </a:lnTo>
                  <a:lnTo>
                    <a:pt x="35" y="61"/>
                  </a:lnTo>
                  <a:lnTo>
                    <a:pt x="37" y="61"/>
                  </a:lnTo>
                  <a:lnTo>
                    <a:pt x="39" y="59"/>
                  </a:lnTo>
                  <a:lnTo>
                    <a:pt x="39" y="59"/>
                  </a:lnTo>
                  <a:lnTo>
                    <a:pt x="41" y="59"/>
                  </a:lnTo>
                  <a:lnTo>
                    <a:pt x="43" y="59"/>
                  </a:lnTo>
                  <a:lnTo>
                    <a:pt x="43" y="57"/>
                  </a:lnTo>
                  <a:lnTo>
                    <a:pt x="45" y="57"/>
                  </a:lnTo>
                  <a:lnTo>
                    <a:pt x="47" y="55"/>
                  </a:lnTo>
                  <a:lnTo>
                    <a:pt x="47" y="53"/>
                  </a:lnTo>
                  <a:lnTo>
                    <a:pt x="49" y="51"/>
                  </a:lnTo>
                  <a:lnTo>
                    <a:pt x="49" y="49"/>
                  </a:lnTo>
                  <a:lnTo>
                    <a:pt x="49" y="47"/>
                  </a:lnTo>
                  <a:lnTo>
                    <a:pt x="51" y="45"/>
                  </a:lnTo>
                  <a:lnTo>
                    <a:pt x="51" y="43"/>
                  </a:lnTo>
                  <a:lnTo>
                    <a:pt x="51" y="40"/>
                  </a:lnTo>
                  <a:lnTo>
                    <a:pt x="51" y="38"/>
                  </a:lnTo>
                  <a:lnTo>
                    <a:pt x="51" y="36"/>
                  </a:lnTo>
                  <a:lnTo>
                    <a:pt x="51" y="32"/>
                  </a:lnTo>
                  <a:lnTo>
                    <a:pt x="51" y="30"/>
                  </a:lnTo>
                  <a:lnTo>
                    <a:pt x="49" y="28"/>
                  </a:lnTo>
                  <a:lnTo>
                    <a:pt x="49" y="26"/>
                  </a:lnTo>
                  <a:lnTo>
                    <a:pt x="49" y="24"/>
                  </a:lnTo>
                  <a:lnTo>
                    <a:pt x="47" y="22"/>
                  </a:lnTo>
                  <a:lnTo>
                    <a:pt x="47" y="20"/>
                  </a:lnTo>
                  <a:lnTo>
                    <a:pt x="45" y="20"/>
                  </a:lnTo>
                  <a:lnTo>
                    <a:pt x="43" y="18"/>
                  </a:lnTo>
                  <a:lnTo>
                    <a:pt x="43" y="18"/>
                  </a:lnTo>
                  <a:lnTo>
                    <a:pt x="41" y="16"/>
                  </a:lnTo>
                  <a:lnTo>
                    <a:pt x="39" y="16"/>
                  </a:lnTo>
                  <a:lnTo>
                    <a:pt x="37" y="16"/>
                  </a:lnTo>
                  <a:lnTo>
                    <a:pt x="37" y="16"/>
                  </a:lnTo>
                  <a:lnTo>
                    <a:pt x="35" y="16"/>
                  </a:lnTo>
                  <a:lnTo>
                    <a:pt x="33" y="16"/>
                  </a:lnTo>
                  <a:lnTo>
                    <a:pt x="31" y="16"/>
                  </a:lnTo>
                  <a:lnTo>
                    <a:pt x="29" y="16"/>
                  </a:lnTo>
                  <a:lnTo>
                    <a:pt x="29" y="16"/>
                  </a:lnTo>
                  <a:lnTo>
                    <a:pt x="27" y="18"/>
                  </a:lnTo>
                  <a:lnTo>
                    <a:pt x="26" y="18"/>
                  </a:lnTo>
                  <a:lnTo>
                    <a:pt x="26" y="20"/>
                  </a:lnTo>
                  <a:lnTo>
                    <a:pt x="24" y="20"/>
                  </a:lnTo>
                  <a:lnTo>
                    <a:pt x="22" y="22"/>
                  </a:lnTo>
                  <a:lnTo>
                    <a:pt x="22" y="24"/>
                  </a:lnTo>
                  <a:lnTo>
                    <a:pt x="20" y="26"/>
                  </a:lnTo>
                  <a:lnTo>
                    <a:pt x="20" y="28"/>
                  </a:lnTo>
                  <a:lnTo>
                    <a:pt x="20" y="30"/>
                  </a:lnTo>
                  <a:lnTo>
                    <a:pt x="20" y="32"/>
                  </a:lnTo>
                  <a:lnTo>
                    <a:pt x="20" y="34"/>
                  </a:lnTo>
                  <a:lnTo>
                    <a:pt x="2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56" name="Rectangle 420"/>
            <p:cNvSpPr>
              <a:spLocks noChangeArrowheads="1"/>
            </p:cNvSpPr>
            <p:nvPr/>
          </p:nvSpPr>
          <p:spPr bwMode="auto">
            <a:xfrm>
              <a:off x="3579" y="585"/>
              <a:ext cx="20" cy="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957" name="Freeform 421"/>
            <p:cNvSpPr>
              <a:spLocks noEditPoints="1"/>
            </p:cNvSpPr>
            <p:nvPr/>
          </p:nvSpPr>
          <p:spPr bwMode="auto">
            <a:xfrm>
              <a:off x="3615" y="611"/>
              <a:ext cx="67" cy="75"/>
            </a:xfrm>
            <a:custGeom>
              <a:avLst/>
              <a:gdLst>
                <a:gd name="T0" fmla="*/ 2 w 67"/>
                <a:gd name="T1" fmla="*/ 16 h 75"/>
                <a:gd name="T2" fmla="*/ 8 w 67"/>
                <a:gd name="T3" fmla="*/ 8 h 75"/>
                <a:gd name="T4" fmla="*/ 16 w 67"/>
                <a:gd name="T5" fmla="*/ 2 h 75"/>
                <a:gd name="T6" fmla="*/ 26 w 67"/>
                <a:gd name="T7" fmla="*/ 0 h 75"/>
                <a:gd name="T8" fmla="*/ 38 w 67"/>
                <a:gd name="T9" fmla="*/ 0 h 75"/>
                <a:gd name="T10" fmla="*/ 48 w 67"/>
                <a:gd name="T11" fmla="*/ 2 h 75"/>
                <a:gd name="T12" fmla="*/ 56 w 67"/>
                <a:gd name="T13" fmla="*/ 4 h 75"/>
                <a:gd name="T14" fmla="*/ 59 w 67"/>
                <a:gd name="T15" fmla="*/ 8 h 75"/>
                <a:gd name="T16" fmla="*/ 61 w 67"/>
                <a:gd name="T17" fmla="*/ 14 h 75"/>
                <a:gd name="T18" fmla="*/ 63 w 67"/>
                <a:gd name="T19" fmla="*/ 22 h 75"/>
                <a:gd name="T20" fmla="*/ 63 w 67"/>
                <a:gd name="T21" fmla="*/ 53 h 75"/>
                <a:gd name="T22" fmla="*/ 63 w 67"/>
                <a:gd name="T23" fmla="*/ 59 h 75"/>
                <a:gd name="T24" fmla="*/ 63 w 67"/>
                <a:gd name="T25" fmla="*/ 65 h 75"/>
                <a:gd name="T26" fmla="*/ 65 w 67"/>
                <a:gd name="T27" fmla="*/ 71 h 75"/>
                <a:gd name="T28" fmla="*/ 48 w 67"/>
                <a:gd name="T29" fmla="*/ 73 h 75"/>
                <a:gd name="T30" fmla="*/ 48 w 67"/>
                <a:gd name="T31" fmla="*/ 71 h 75"/>
                <a:gd name="T32" fmla="*/ 46 w 67"/>
                <a:gd name="T33" fmla="*/ 69 h 75"/>
                <a:gd name="T34" fmla="*/ 46 w 67"/>
                <a:gd name="T35" fmla="*/ 67 h 75"/>
                <a:gd name="T36" fmla="*/ 46 w 67"/>
                <a:gd name="T37" fmla="*/ 65 h 75"/>
                <a:gd name="T38" fmla="*/ 42 w 67"/>
                <a:gd name="T39" fmla="*/ 71 h 75"/>
                <a:gd name="T40" fmla="*/ 36 w 67"/>
                <a:gd name="T41" fmla="*/ 73 h 75"/>
                <a:gd name="T42" fmla="*/ 30 w 67"/>
                <a:gd name="T43" fmla="*/ 75 h 75"/>
                <a:gd name="T44" fmla="*/ 24 w 67"/>
                <a:gd name="T45" fmla="*/ 75 h 75"/>
                <a:gd name="T46" fmla="*/ 14 w 67"/>
                <a:gd name="T47" fmla="*/ 75 h 75"/>
                <a:gd name="T48" fmla="*/ 6 w 67"/>
                <a:gd name="T49" fmla="*/ 69 h 75"/>
                <a:gd name="T50" fmla="*/ 0 w 67"/>
                <a:gd name="T51" fmla="*/ 63 h 75"/>
                <a:gd name="T52" fmla="*/ 0 w 67"/>
                <a:gd name="T53" fmla="*/ 53 h 75"/>
                <a:gd name="T54" fmla="*/ 0 w 67"/>
                <a:gd name="T55" fmla="*/ 47 h 75"/>
                <a:gd name="T56" fmla="*/ 2 w 67"/>
                <a:gd name="T57" fmla="*/ 43 h 75"/>
                <a:gd name="T58" fmla="*/ 6 w 67"/>
                <a:gd name="T59" fmla="*/ 40 h 75"/>
                <a:gd name="T60" fmla="*/ 10 w 67"/>
                <a:gd name="T61" fmla="*/ 36 h 75"/>
                <a:gd name="T62" fmla="*/ 16 w 67"/>
                <a:gd name="T63" fmla="*/ 34 h 75"/>
                <a:gd name="T64" fmla="*/ 26 w 67"/>
                <a:gd name="T65" fmla="*/ 32 h 75"/>
                <a:gd name="T66" fmla="*/ 38 w 67"/>
                <a:gd name="T67" fmla="*/ 30 h 75"/>
                <a:gd name="T68" fmla="*/ 44 w 67"/>
                <a:gd name="T69" fmla="*/ 28 h 75"/>
                <a:gd name="T70" fmla="*/ 44 w 67"/>
                <a:gd name="T71" fmla="*/ 22 h 75"/>
                <a:gd name="T72" fmla="*/ 42 w 67"/>
                <a:gd name="T73" fmla="*/ 18 h 75"/>
                <a:gd name="T74" fmla="*/ 40 w 67"/>
                <a:gd name="T75" fmla="*/ 16 h 75"/>
                <a:gd name="T76" fmla="*/ 34 w 67"/>
                <a:gd name="T77" fmla="*/ 14 h 75"/>
                <a:gd name="T78" fmla="*/ 28 w 67"/>
                <a:gd name="T79" fmla="*/ 16 h 75"/>
                <a:gd name="T80" fmla="*/ 24 w 67"/>
                <a:gd name="T81" fmla="*/ 16 h 75"/>
                <a:gd name="T82" fmla="*/ 22 w 67"/>
                <a:gd name="T83" fmla="*/ 18 h 75"/>
                <a:gd name="T84" fmla="*/ 20 w 67"/>
                <a:gd name="T85" fmla="*/ 22 h 75"/>
                <a:gd name="T86" fmla="*/ 42 w 67"/>
                <a:gd name="T87" fmla="*/ 40 h 75"/>
                <a:gd name="T88" fmla="*/ 36 w 67"/>
                <a:gd name="T89" fmla="*/ 41 h 75"/>
                <a:gd name="T90" fmla="*/ 30 w 67"/>
                <a:gd name="T91" fmla="*/ 43 h 75"/>
                <a:gd name="T92" fmla="*/ 24 w 67"/>
                <a:gd name="T93" fmla="*/ 45 h 75"/>
                <a:gd name="T94" fmla="*/ 20 w 67"/>
                <a:gd name="T95" fmla="*/ 47 h 75"/>
                <a:gd name="T96" fmla="*/ 18 w 67"/>
                <a:gd name="T97" fmla="*/ 49 h 75"/>
                <a:gd name="T98" fmla="*/ 18 w 67"/>
                <a:gd name="T99" fmla="*/ 53 h 75"/>
                <a:gd name="T100" fmla="*/ 20 w 67"/>
                <a:gd name="T101" fmla="*/ 57 h 75"/>
                <a:gd name="T102" fmla="*/ 24 w 67"/>
                <a:gd name="T103" fmla="*/ 61 h 75"/>
                <a:gd name="T104" fmla="*/ 28 w 67"/>
                <a:gd name="T105" fmla="*/ 61 h 75"/>
                <a:gd name="T106" fmla="*/ 32 w 67"/>
                <a:gd name="T107" fmla="*/ 61 h 75"/>
                <a:gd name="T108" fmla="*/ 36 w 67"/>
                <a:gd name="T109" fmla="*/ 59 h 75"/>
                <a:gd name="T110" fmla="*/ 40 w 67"/>
                <a:gd name="T111" fmla="*/ 57 h 75"/>
                <a:gd name="T112" fmla="*/ 44 w 67"/>
                <a:gd name="T113" fmla="*/ 53 h 75"/>
                <a:gd name="T114" fmla="*/ 44 w 67"/>
                <a:gd name="T115" fmla="*/ 51 h 75"/>
                <a:gd name="T116" fmla="*/ 44 w 67"/>
                <a:gd name="T117"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75">
                  <a:moveTo>
                    <a:pt x="18" y="24"/>
                  </a:moveTo>
                  <a:lnTo>
                    <a:pt x="2" y="20"/>
                  </a:lnTo>
                  <a:lnTo>
                    <a:pt x="2" y="18"/>
                  </a:lnTo>
                  <a:lnTo>
                    <a:pt x="2" y="16"/>
                  </a:lnTo>
                  <a:lnTo>
                    <a:pt x="4" y="14"/>
                  </a:lnTo>
                  <a:lnTo>
                    <a:pt x="6" y="12"/>
                  </a:lnTo>
                  <a:lnTo>
                    <a:pt x="6" y="10"/>
                  </a:lnTo>
                  <a:lnTo>
                    <a:pt x="8" y="8"/>
                  </a:lnTo>
                  <a:lnTo>
                    <a:pt x="10" y="6"/>
                  </a:lnTo>
                  <a:lnTo>
                    <a:pt x="12" y="4"/>
                  </a:lnTo>
                  <a:lnTo>
                    <a:pt x="14" y="4"/>
                  </a:lnTo>
                  <a:lnTo>
                    <a:pt x="16" y="2"/>
                  </a:lnTo>
                  <a:lnTo>
                    <a:pt x="18" y="2"/>
                  </a:lnTo>
                  <a:lnTo>
                    <a:pt x="20" y="2"/>
                  </a:lnTo>
                  <a:lnTo>
                    <a:pt x="24" y="0"/>
                  </a:lnTo>
                  <a:lnTo>
                    <a:pt x="26" y="0"/>
                  </a:lnTo>
                  <a:lnTo>
                    <a:pt x="30" y="0"/>
                  </a:lnTo>
                  <a:lnTo>
                    <a:pt x="32" y="0"/>
                  </a:lnTo>
                  <a:lnTo>
                    <a:pt x="36" y="0"/>
                  </a:lnTo>
                  <a:lnTo>
                    <a:pt x="38" y="0"/>
                  </a:lnTo>
                  <a:lnTo>
                    <a:pt x="42" y="0"/>
                  </a:lnTo>
                  <a:lnTo>
                    <a:pt x="44" y="0"/>
                  </a:lnTo>
                  <a:lnTo>
                    <a:pt x="46" y="2"/>
                  </a:lnTo>
                  <a:lnTo>
                    <a:pt x="48" y="2"/>
                  </a:lnTo>
                  <a:lnTo>
                    <a:pt x="50" y="2"/>
                  </a:lnTo>
                  <a:lnTo>
                    <a:pt x="52" y="2"/>
                  </a:lnTo>
                  <a:lnTo>
                    <a:pt x="54" y="4"/>
                  </a:lnTo>
                  <a:lnTo>
                    <a:pt x="56" y="4"/>
                  </a:lnTo>
                  <a:lnTo>
                    <a:pt x="56" y="6"/>
                  </a:lnTo>
                  <a:lnTo>
                    <a:pt x="57" y="6"/>
                  </a:lnTo>
                  <a:lnTo>
                    <a:pt x="57" y="8"/>
                  </a:lnTo>
                  <a:lnTo>
                    <a:pt x="59" y="8"/>
                  </a:lnTo>
                  <a:lnTo>
                    <a:pt x="59" y="10"/>
                  </a:lnTo>
                  <a:lnTo>
                    <a:pt x="61" y="10"/>
                  </a:lnTo>
                  <a:lnTo>
                    <a:pt x="61" y="12"/>
                  </a:lnTo>
                  <a:lnTo>
                    <a:pt x="61" y="14"/>
                  </a:lnTo>
                  <a:lnTo>
                    <a:pt x="61" y="16"/>
                  </a:lnTo>
                  <a:lnTo>
                    <a:pt x="63" y="18"/>
                  </a:lnTo>
                  <a:lnTo>
                    <a:pt x="63" y="20"/>
                  </a:lnTo>
                  <a:lnTo>
                    <a:pt x="63" y="22"/>
                  </a:lnTo>
                  <a:lnTo>
                    <a:pt x="63" y="26"/>
                  </a:lnTo>
                  <a:lnTo>
                    <a:pt x="63" y="28"/>
                  </a:lnTo>
                  <a:lnTo>
                    <a:pt x="63" y="49"/>
                  </a:lnTo>
                  <a:lnTo>
                    <a:pt x="63" y="53"/>
                  </a:lnTo>
                  <a:lnTo>
                    <a:pt x="63" y="55"/>
                  </a:lnTo>
                  <a:lnTo>
                    <a:pt x="63" y="57"/>
                  </a:lnTo>
                  <a:lnTo>
                    <a:pt x="63" y="59"/>
                  </a:lnTo>
                  <a:lnTo>
                    <a:pt x="63" y="59"/>
                  </a:lnTo>
                  <a:lnTo>
                    <a:pt x="63" y="61"/>
                  </a:lnTo>
                  <a:lnTo>
                    <a:pt x="63" y="63"/>
                  </a:lnTo>
                  <a:lnTo>
                    <a:pt x="63" y="65"/>
                  </a:lnTo>
                  <a:lnTo>
                    <a:pt x="63" y="65"/>
                  </a:lnTo>
                  <a:lnTo>
                    <a:pt x="65" y="67"/>
                  </a:lnTo>
                  <a:lnTo>
                    <a:pt x="65" y="67"/>
                  </a:lnTo>
                  <a:lnTo>
                    <a:pt x="65" y="69"/>
                  </a:lnTo>
                  <a:lnTo>
                    <a:pt x="65" y="71"/>
                  </a:lnTo>
                  <a:lnTo>
                    <a:pt x="65" y="71"/>
                  </a:lnTo>
                  <a:lnTo>
                    <a:pt x="67" y="73"/>
                  </a:lnTo>
                  <a:lnTo>
                    <a:pt x="67" y="73"/>
                  </a:lnTo>
                  <a:lnTo>
                    <a:pt x="48" y="73"/>
                  </a:lnTo>
                  <a:lnTo>
                    <a:pt x="48" y="73"/>
                  </a:lnTo>
                  <a:lnTo>
                    <a:pt x="48" y="73"/>
                  </a:lnTo>
                  <a:lnTo>
                    <a:pt x="48" y="73"/>
                  </a:lnTo>
                  <a:lnTo>
                    <a:pt x="48" y="71"/>
                  </a:lnTo>
                  <a:lnTo>
                    <a:pt x="48" y="71"/>
                  </a:lnTo>
                  <a:lnTo>
                    <a:pt x="48" y="69"/>
                  </a:lnTo>
                  <a:lnTo>
                    <a:pt x="48" y="69"/>
                  </a:lnTo>
                  <a:lnTo>
                    <a:pt x="46" y="69"/>
                  </a:lnTo>
                  <a:lnTo>
                    <a:pt x="46" y="67"/>
                  </a:lnTo>
                  <a:lnTo>
                    <a:pt x="46" y="67"/>
                  </a:lnTo>
                  <a:lnTo>
                    <a:pt x="46" y="67"/>
                  </a:lnTo>
                  <a:lnTo>
                    <a:pt x="46" y="67"/>
                  </a:lnTo>
                  <a:lnTo>
                    <a:pt x="46" y="67"/>
                  </a:lnTo>
                  <a:lnTo>
                    <a:pt x="46" y="67"/>
                  </a:lnTo>
                  <a:lnTo>
                    <a:pt x="46" y="67"/>
                  </a:lnTo>
                  <a:lnTo>
                    <a:pt x="46" y="65"/>
                  </a:lnTo>
                  <a:lnTo>
                    <a:pt x="44" y="67"/>
                  </a:lnTo>
                  <a:lnTo>
                    <a:pt x="44" y="69"/>
                  </a:lnTo>
                  <a:lnTo>
                    <a:pt x="42" y="69"/>
                  </a:lnTo>
                  <a:lnTo>
                    <a:pt x="42" y="71"/>
                  </a:lnTo>
                  <a:lnTo>
                    <a:pt x="40" y="71"/>
                  </a:lnTo>
                  <a:lnTo>
                    <a:pt x="38" y="71"/>
                  </a:lnTo>
                  <a:lnTo>
                    <a:pt x="38" y="73"/>
                  </a:lnTo>
                  <a:lnTo>
                    <a:pt x="36" y="73"/>
                  </a:lnTo>
                  <a:lnTo>
                    <a:pt x="34" y="73"/>
                  </a:lnTo>
                  <a:lnTo>
                    <a:pt x="32" y="75"/>
                  </a:lnTo>
                  <a:lnTo>
                    <a:pt x="32" y="75"/>
                  </a:lnTo>
                  <a:lnTo>
                    <a:pt x="30" y="75"/>
                  </a:lnTo>
                  <a:lnTo>
                    <a:pt x="28" y="75"/>
                  </a:lnTo>
                  <a:lnTo>
                    <a:pt x="26" y="75"/>
                  </a:lnTo>
                  <a:lnTo>
                    <a:pt x="26" y="75"/>
                  </a:lnTo>
                  <a:lnTo>
                    <a:pt x="24" y="75"/>
                  </a:lnTo>
                  <a:lnTo>
                    <a:pt x="20" y="75"/>
                  </a:lnTo>
                  <a:lnTo>
                    <a:pt x="18" y="75"/>
                  </a:lnTo>
                  <a:lnTo>
                    <a:pt x="16" y="75"/>
                  </a:lnTo>
                  <a:lnTo>
                    <a:pt x="14" y="75"/>
                  </a:lnTo>
                  <a:lnTo>
                    <a:pt x="12" y="73"/>
                  </a:lnTo>
                  <a:lnTo>
                    <a:pt x="10" y="73"/>
                  </a:lnTo>
                  <a:lnTo>
                    <a:pt x="8" y="71"/>
                  </a:lnTo>
                  <a:lnTo>
                    <a:pt x="6" y="69"/>
                  </a:lnTo>
                  <a:lnTo>
                    <a:pt x="4" y="67"/>
                  </a:lnTo>
                  <a:lnTo>
                    <a:pt x="2" y="67"/>
                  </a:lnTo>
                  <a:lnTo>
                    <a:pt x="2" y="65"/>
                  </a:lnTo>
                  <a:lnTo>
                    <a:pt x="0" y="63"/>
                  </a:lnTo>
                  <a:lnTo>
                    <a:pt x="0" y="61"/>
                  </a:lnTo>
                  <a:lnTo>
                    <a:pt x="0" y="59"/>
                  </a:lnTo>
                  <a:lnTo>
                    <a:pt x="0" y="57"/>
                  </a:lnTo>
                  <a:lnTo>
                    <a:pt x="0" y="53"/>
                  </a:lnTo>
                  <a:lnTo>
                    <a:pt x="0" y="53"/>
                  </a:lnTo>
                  <a:lnTo>
                    <a:pt x="0" y="51"/>
                  </a:lnTo>
                  <a:lnTo>
                    <a:pt x="0" y="49"/>
                  </a:lnTo>
                  <a:lnTo>
                    <a:pt x="0" y="47"/>
                  </a:lnTo>
                  <a:lnTo>
                    <a:pt x="0" y="47"/>
                  </a:lnTo>
                  <a:lnTo>
                    <a:pt x="0" y="45"/>
                  </a:lnTo>
                  <a:lnTo>
                    <a:pt x="2" y="45"/>
                  </a:lnTo>
                  <a:lnTo>
                    <a:pt x="2" y="43"/>
                  </a:lnTo>
                  <a:lnTo>
                    <a:pt x="2" y="41"/>
                  </a:lnTo>
                  <a:lnTo>
                    <a:pt x="4" y="41"/>
                  </a:lnTo>
                  <a:lnTo>
                    <a:pt x="4" y="40"/>
                  </a:lnTo>
                  <a:lnTo>
                    <a:pt x="6" y="40"/>
                  </a:lnTo>
                  <a:lnTo>
                    <a:pt x="6" y="38"/>
                  </a:lnTo>
                  <a:lnTo>
                    <a:pt x="8" y="38"/>
                  </a:lnTo>
                  <a:lnTo>
                    <a:pt x="10" y="38"/>
                  </a:lnTo>
                  <a:lnTo>
                    <a:pt x="10" y="36"/>
                  </a:lnTo>
                  <a:lnTo>
                    <a:pt x="12" y="36"/>
                  </a:lnTo>
                  <a:lnTo>
                    <a:pt x="14" y="36"/>
                  </a:lnTo>
                  <a:lnTo>
                    <a:pt x="16" y="34"/>
                  </a:lnTo>
                  <a:lnTo>
                    <a:pt x="16" y="34"/>
                  </a:lnTo>
                  <a:lnTo>
                    <a:pt x="18" y="34"/>
                  </a:lnTo>
                  <a:lnTo>
                    <a:pt x="22" y="32"/>
                  </a:lnTo>
                  <a:lnTo>
                    <a:pt x="24" y="32"/>
                  </a:lnTo>
                  <a:lnTo>
                    <a:pt x="26" y="32"/>
                  </a:lnTo>
                  <a:lnTo>
                    <a:pt x="30" y="32"/>
                  </a:lnTo>
                  <a:lnTo>
                    <a:pt x="32" y="30"/>
                  </a:lnTo>
                  <a:lnTo>
                    <a:pt x="34" y="30"/>
                  </a:lnTo>
                  <a:lnTo>
                    <a:pt x="38" y="30"/>
                  </a:lnTo>
                  <a:lnTo>
                    <a:pt x="40" y="28"/>
                  </a:lnTo>
                  <a:lnTo>
                    <a:pt x="42" y="28"/>
                  </a:lnTo>
                  <a:lnTo>
                    <a:pt x="44" y="28"/>
                  </a:lnTo>
                  <a:lnTo>
                    <a:pt x="44" y="28"/>
                  </a:lnTo>
                  <a:lnTo>
                    <a:pt x="44" y="26"/>
                  </a:lnTo>
                  <a:lnTo>
                    <a:pt x="44" y="24"/>
                  </a:lnTo>
                  <a:lnTo>
                    <a:pt x="44" y="22"/>
                  </a:lnTo>
                  <a:lnTo>
                    <a:pt x="44" y="22"/>
                  </a:lnTo>
                  <a:lnTo>
                    <a:pt x="44" y="20"/>
                  </a:lnTo>
                  <a:lnTo>
                    <a:pt x="44" y="20"/>
                  </a:lnTo>
                  <a:lnTo>
                    <a:pt x="44" y="18"/>
                  </a:lnTo>
                  <a:lnTo>
                    <a:pt x="42" y="18"/>
                  </a:lnTo>
                  <a:lnTo>
                    <a:pt x="42" y="18"/>
                  </a:lnTo>
                  <a:lnTo>
                    <a:pt x="42" y="16"/>
                  </a:lnTo>
                  <a:lnTo>
                    <a:pt x="40" y="16"/>
                  </a:lnTo>
                  <a:lnTo>
                    <a:pt x="40" y="16"/>
                  </a:lnTo>
                  <a:lnTo>
                    <a:pt x="38" y="16"/>
                  </a:lnTo>
                  <a:lnTo>
                    <a:pt x="36" y="16"/>
                  </a:lnTo>
                  <a:lnTo>
                    <a:pt x="36" y="14"/>
                  </a:lnTo>
                  <a:lnTo>
                    <a:pt x="34" y="14"/>
                  </a:lnTo>
                  <a:lnTo>
                    <a:pt x="32" y="14"/>
                  </a:lnTo>
                  <a:lnTo>
                    <a:pt x="30" y="14"/>
                  </a:lnTo>
                  <a:lnTo>
                    <a:pt x="30" y="14"/>
                  </a:lnTo>
                  <a:lnTo>
                    <a:pt x="28" y="16"/>
                  </a:lnTo>
                  <a:lnTo>
                    <a:pt x="26" y="16"/>
                  </a:lnTo>
                  <a:lnTo>
                    <a:pt x="26" y="16"/>
                  </a:lnTo>
                  <a:lnTo>
                    <a:pt x="26" y="16"/>
                  </a:lnTo>
                  <a:lnTo>
                    <a:pt x="24" y="16"/>
                  </a:lnTo>
                  <a:lnTo>
                    <a:pt x="24" y="16"/>
                  </a:lnTo>
                  <a:lnTo>
                    <a:pt x="22" y="18"/>
                  </a:lnTo>
                  <a:lnTo>
                    <a:pt x="22" y="18"/>
                  </a:lnTo>
                  <a:lnTo>
                    <a:pt x="22" y="18"/>
                  </a:lnTo>
                  <a:lnTo>
                    <a:pt x="20" y="20"/>
                  </a:lnTo>
                  <a:lnTo>
                    <a:pt x="20" y="20"/>
                  </a:lnTo>
                  <a:lnTo>
                    <a:pt x="20" y="22"/>
                  </a:lnTo>
                  <a:lnTo>
                    <a:pt x="20" y="22"/>
                  </a:lnTo>
                  <a:lnTo>
                    <a:pt x="18" y="24"/>
                  </a:lnTo>
                  <a:close/>
                  <a:moveTo>
                    <a:pt x="44" y="40"/>
                  </a:moveTo>
                  <a:lnTo>
                    <a:pt x="44" y="40"/>
                  </a:lnTo>
                  <a:lnTo>
                    <a:pt x="42" y="40"/>
                  </a:lnTo>
                  <a:lnTo>
                    <a:pt x="42" y="40"/>
                  </a:lnTo>
                  <a:lnTo>
                    <a:pt x="40" y="41"/>
                  </a:lnTo>
                  <a:lnTo>
                    <a:pt x="38" y="41"/>
                  </a:lnTo>
                  <a:lnTo>
                    <a:pt x="36" y="41"/>
                  </a:lnTo>
                  <a:lnTo>
                    <a:pt x="34" y="41"/>
                  </a:lnTo>
                  <a:lnTo>
                    <a:pt x="32" y="41"/>
                  </a:lnTo>
                  <a:lnTo>
                    <a:pt x="30" y="43"/>
                  </a:lnTo>
                  <a:lnTo>
                    <a:pt x="30" y="43"/>
                  </a:lnTo>
                  <a:lnTo>
                    <a:pt x="28" y="43"/>
                  </a:lnTo>
                  <a:lnTo>
                    <a:pt x="26" y="43"/>
                  </a:lnTo>
                  <a:lnTo>
                    <a:pt x="24" y="43"/>
                  </a:lnTo>
                  <a:lnTo>
                    <a:pt x="24" y="45"/>
                  </a:lnTo>
                  <a:lnTo>
                    <a:pt x="24" y="45"/>
                  </a:lnTo>
                  <a:lnTo>
                    <a:pt x="22" y="45"/>
                  </a:lnTo>
                  <a:lnTo>
                    <a:pt x="22" y="45"/>
                  </a:lnTo>
                  <a:lnTo>
                    <a:pt x="20" y="47"/>
                  </a:lnTo>
                  <a:lnTo>
                    <a:pt x="20" y="47"/>
                  </a:lnTo>
                  <a:lnTo>
                    <a:pt x="20" y="49"/>
                  </a:lnTo>
                  <a:lnTo>
                    <a:pt x="20" y="49"/>
                  </a:lnTo>
                  <a:lnTo>
                    <a:pt x="18" y="49"/>
                  </a:lnTo>
                  <a:lnTo>
                    <a:pt x="18" y="51"/>
                  </a:lnTo>
                  <a:lnTo>
                    <a:pt x="18" y="51"/>
                  </a:lnTo>
                  <a:lnTo>
                    <a:pt x="18" y="53"/>
                  </a:lnTo>
                  <a:lnTo>
                    <a:pt x="18" y="53"/>
                  </a:lnTo>
                  <a:lnTo>
                    <a:pt x="18" y="55"/>
                  </a:lnTo>
                  <a:lnTo>
                    <a:pt x="20" y="55"/>
                  </a:lnTo>
                  <a:lnTo>
                    <a:pt x="20" y="57"/>
                  </a:lnTo>
                  <a:lnTo>
                    <a:pt x="20" y="57"/>
                  </a:lnTo>
                  <a:lnTo>
                    <a:pt x="20" y="59"/>
                  </a:lnTo>
                  <a:lnTo>
                    <a:pt x="22" y="59"/>
                  </a:lnTo>
                  <a:lnTo>
                    <a:pt x="22" y="59"/>
                  </a:lnTo>
                  <a:lnTo>
                    <a:pt x="24" y="61"/>
                  </a:lnTo>
                  <a:lnTo>
                    <a:pt x="24" y="61"/>
                  </a:lnTo>
                  <a:lnTo>
                    <a:pt x="26" y="61"/>
                  </a:lnTo>
                  <a:lnTo>
                    <a:pt x="26" y="61"/>
                  </a:lnTo>
                  <a:lnTo>
                    <a:pt x="28" y="61"/>
                  </a:lnTo>
                  <a:lnTo>
                    <a:pt x="28" y="61"/>
                  </a:lnTo>
                  <a:lnTo>
                    <a:pt x="30" y="61"/>
                  </a:lnTo>
                  <a:lnTo>
                    <a:pt x="30" y="61"/>
                  </a:lnTo>
                  <a:lnTo>
                    <a:pt x="32" y="61"/>
                  </a:lnTo>
                  <a:lnTo>
                    <a:pt x="34" y="61"/>
                  </a:lnTo>
                  <a:lnTo>
                    <a:pt x="34" y="61"/>
                  </a:lnTo>
                  <a:lnTo>
                    <a:pt x="36" y="61"/>
                  </a:lnTo>
                  <a:lnTo>
                    <a:pt x="36" y="59"/>
                  </a:lnTo>
                  <a:lnTo>
                    <a:pt x="38" y="59"/>
                  </a:lnTo>
                  <a:lnTo>
                    <a:pt x="40" y="59"/>
                  </a:lnTo>
                  <a:lnTo>
                    <a:pt x="40" y="57"/>
                  </a:lnTo>
                  <a:lnTo>
                    <a:pt x="40" y="57"/>
                  </a:lnTo>
                  <a:lnTo>
                    <a:pt x="42" y="57"/>
                  </a:lnTo>
                  <a:lnTo>
                    <a:pt x="42" y="55"/>
                  </a:lnTo>
                  <a:lnTo>
                    <a:pt x="42" y="55"/>
                  </a:lnTo>
                  <a:lnTo>
                    <a:pt x="44" y="53"/>
                  </a:lnTo>
                  <a:lnTo>
                    <a:pt x="44" y="53"/>
                  </a:lnTo>
                  <a:lnTo>
                    <a:pt x="44" y="53"/>
                  </a:lnTo>
                  <a:lnTo>
                    <a:pt x="44" y="51"/>
                  </a:lnTo>
                  <a:lnTo>
                    <a:pt x="44" y="51"/>
                  </a:lnTo>
                  <a:lnTo>
                    <a:pt x="44" y="49"/>
                  </a:lnTo>
                  <a:lnTo>
                    <a:pt x="44" y="49"/>
                  </a:lnTo>
                  <a:lnTo>
                    <a:pt x="44" y="47"/>
                  </a:lnTo>
                  <a:lnTo>
                    <a:pt x="44" y="45"/>
                  </a:lnTo>
                  <a:lnTo>
                    <a:pt x="44" y="45"/>
                  </a:lnTo>
                  <a:lnTo>
                    <a:pt x="44" y="43"/>
                  </a:lnTo>
                  <a:lnTo>
                    <a:pt x="44"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58" name="Freeform 422"/>
            <p:cNvSpPr>
              <a:spLocks/>
            </p:cNvSpPr>
            <p:nvPr/>
          </p:nvSpPr>
          <p:spPr bwMode="auto">
            <a:xfrm>
              <a:off x="3696" y="611"/>
              <a:ext cx="68" cy="73"/>
            </a:xfrm>
            <a:custGeom>
              <a:avLst/>
              <a:gdLst>
                <a:gd name="T0" fmla="*/ 48 w 68"/>
                <a:gd name="T1" fmla="*/ 73 h 73"/>
                <a:gd name="T2" fmla="*/ 48 w 68"/>
                <a:gd name="T3" fmla="*/ 34 h 73"/>
                <a:gd name="T4" fmla="*/ 48 w 68"/>
                <a:gd name="T5" fmla="*/ 30 h 73"/>
                <a:gd name="T6" fmla="*/ 48 w 68"/>
                <a:gd name="T7" fmla="*/ 26 h 73"/>
                <a:gd name="T8" fmla="*/ 48 w 68"/>
                <a:gd name="T9" fmla="*/ 24 h 73"/>
                <a:gd name="T10" fmla="*/ 46 w 68"/>
                <a:gd name="T11" fmla="*/ 22 h 73"/>
                <a:gd name="T12" fmla="*/ 46 w 68"/>
                <a:gd name="T13" fmla="*/ 20 h 73"/>
                <a:gd name="T14" fmla="*/ 44 w 68"/>
                <a:gd name="T15" fmla="*/ 18 h 73"/>
                <a:gd name="T16" fmla="*/ 44 w 68"/>
                <a:gd name="T17" fmla="*/ 18 h 73"/>
                <a:gd name="T18" fmla="*/ 42 w 68"/>
                <a:gd name="T19" fmla="*/ 16 h 73"/>
                <a:gd name="T20" fmla="*/ 40 w 68"/>
                <a:gd name="T21" fmla="*/ 16 h 73"/>
                <a:gd name="T22" fmla="*/ 40 w 68"/>
                <a:gd name="T23" fmla="*/ 16 h 73"/>
                <a:gd name="T24" fmla="*/ 38 w 68"/>
                <a:gd name="T25" fmla="*/ 14 h 73"/>
                <a:gd name="T26" fmla="*/ 34 w 68"/>
                <a:gd name="T27" fmla="*/ 14 h 73"/>
                <a:gd name="T28" fmla="*/ 32 w 68"/>
                <a:gd name="T29" fmla="*/ 16 h 73"/>
                <a:gd name="T30" fmla="*/ 30 w 68"/>
                <a:gd name="T31" fmla="*/ 16 h 73"/>
                <a:gd name="T32" fmla="*/ 28 w 68"/>
                <a:gd name="T33" fmla="*/ 16 h 73"/>
                <a:gd name="T34" fmla="*/ 26 w 68"/>
                <a:gd name="T35" fmla="*/ 18 h 73"/>
                <a:gd name="T36" fmla="*/ 24 w 68"/>
                <a:gd name="T37" fmla="*/ 20 h 73"/>
                <a:gd name="T38" fmla="*/ 24 w 68"/>
                <a:gd name="T39" fmla="*/ 22 h 73"/>
                <a:gd name="T40" fmla="*/ 22 w 68"/>
                <a:gd name="T41" fmla="*/ 24 h 73"/>
                <a:gd name="T42" fmla="*/ 22 w 68"/>
                <a:gd name="T43" fmla="*/ 26 h 73"/>
                <a:gd name="T44" fmla="*/ 20 w 68"/>
                <a:gd name="T45" fmla="*/ 30 h 73"/>
                <a:gd name="T46" fmla="*/ 20 w 68"/>
                <a:gd name="T47" fmla="*/ 34 h 73"/>
                <a:gd name="T48" fmla="*/ 20 w 68"/>
                <a:gd name="T49" fmla="*/ 38 h 73"/>
                <a:gd name="T50" fmla="*/ 20 w 68"/>
                <a:gd name="T51" fmla="*/ 73 h 73"/>
                <a:gd name="T52" fmla="*/ 0 w 68"/>
                <a:gd name="T53" fmla="*/ 2 h 73"/>
                <a:gd name="T54" fmla="*/ 18 w 68"/>
                <a:gd name="T55" fmla="*/ 12 h 73"/>
                <a:gd name="T56" fmla="*/ 24 w 68"/>
                <a:gd name="T57" fmla="*/ 6 h 73"/>
                <a:gd name="T58" fmla="*/ 30 w 68"/>
                <a:gd name="T59" fmla="*/ 2 h 73"/>
                <a:gd name="T60" fmla="*/ 36 w 68"/>
                <a:gd name="T61" fmla="*/ 0 h 73"/>
                <a:gd name="T62" fmla="*/ 44 w 68"/>
                <a:gd name="T63" fmla="*/ 0 h 73"/>
                <a:gd name="T64" fmla="*/ 46 w 68"/>
                <a:gd name="T65" fmla="*/ 0 h 73"/>
                <a:gd name="T66" fmla="*/ 50 w 68"/>
                <a:gd name="T67" fmla="*/ 0 h 73"/>
                <a:gd name="T68" fmla="*/ 52 w 68"/>
                <a:gd name="T69" fmla="*/ 2 h 73"/>
                <a:gd name="T70" fmla="*/ 54 w 68"/>
                <a:gd name="T71" fmla="*/ 2 h 73"/>
                <a:gd name="T72" fmla="*/ 58 w 68"/>
                <a:gd name="T73" fmla="*/ 4 h 73"/>
                <a:gd name="T74" fmla="*/ 60 w 68"/>
                <a:gd name="T75" fmla="*/ 4 h 73"/>
                <a:gd name="T76" fmla="*/ 62 w 68"/>
                <a:gd name="T77" fmla="*/ 6 h 73"/>
                <a:gd name="T78" fmla="*/ 62 w 68"/>
                <a:gd name="T79" fmla="*/ 8 h 73"/>
                <a:gd name="T80" fmla="*/ 64 w 68"/>
                <a:gd name="T81" fmla="*/ 10 h 73"/>
                <a:gd name="T82" fmla="*/ 66 w 68"/>
                <a:gd name="T83" fmla="*/ 12 h 73"/>
                <a:gd name="T84" fmla="*/ 66 w 68"/>
                <a:gd name="T85" fmla="*/ 14 h 73"/>
                <a:gd name="T86" fmla="*/ 66 w 68"/>
                <a:gd name="T87" fmla="*/ 16 h 73"/>
                <a:gd name="T88" fmla="*/ 68 w 68"/>
                <a:gd name="T89" fmla="*/ 18 h 73"/>
                <a:gd name="T90" fmla="*/ 68 w 68"/>
                <a:gd name="T91" fmla="*/ 22 h 73"/>
                <a:gd name="T92" fmla="*/ 68 w 68"/>
                <a:gd name="T93" fmla="*/ 26 h 73"/>
                <a:gd name="T94" fmla="*/ 68 w 68"/>
                <a:gd name="T95"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73">
                  <a:moveTo>
                    <a:pt x="68" y="73"/>
                  </a:moveTo>
                  <a:lnTo>
                    <a:pt x="48" y="73"/>
                  </a:lnTo>
                  <a:lnTo>
                    <a:pt x="48" y="38"/>
                  </a:lnTo>
                  <a:lnTo>
                    <a:pt x="48" y="34"/>
                  </a:lnTo>
                  <a:lnTo>
                    <a:pt x="48" y="32"/>
                  </a:lnTo>
                  <a:lnTo>
                    <a:pt x="48" y="30"/>
                  </a:lnTo>
                  <a:lnTo>
                    <a:pt x="48" y="28"/>
                  </a:lnTo>
                  <a:lnTo>
                    <a:pt x="48" y="26"/>
                  </a:lnTo>
                  <a:lnTo>
                    <a:pt x="48" y="24"/>
                  </a:lnTo>
                  <a:lnTo>
                    <a:pt x="48" y="24"/>
                  </a:lnTo>
                  <a:lnTo>
                    <a:pt x="48" y="22"/>
                  </a:lnTo>
                  <a:lnTo>
                    <a:pt x="46" y="22"/>
                  </a:lnTo>
                  <a:lnTo>
                    <a:pt x="46" y="20"/>
                  </a:lnTo>
                  <a:lnTo>
                    <a:pt x="46" y="20"/>
                  </a:lnTo>
                  <a:lnTo>
                    <a:pt x="46" y="18"/>
                  </a:lnTo>
                  <a:lnTo>
                    <a:pt x="44" y="18"/>
                  </a:lnTo>
                  <a:lnTo>
                    <a:pt x="44" y="18"/>
                  </a:lnTo>
                  <a:lnTo>
                    <a:pt x="44" y="18"/>
                  </a:lnTo>
                  <a:lnTo>
                    <a:pt x="42" y="16"/>
                  </a:lnTo>
                  <a:lnTo>
                    <a:pt x="42" y="16"/>
                  </a:lnTo>
                  <a:lnTo>
                    <a:pt x="42" y="16"/>
                  </a:lnTo>
                  <a:lnTo>
                    <a:pt x="40" y="16"/>
                  </a:lnTo>
                  <a:lnTo>
                    <a:pt x="40" y="16"/>
                  </a:lnTo>
                  <a:lnTo>
                    <a:pt x="40" y="16"/>
                  </a:lnTo>
                  <a:lnTo>
                    <a:pt x="38" y="14"/>
                  </a:lnTo>
                  <a:lnTo>
                    <a:pt x="38" y="14"/>
                  </a:lnTo>
                  <a:lnTo>
                    <a:pt x="36" y="14"/>
                  </a:lnTo>
                  <a:lnTo>
                    <a:pt x="34" y="14"/>
                  </a:lnTo>
                  <a:lnTo>
                    <a:pt x="34" y="14"/>
                  </a:lnTo>
                  <a:lnTo>
                    <a:pt x="32" y="16"/>
                  </a:lnTo>
                  <a:lnTo>
                    <a:pt x="32" y="16"/>
                  </a:lnTo>
                  <a:lnTo>
                    <a:pt x="30" y="16"/>
                  </a:lnTo>
                  <a:lnTo>
                    <a:pt x="30" y="16"/>
                  </a:lnTo>
                  <a:lnTo>
                    <a:pt x="28" y="16"/>
                  </a:lnTo>
                  <a:lnTo>
                    <a:pt x="28" y="18"/>
                  </a:lnTo>
                  <a:lnTo>
                    <a:pt x="26" y="18"/>
                  </a:lnTo>
                  <a:lnTo>
                    <a:pt x="26" y="18"/>
                  </a:lnTo>
                  <a:lnTo>
                    <a:pt x="24" y="20"/>
                  </a:lnTo>
                  <a:lnTo>
                    <a:pt x="24" y="20"/>
                  </a:lnTo>
                  <a:lnTo>
                    <a:pt x="24" y="22"/>
                  </a:lnTo>
                  <a:lnTo>
                    <a:pt x="22" y="22"/>
                  </a:lnTo>
                  <a:lnTo>
                    <a:pt x="22" y="24"/>
                  </a:lnTo>
                  <a:lnTo>
                    <a:pt x="22" y="24"/>
                  </a:lnTo>
                  <a:lnTo>
                    <a:pt x="22" y="26"/>
                  </a:lnTo>
                  <a:lnTo>
                    <a:pt x="22" y="28"/>
                  </a:lnTo>
                  <a:lnTo>
                    <a:pt x="20" y="30"/>
                  </a:lnTo>
                  <a:lnTo>
                    <a:pt x="20" y="32"/>
                  </a:lnTo>
                  <a:lnTo>
                    <a:pt x="20" y="34"/>
                  </a:lnTo>
                  <a:lnTo>
                    <a:pt x="20" y="36"/>
                  </a:lnTo>
                  <a:lnTo>
                    <a:pt x="20" y="38"/>
                  </a:lnTo>
                  <a:lnTo>
                    <a:pt x="20" y="41"/>
                  </a:lnTo>
                  <a:lnTo>
                    <a:pt x="20" y="73"/>
                  </a:lnTo>
                  <a:lnTo>
                    <a:pt x="0" y="73"/>
                  </a:lnTo>
                  <a:lnTo>
                    <a:pt x="0" y="2"/>
                  </a:lnTo>
                  <a:lnTo>
                    <a:pt x="18" y="2"/>
                  </a:lnTo>
                  <a:lnTo>
                    <a:pt x="18" y="12"/>
                  </a:lnTo>
                  <a:lnTo>
                    <a:pt x="22" y="10"/>
                  </a:lnTo>
                  <a:lnTo>
                    <a:pt x="24" y="6"/>
                  </a:lnTo>
                  <a:lnTo>
                    <a:pt x="26" y="4"/>
                  </a:lnTo>
                  <a:lnTo>
                    <a:pt x="30" y="2"/>
                  </a:lnTo>
                  <a:lnTo>
                    <a:pt x="32" y="2"/>
                  </a:lnTo>
                  <a:lnTo>
                    <a:pt x="36" y="0"/>
                  </a:lnTo>
                  <a:lnTo>
                    <a:pt x="40" y="0"/>
                  </a:lnTo>
                  <a:lnTo>
                    <a:pt x="44" y="0"/>
                  </a:lnTo>
                  <a:lnTo>
                    <a:pt x="44" y="0"/>
                  </a:lnTo>
                  <a:lnTo>
                    <a:pt x="46" y="0"/>
                  </a:lnTo>
                  <a:lnTo>
                    <a:pt x="48" y="0"/>
                  </a:lnTo>
                  <a:lnTo>
                    <a:pt x="50" y="0"/>
                  </a:lnTo>
                  <a:lnTo>
                    <a:pt x="50" y="0"/>
                  </a:lnTo>
                  <a:lnTo>
                    <a:pt x="52" y="2"/>
                  </a:lnTo>
                  <a:lnTo>
                    <a:pt x="54" y="2"/>
                  </a:lnTo>
                  <a:lnTo>
                    <a:pt x="54" y="2"/>
                  </a:lnTo>
                  <a:lnTo>
                    <a:pt x="56" y="2"/>
                  </a:lnTo>
                  <a:lnTo>
                    <a:pt x="58" y="4"/>
                  </a:lnTo>
                  <a:lnTo>
                    <a:pt x="58" y="4"/>
                  </a:lnTo>
                  <a:lnTo>
                    <a:pt x="60" y="4"/>
                  </a:lnTo>
                  <a:lnTo>
                    <a:pt x="60" y="6"/>
                  </a:lnTo>
                  <a:lnTo>
                    <a:pt x="62" y="6"/>
                  </a:lnTo>
                  <a:lnTo>
                    <a:pt x="62" y="8"/>
                  </a:lnTo>
                  <a:lnTo>
                    <a:pt x="62" y="8"/>
                  </a:lnTo>
                  <a:lnTo>
                    <a:pt x="64" y="10"/>
                  </a:lnTo>
                  <a:lnTo>
                    <a:pt x="64" y="10"/>
                  </a:lnTo>
                  <a:lnTo>
                    <a:pt x="64" y="10"/>
                  </a:lnTo>
                  <a:lnTo>
                    <a:pt x="66" y="12"/>
                  </a:lnTo>
                  <a:lnTo>
                    <a:pt x="66" y="12"/>
                  </a:lnTo>
                  <a:lnTo>
                    <a:pt x="66" y="14"/>
                  </a:lnTo>
                  <a:lnTo>
                    <a:pt x="66" y="16"/>
                  </a:lnTo>
                  <a:lnTo>
                    <a:pt x="66" y="16"/>
                  </a:lnTo>
                  <a:lnTo>
                    <a:pt x="66" y="18"/>
                  </a:lnTo>
                  <a:lnTo>
                    <a:pt x="68" y="18"/>
                  </a:lnTo>
                  <a:lnTo>
                    <a:pt x="68" y="20"/>
                  </a:lnTo>
                  <a:lnTo>
                    <a:pt x="68" y="22"/>
                  </a:lnTo>
                  <a:lnTo>
                    <a:pt x="68" y="24"/>
                  </a:lnTo>
                  <a:lnTo>
                    <a:pt x="68" y="26"/>
                  </a:lnTo>
                  <a:lnTo>
                    <a:pt x="68" y="28"/>
                  </a:lnTo>
                  <a:lnTo>
                    <a:pt x="68" y="30"/>
                  </a:lnTo>
                  <a:lnTo>
                    <a:pt x="68"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59" name="Freeform 423"/>
            <p:cNvSpPr>
              <a:spLocks noEditPoints="1"/>
            </p:cNvSpPr>
            <p:nvPr/>
          </p:nvSpPr>
          <p:spPr bwMode="auto">
            <a:xfrm>
              <a:off x="3778" y="611"/>
              <a:ext cx="67" cy="75"/>
            </a:xfrm>
            <a:custGeom>
              <a:avLst/>
              <a:gdLst>
                <a:gd name="T0" fmla="*/ 65 w 67"/>
                <a:gd name="T1" fmla="*/ 57 h 75"/>
                <a:gd name="T2" fmla="*/ 61 w 67"/>
                <a:gd name="T3" fmla="*/ 63 h 75"/>
                <a:gd name="T4" fmla="*/ 57 w 67"/>
                <a:gd name="T5" fmla="*/ 69 h 75"/>
                <a:gd name="T6" fmla="*/ 51 w 67"/>
                <a:gd name="T7" fmla="*/ 73 h 75"/>
                <a:gd name="T8" fmla="*/ 44 w 67"/>
                <a:gd name="T9" fmla="*/ 75 h 75"/>
                <a:gd name="T10" fmla="*/ 36 w 67"/>
                <a:gd name="T11" fmla="*/ 75 h 75"/>
                <a:gd name="T12" fmla="*/ 22 w 67"/>
                <a:gd name="T13" fmla="*/ 73 h 75"/>
                <a:gd name="T14" fmla="*/ 12 w 67"/>
                <a:gd name="T15" fmla="*/ 69 h 75"/>
                <a:gd name="T16" fmla="*/ 6 w 67"/>
                <a:gd name="T17" fmla="*/ 61 h 75"/>
                <a:gd name="T18" fmla="*/ 2 w 67"/>
                <a:gd name="T19" fmla="*/ 51 h 75"/>
                <a:gd name="T20" fmla="*/ 0 w 67"/>
                <a:gd name="T21" fmla="*/ 41 h 75"/>
                <a:gd name="T22" fmla="*/ 0 w 67"/>
                <a:gd name="T23" fmla="*/ 30 h 75"/>
                <a:gd name="T24" fmla="*/ 4 w 67"/>
                <a:gd name="T25" fmla="*/ 20 h 75"/>
                <a:gd name="T26" fmla="*/ 10 w 67"/>
                <a:gd name="T27" fmla="*/ 10 h 75"/>
                <a:gd name="T28" fmla="*/ 18 w 67"/>
                <a:gd name="T29" fmla="*/ 4 h 75"/>
                <a:gd name="T30" fmla="*/ 26 w 67"/>
                <a:gd name="T31" fmla="*/ 0 h 75"/>
                <a:gd name="T32" fmla="*/ 38 w 67"/>
                <a:gd name="T33" fmla="*/ 0 h 75"/>
                <a:gd name="T34" fmla="*/ 47 w 67"/>
                <a:gd name="T35" fmla="*/ 2 h 75"/>
                <a:gd name="T36" fmla="*/ 55 w 67"/>
                <a:gd name="T37" fmla="*/ 8 h 75"/>
                <a:gd name="T38" fmla="*/ 63 w 67"/>
                <a:gd name="T39" fmla="*/ 16 h 75"/>
                <a:gd name="T40" fmla="*/ 67 w 67"/>
                <a:gd name="T41" fmla="*/ 28 h 75"/>
                <a:gd name="T42" fmla="*/ 67 w 67"/>
                <a:gd name="T43" fmla="*/ 43 h 75"/>
                <a:gd name="T44" fmla="*/ 20 w 67"/>
                <a:gd name="T45" fmla="*/ 47 h 75"/>
                <a:gd name="T46" fmla="*/ 22 w 67"/>
                <a:gd name="T47" fmla="*/ 53 h 75"/>
                <a:gd name="T48" fmla="*/ 24 w 67"/>
                <a:gd name="T49" fmla="*/ 57 h 75"/>
                <a:gd name="T50" fmla="*/ 28 w 67"/>
                <a:gd name="T51" fmla="*/ 59 h 75"/>
                <a:gd name="T52" fmla="*/ 32 w 67"/>
                <a:gd name="T53" fmla="*/ 61 h 75"/>
                <a:gd name="T54" fmla="*/ 36 w 67"/>
                <a:gd name="T55" fmla="*/ 61 h 75"/>
                <a:gd name="T56" fmla="*/ 40 w 67"/>
                <a:gd name="T57" fmla="*/ 61 h 75"/>
                <a:gd name="T58" fmla="*/ 42 w 67"/>
                <a:gd name="T59" fmla="*/ 59 h 75"/>
                <a:gd name="T60" fmla="*/ 44 w 67"/>
                <a:gd name="T61" fmla="*/ 57 h 75"/>
                <a:gd name="T62" fmla="*/ 45 w 67"/>
                <a:gd name="T63" fmla="*/ 55 h 75"/>
                <a:gd name="T64" fmla="*/ 47 w 67"/>
                <a:gd name="T65" fmla="*/ 51 h 75"/>
                <a:gd name="T66" fmla="*/ 47 w 67"/>
                <a:gd name="T67" fmla="*/ 28 h 75"/>
                <a:gd name="T68" fmla="*/ 47 w 67"/>
                <a:gd name="T69" fmla="*/ 22 h 75"/>
                <a:gd name="T70" fmla="*/ 44 w 67"/>
                <a:gd name="T71" fmla="*/ 20 h 75"/>
                <a:gd name="T72" fmla="*/ 42 w 67"/>
                <a:gd name="T73" fmla="*/ 16 h 75"/>
                <a:gd name="T74" fmla="*/ 38 w 67"/>
                <a:gd name="T75" fmla="*/ 16 h 75"/>
                <a:gd name="T76" fmla="*/ 32 w 67"/>
                <a:gd name="T77" fmla="*/ 14 h 75"/>
                <a:gd name="T78" fmla="*/ 28 w 67"/>
                <a:gd name="T79" fmla="*/ 16 h 75"/>
                <a:gd name="T80" fmla="*/ 26 w 67"/>
                <a:gd name="T81" fmla="*/ 18 h 75"/>
                <a:gd name="T82" fmla="*/ 22 w 67"/>
                <a:gd name="T83" fmla="*/ 22 h 75"/>
                <a:gd name="T84" fmla="*/ 20 w 67"/>
                <a:gd name="T85" fmla="*/ 26 h 75"/>
                <a:gd name="T86" fmla="*/ 20 w 67"/>
                <a:gd name="T87"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75">
                  <a:moveTo>
                    <a:pt x="47" y="51"/>
                  </a:moveTo>
                  <a:lnTo>
                    <a:pt x="67" y="53"/>
                  </a:lnTo>
                  <a:lnTo>
                    <a:pt x="65" y="57"/>
                  </a:lnTo>
                  <a:lnTo>
                    <a:pt x="65" y="59"/>
                  </a:lnTo>
                  <a:lnTo>
                    <a:pt x="63" y="61"/>
                  </a:lnTo>
                  <a:lnTo>
                    <a:pt x="61" y="63"/>
                  </a:lnTo>
                  <a:lnTo>
                    <a:pt x="59" y="65"/>
                  </a:lnTo>
                  <a:lnTo>
                    <a:pt x="59" y="67"/>
                  </a:lnTo>
                  <a:lnTo>
                    <a:pt x="57" y="69"/>
                  </a:lnTo>
                  <a:lnTo>
                    <a:pt x="55" y="71"/>
                  </a:lnTo>
                  <a:lnTo>
                    <a:pt x="53" y="71"/>
                  </a:lnTo>
                  <a:lnTo>
                    <a:pt x="51" y="73"/>
                  </a:lnTo>
                  <a:lnTo>
                    <a:pt x="47" y="73"/>
                  </a:lnTo>
                  <a:lnTo>
                    <a:pt x="45" y="75"/>
                  </a:lnTo>
                  <a:lnTo>
                    <a:pt x="44" y="75"/>
                  </a:lnTo>
                  <a:lnTo>
                    <a:pt x="42" y="75"/>
                  </a:lnTo>
                  <a:lnTo>
                    <a:pt x="38" y="75"/>
                  </a:lnTo>
                  <a:lnTo>
                    <a:pt x="36" y="75"/>
                  </a:lnTo>
                  <a:lnTo>
                    <a:pt x="30" y="75"/>
                  </a:lnTo>
                  <a:lnTo>
                    <a:pt x="26" y="75"/>
                  </a:lnTo>
                  <a:lnTo>
                    <a:pt x="22" y="73"/>
                  </a:lnTo>
                  <a:lnTo>
                    <a:pt x="18" y="73"/>
                  </a:lnTo>
                  <a:lnTo>
                    <a:pt x="16" y="71"/>
                  </a:lnTo>
                  <a:lnTo>
                    <a:pt x="12" y="69"/>
                  </a:lnTo>
                  <a:lnTo>
                    <a:pt x="10" y="67"/>
                  </a:lnTo>
                  <a:lnTo>
                    <a:pt x="6" y="63"/>
                  </a:lnTo>
                  <a:lnTo>
                    <a:pt x="6" y="61"/>
                  </a:lnTo>
                  <a:lnTo>
                    <a:pt x="4" y="57"/>
                  </a:lnTo>
                  <a:lnTo>
                    <a:pt x="2" y="55"/>
                  </a:lnTo>
                  <a:lnTo>
                    <a:pt x="2" y="51"/>
                  </a:lnTo>
                  <a:lnTo>
                    <a:pt x="0" y="49"/>
                  </a:lnTo>
                  <a:lnTo>
                    <a:pt x="0" y="45"/>
                  </a:lnTo>
                  <a:lnTo>
                    <a:pt x="0" y="41"/>
                  </a:lnTo>
                  <a:lnTo>
                    <a:pt x="0" y="38"/>
                  </a:lnTo>
                  <a:lnTo>
                    <a:pt x="0" y="34"/>
                  </a:lnTo>
                  <a:lnTo>
                    <a:pt x="0" y="30"/>
                  </a:lnTo>
                  <a:lnTo>
                    <a:pt x="2" y="26"/>
                  </a:lnTo>
                  <a:lnTo>
                    <a:pt x="2" y="22"/>
                  </a:lnTo>
                  <a:lnTo>
                    <a:pt x="4" y="20"/>
                  </a:lnTo>
                  <a:lnTo>
                    <a:pt x="6" y="16"/>
                  </a:lnTo>
                  <a:lnTo>
                    <a:pt x="6" y="12"/>
                  </a:lnTo>
                  <a:lnTo>
                    <a:pt x="10" y="10"/>
                  </a:lnTo>
                  <a:lnTo>
                    <a:pt x="12" y="8"/>
                  </a:lnTo>
                  <a:lnTo>
                    <a:pt x="14" y="6"/>
                  </a:lnTo>
                  <a:lnTo>
                    <a:pt x="18" y="4"/>
                  </a:lnTo>
                  <a:lnTo>
                    <a:pt x="20" y="2"/>
                  </a:lnTo>
                  <a:lnTo>
                    <a:pt x="24" y="2"/>
                  </a:lnTo>
                  <a:lnTo>
                    <a:pt x="26" y="0"/>
                  </a:lnTo>
                  <a:lnTo>
                    <a:pt x="30" y="0"/>
                  </a:lnTo>
                  <a:lnTo>
                    <a:pt x="34" y="0"/>
                  </a:lnTo>
                  <a:lnTo>
                    <a:pt x="38" y="0"/>
                  </a:lnTo>
                  <a:lnTo>
                    <a:pt x="42" y="0"/>
                  </a:lnTo>
                  <a:lnTo>
                    <a:pt x="44" y="2"/>
                  </a:lnTo>
                  <a:lnTo>
                    <a:pt x="47" y="2"/>
                  </a:lnTo>
                  <a:lnTo>
                    <a:pt x="51" y="4"/>
                  </a:lnTo>
                  <a:lnTo>
                    <a:pt x="53" y="6"/>
                  </a:lnTo>
                  <a:lnTo>
                    <a:pt x="55" y="8"/>
                  </a:lnTo>
                  <a:lnTo>
                    <a:pt x="59" y="10"/>
                  </a:lnTo>
                  <a:lnTo>
                    <a:pt x="61" y="14"/>
                  </a:lnTo>
                  <a:lnTo>
                    <a:pt x="63" y="16"/>
                  </a:lnTo>
                  <a:lnTo>
                    <a:pt x="63" y="20"/>
                  </a:lnTo>
                  <a:lnTo>
                    <a:pt x="65" y="24"/>
                  </a:lnTo>
                  <a:lnTo>
                    <a:pt x="67" y="28"/>
                  </a:lnTo>
                  <a:lnTo>
                    <a:pt x="67" y="34"/>
                  </a:lnTo>
                  <a:lnTo>
                    <a:pt x="67" y="38"/>
                  </a:lnTo>
                  <a:lnTo>
                    <a:pt x="67" y="43"/>
                  </a:lnTo>
                  <a:lnTo>
                    <a:pt x="20" y="43"/>
                  </a:lnTo>
                  <a:lnTo>
                    <a:pt x="20" y="45"/>
                  </a:lnTo>
                  <a:lnTo>
                    <a:pt x="20" y="47"/>
                  </a:lnTo>
                  <a:lnTo>
                    <a:pt x="20" y="49"/>
                  </a:lnTo>
                  <a:lnTo>
                    <a:pt x="20" y="51"/>
                  </a:lnTo>
                  <a:lnTo>
                    <a:pt x="22" y="53"/>
                  </a:lnTo>
                  <a:lnTo>
                    <a:pt x="22" y="53"/>
                  </a:lnTo>
                  <a:lnTo>
                    <a:pt x="24" y="55"/>
                  </a:lnTo>
                  <a:lnTo>
                    <a:pt x="24" y="57"/>
                  </a:lnTo>
                  <a:lnTo>
                    <a:pt x="26" y="57"/>
                  </a:lnTo>
                  <a:lnTo>
                    <a:pt x="26" y="59"/>
                  </a:lnTo>
                  <a:lnTo>
                    <a:pt x="28" y="59"/>
                  </a:lnTo>
                  <a:lnTo>
                    <a:pt x="30" y="59"/>
                  </a:lnTo>
                  <a:lnTo>
                    <a:pt x="30" y="61"/>
                  </a:lnTo>
                  <a:lnTo>
                    <a:pt x="32" y="61"/>
                  </a:lnTo>
                  <a:lnTo>
                    <a:pt x="34" y="61"/>
                  </a:lnTo>
                  <a:lnTo>
                    <a:pt x="36" y="61"/>
                  </a:lnTo>
                  <a:lnTo>
                    <a:pt x="36" y="61"/>
                  </a:lnTo>
                  <a:lnTo>
                    <a:pt x="38" y="61"/>
                  </a:lnTo>
                  <a:lnTo>
                    <a:pt x="38" y="61"/>
                  </a:lnTo>
                  <a:lnTo>
                    <a:pt x="40" y="61"/>
                  </a:lnTo>
                  <a:lnTo>
                    <a:pt x="40" y="61"/>
                  </a:lnTo>
                  <a:lnTo>
                    <a:pt x="42" y="59"/>
                  </a:lnTo>
                  <a:lnTo>
                    <a:pt x="42" y="59"/>
                  </a:lnTo>
                  <a:lnTo>
                    <a:pt x="44" y="59"/>
                  </a:lnTo>
                  <a:lnTo>
                    <a:pt x="44" y="57"/>
                  </a:lnTo>
                  <a:lnTo>
                    <a:pt x="44" y="57"/>
                  </a:lnTo>
                  <a:lnTo>
                    <a:pt x="45" y="57"/>
                  </a:lnTo>
                  <a:lnTo>
                    <a:pt x="45" y="55"/>
                  </a:lnTo>
                  <a:lnTo>
                    <a:pt x="45" y="55"/>
                  </a:lnTo>
                  <a:lnTo>
                    <a:pt x="45" y="53"/>
                  </a:lnTo>
                  <a:lnTo>
                    <a:pt x="47" y="51"/>
                  </a:lnTo>
                  <a:lnTo>
                    <a:pt x="47" y="51"/>
                  </a:lnTo>
                  <a:close/>
                  <a:moveTo>
                    <a:pt x="47" y="32"/>
                  </a:moveTo>
                  <a:lnTo>
                    <a:pt x="47" y="30"/>
                  </a:lnTo>
                  <a:lnTo>
                    <a:pt x="47" y="28"/>
                  </a:lnTo>
                  <a:lnTo>
                    <a:pt x="47" y="26"/>
                  </a:lnTo>
                  <a:lnTo>
                    <a:pt x="47" y="24"/>
                  </a:lnTo>
                  <a:lnTo>
                    <a:pt x="47" y="22"/>
                  </a:lnTo>
                  <a:lnTo>
                    <a:pt x="45" y="22"/>
                  </a:lnTo>
                  <a:lnTo>
                    <a:pt x="45" y="20"/>
                  </a:lnTo>
                  <a:lnTo>
                    <a:pt x="44" y="20"/>
                  </a:lnTo>
                  <a:lnTo>
                    <a:pt x="44" y="18"/>
                  </a:lnTo>
                  <a:lnTo>
                    <a:pt x="42" y="18"/>
                  </a:lnTo>
                  <a:lnTo>
                    <a:pt x="42" y="16"/>
                  </a:lnTo>
                  <a:lnTo>
                    <a:pt x="40" y="16"/>
                  </a:lnTo>
                  <a:lnTo>
                    <a:pt x="38" y="16"/>
                  </a:lnTo>
                  <a:lnTo>
                    <a:pt x="38" y="16"/>
                  </a:lnTo>
                  <a:lnTo>
                    <a:pt x="36" y="14"/>
                  </a:lnTo>
                  <a:lnTo>
                    <a:pt x="34" y="14"/>
                  </a:lnTo>
                  <a:lnTo>
                    <a:pt x="32" y="14"/>
                  </a:lnTo>
                  <a:lnTo>
                    <a:pt x="32" y="16"/>
                  </a:lnTo>
                  <a:lnTo>
                    <a:pt x="30" y="16"/>
                  </a:lnTo>
                  <a:lnTo>
                    <a:pt x="28" y="16"/>
                  </a:lnTo>
                  <a:lnTo>
                    <a:pt x="28" y="16"/>
                  </a:lnTo>
                  <a:lnTo>
                    <a:pt x="26" y="18"/>
                  </a:lnTo>
                  <a:lnTo>
                    <a:pt x="26" y="18"/>
                  </a:lnTo>
                  <a:lnTo>
                    <a:pt x="24" y="20"/>
                  </a:lnTo>
                  <a:lnTo>
                    <a:pt x="24" y="20"/>
                  </a:lnTo>
                  <a:lnTo>
                    <a:pt x="22" y="22"/>
                  </a:lnTo>
                  <a:lnTo>
                    <a:pt x="22" y="24"/>
                  </a:lnTo>
                  <a:lnTo>
                    <a:pt x="20" y="24"/>
                  </a:lnTo>
                  <a:lnTo>
                    <a:pt x="20" y="26"/>
                  </a:lnTo>
                  <a:lnTo>
                    <a:pt x="20" y="28"/>
                  </a:lnTo>
                  <a:lnTo>
                    <a:pt x="20" y="30"/>
                  </a:lnTo>
                  <a:lnTo>
                    <a:pt x="20" y="32"/>
                  </a:lnTo>
                  <a:lnTo>
                    <a:pt x="47"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0" name="Freeform 424"/>
            <p:cNvSpPr>
              <a:spLocks/>
            </p:cNvSpPr>
            <p:nvPr/>
          </p:nvSpPr>
          <p:spPr bwMode="auto">
            <a:xfrm>
              <a:off x="3855" y="611"/>
              <a:ext cx="68" cy="75"/>
            </a:xfrm>
            <a:custGeom>
              <a:avLst/>
              <a:gdLst>
                <a:gd name="T0" fmla="*/ 20 w 68"/>
                <a:gd name="T1" fmla="*/ 53 h 75"/>
                <a:gd name="T2" fmla="*/ 22 w 68"/>
                <a:gd name="T3" fmla="*/ 57 h 75"/>
                <a:gd name="T4" fmla="*/ 26 w 68"/>
                <a:gd name="T5" fmla="*/ 59 h 75"/>
                <a:gd name="T6" fmla="*/ 32 w 68"/>
                <a:gd name="T7" fmla="*/ 61 h 75"/>
                <a:gd name="T8" fmla="*/ 38 w 68"/>
                <a:gd name="T9" fmla="*/ 61 h 75"/>
                <a:gd name="T10" fmla="*/ 44 w 68"/>
                <a:gd name="T11" fmla="*/ 61 h 75"/>
                <a:gd name="T12" fmla="*/ 46 w 68"/>
                <a:gd name="T13" fmla="*/ 57 h 75"/>
                <a:gd name="T14" fmla="*/ 48 w 68"/>
                <a:gd name="T15" fmla="*/ 55 h 75"/>
                <a:gd name="T16" fmla="*/ 48 w 68"/>
                <a:gd name="T17" fmla="*/ 53 h 75"/>
                <a:gd name="T18" fmla="*/ 48 w 68"/>
                <a:gd name="T19" fmla="*/ 51 h 75"/>
                <a:gd name="T20" fmla="*/ 46 w 68"/>
                <a:gd name="T21" fmla="*/ 49 h 75"/>
                <a:gd name="T22" fmla="*/ 42 w 68"/>
                <a:gd name="T23" fmla="*/ 47 h 75"/>
                <a:gd name="T24" fmla="*/ 30 w 68"/>
                <a:gd name="T25" fmla="*/ 45 h 75"/>
                <a:gd name="T26" fmla="*/ 14 w 68"/>
                <a:gd name="T27" fmla="*/ 41 h 75"/>
                <a:gd name="T28" fmla="*/ 6 w 68"/>
                <a:gd name="T29" fmla="*/ 36 h 75"/>
                <a:gd name="T30" fmla="*/ 2 w 68"/>
                <a:gd name="T31" fmla="*/ 28 h 75"/>
                <a:gd name="T32" fmla="*/ 2 w 68"/>
                <a:gd name="T33" fmla="*/ 18 h 75"/>
                <a:gd name="T34" fmla="*/ 6 w 68"/>
                <a:gd name="T35" fmla="*/ 10 h 75"/>
                <a:gd name="T36" fmla="*/ 14 w 68"/>
                <a:gd name="T37" fmla="*/ 4 h 75"/>
                <a:gd name="T38" fmla="*/ 26 w 68"/>
                <a:gd name="T39" fmla="*/ 0 h 75"/>
                <a:gd name="T40" fmla="*/ 40 w 68"/>
                <a:gd name="T41" fmla="*/ 0 h 75"/>
                <a:gd name="T42" fmla="*/ 52 w 68"/>
                <a:gd name="T43" fmla="*/ 2 h 75"/>
                <a:gd name="T44" fmla="*/ 58 w 68"/>
                <a:gd name="T45" fmla="*/ 8 h 75"/>
                <a:gd name="T46" fmla="*/ 64 w 68"/>
                <a:gd name="T47" fmla="*/ 14 h 75"/>
                <a:gd name="T48" fmla="*/ 46 w 68"/>
                <a:gd name="T49" fmla="*/ 22 h 75"/>
                <a:gd name="T50" fmla="*/ 44 w 68"/>
                <a:gd name="T51" fmla="*/ 18 h 75"/>
                <a:gd name="T52" fmla="*/ 42 w 68"/>
                <a:gd name="T53" fmla="*/ 16 h 75"/>
                <a:gd name="T54" fmla="*/ 38 w 68"/>
                <a:gd name="T55" fmla="*/ 14 h 75"/>
                <a:gd name="T56" fmla="*/ 32 w 68"/>
                <a:gd name="T57" fmla="*/ 14 h 75"/>
                <a:gd name="T58" fmla="*/ 26 w 68"/>
                <a:gd name="T59" fmla="*/ 14 h 75"/>
                <a:gd name="T60" fmla="*/ 22 w 68"/>
                <a:gd name="T61" fmla="*/ 16 h 75"/>
                <a:gd name="T62" fmla="*/ 20 w 68"/>
                <a:gd name="T63" fmla="*/ 18 h 75"/>
                <a:gd name="T64" fmla="*/ 20 w 68"/>
                <a:gd name="T65" fmla="*/ 20 h 75"/>
                <a:gd name="T66" fmla="*/ 20 w 68"/>
                <a:gd name="T67" fmla="*/ 22 h 75"/>
                <a:gd name="T68" fmla="*/ 22 w 68"/>
                <a:gd name="T69" fmla="*/ 24 h 75"/>
                <a:gd name="T70" fmla="*/ 30 w 68"/>
                <a:gd name="T71" fmla="*/ 26 h 75"/>
                <a:gd name="T72" fmla="*/ 44 w 68"/>
                <a:gd name="T73" fmla="*/ 30 h 75"/>
                <a:gd name="T74" fmla="*/ 56 w 68"/>
                <a:gd name="T75" fmla="*/ 34 h 75"/>
                <a:gd name="T76" fmla="*/ 64 w 68"/>
                <a:gd name="T77" fmla="*/ 38 h 75"/>
                <a:gd name="T78" fmla="*/ 66 w 68"/>
                <a:gd name="T79" fmla="*/ 45 h 75"/>
                <a:gd name="T80" fmla="*/ 68 w 68"/>
                <a:gd name="T81" fmla="*/ 53 h 75"/>
                <a:gd name="T82" fmla="*/ 64 w 68"/>
                <a:gd name="T83" fmla="*/ 63 h 75"/>
                <a:gd name="T84" fmla="*/ 58 w 68"/>
                <a:gd name="T85" fmla="*/ 71 h 75"/>
                <a:gd name="T86" fmla="*/ 46 w 68"/>
                <a:gd name="T87" fmla="*/ 75 h 75"/>
                <a:gd name="T88" fmla="*/ 30 w 68"/>
                <a:gd name="T89" fmla="*/ 75 h 75"/>
                <a:gd name="T90" fmla="*/ 18 w 68"/>
                <a:gd name="T91" fmla="*/ 73 h 75"/>
                <a:gd name="T92" fmla="*/ 8 w 68"/>
                <a:gd name="T93" fmla="*/ 67 h 75"/>
                <a:gd name="T94" fmla="*/ 2 w 68"/>
                <a:gd name="T95" fmla="*/ 6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75">
                  <a:moveTo>
                    <a:pt x="0" y="53"/>
                  </a:moveTo>
                  <a:lnTo>
                    <a:pt x="18" y="51"/>
                  </a:lnTo>
                  <a:lnTo>
                    <a:pt x="20" y="51"/>
                  </a:lnTo>
                  <a:lnTo>
                    <a:pt x="20" y="53"/>
                  </a:lnTo>
                  <a:lnTo>
                    <a:pt x="20" y="53"/>
                  </a:lnTo>
                  <a:lnTo>
                    <a:pt x="20" y="55"/>
                  </a:lnTo>
                  <a:lnTo>
                    <a:pt x="22" y="57"/>
                  </a:lnTo>
                  <a:lnTo>
                    <a:pt x="22" y="57"/>
                  </a:lnTo>
                  <a:lnTo>
                    <a:pt x="22" y="57"/>
                  </a:lnTo>
                  <a:lnTo>
                    <a:pt x="24" y="59"/>
                  </a:lnTo>
                  <a:lnTo>
                    <a:pt x="24" y="59"/>
                  </a:lnTo>
                  <a:lnTo>
                    <a:pt x="26" y="59"/>
                  </a:lnTo>
                  <a:lnTo>
                    <a:pt x="26" y="61"/>
                  </a:lnTo>
                  <a:lnTo>
                    <a:pt x="28" y="61"/>
                  </a:lnTo>
                  <a:lnTo>
                    <a:pt x="30" y="61"/>
                  </a:lnTo>
                  <a:lnTo>
                    <a:pt x="32" y="61"/>
                  </a:lnTo>
                  <a:lnTo>
                    <a:pt x="32" y="61"/>
                  </a:lnTo>
                  <a:lnTo>
                    <a:pt x="34" y="61"/>
                  </a:lnTo>
                  <a:lnTo>
                    <a:pt x="36" y="61"/>
                  </a:lnTo>
                  <a:lnTo>
                    <a:pt x="38" y="61"/>
                  </a:lnTo>
                  <a:lnTo>
                    <a:pt x="40" y="61"/>
                  </a:lnTo>
                  <a:lnTo>
                    <a:pt x="40" y="61"/>
                  </a:lnTo>
                  <a:lnTo>
                    <a:pt x="42" y="61"/>
                  </a:lnTo>
                  <a:lnTo>
                    <a:pt x="44" y="61"/>
                  </a:lnTo>
                  <a:lnTo>
                    <a:pt x="44" y="59"/>
                  </a:lnTo>
                  <a:lnTo>
                    <a:pt x="46" y="59"/>
                  </a:lnTo>
                  <a:lnTo>
                    <a:pt x="46" y="59"/>
                  </a:lnTo>
                  <a:lnTo>
                    <a:pt x="46" y="57"/>
                  </a:lnTo>
                  <a:lnTo>
                    <a:pt x="48" y="57"/>
                  </a:lnTo>
                  <a:lnTo>
                    <a:pt x="48" y="57"/>
                  </a:lnTo>
                  <a:lnTo>
                    <a:pt x="48" y="55"/>
                  </a:lnTo>
                  <a:lnTo>
                    <a:pt x="48" y="55"/>
                  </a:lnTo>
                  <a:lnTo>
                    <a:pt x="48" y="55"/>
                  </a:lnTo>
                  <a:lnTo>
                    <a:pt x="48" y="53"/>
                  </a:lnTo>
                  <a:lnTo>
                    <a:pt x="48" y="53"/>
                  </a:lnTo>
                  <a:lnTo>
                    <a:pt x="48" y="53"/>
                  </a:lnTo>
                  <a:lnTo>
                    <a:pt x="48" y="53"/>
                  </a:lnTo>
                  <a:lnTo>
                    <a:pt x="48" y="51"/>
                  </a:lnTo>
                  <a:lnTo>
                    <a:pt x="48" y="51"/>
                  </a:lnTo>
                  <a:lnTo>
                    <a:pt x="48" y="51"/>
                  </a:lnTo>
                  <a:lnTo>
                    <a:pt x="48" y="51"/>
                  </a:lnTo>
                  <a:lnTo>
                    <a:pt x="46" y="49"/>
                  </a:lnTo>
                  <a:lnTo>
                    <a:pt x="46" y="49"/>
                  </a:lnTo>
                  <a:lnTo>
                    <a:pt x="46" y="49"/>
                  </a:lnTo>
                  <a:lnTo>
                    <a:pt x="46" y="49"/>
                  </a:lnTo>
                  <a:lnTo>
                    <a:pt x="44" y="49"/>
                  </a:lnTo>
                  <a:lnTo>
                    <a:pt x="44" y="49"/>
                  </a:lnTo>
                  <a:lnTo>
                    <a:pt x="42" y="47"/>
                  </a:lnTo>
                  <a:lnTo>
                    <a:pt x="42" y="47"/>
                  </a:lnTo>
                  <a:lnTo>
                    <a:pt x="40" y="47"/>
                  </a:lnTo>
                  <a:lnTo>
                    <a:pt x="34" y="47"/>
                  </a:lnTo>
                  <a:lnTo>
                    <a:pt x="30" y="45"/>
                  </a:lnTo>
                  <a:lnTo>
                    <a:pt x="26" y="43"/>
                  </a:lnTo>
                  <a:lnTo>
                    <a:pt x="22" y="43"/>
                  </a:lnTo>
                  <a:lnTo>
                    <a:pt x="18" y="41"/>
                  </a:lnTo>
                  <a:lnTo>
                    <a:pt x="14" y="41"/>
                  </a:lnTo>
                  <a:lnTo>
                    <a:pt x="12" y="40"/>
                  </a:lnTo>
                  <a:lnTo>
                    <a:pt x="10" y="38"/>
                  </a:lnTo>
                  <a:lnTo>
                    <a:pt x="8" y="38"/>
                  </a:lnTo>
                  <a:lnTo>
                    <a:pt x="6" y="36"/>
                  </a:lnTo>
                  <a:lnTo>
                    <a:pt x="6" y="34"/>
                  </a:lnTo>
                  <a:lnTo>
                    <a:pt x="4" y="32"/>
                  </a:lnTo>
                  <a:lnTo>
                    <a:pt x="4" y="30"/>
                  </a:lnTo>
                  <a:lnTo>
                    <a:pt x="2" y="28"/>
                  </a:lnTo>
                  <a:lnTo>
                    <a:pt x="2" y="24"/>
                  </a:lnTo>
                  <a:lnTo>
                    <a:pt x="2" y="22"/>
                  </a:lnTo>
                  <a:lnTo>
                    <a:pt x="2" y="20"/>
                  </a:lnTo>
                  <a:lnTo>
                    <a:pt x="2" y="18"/>
                  </a:lnTo>
                  <a:lnTo>
                    <a:pt x="2" y="16"/>
                  </a:lnTo>
                  <a:lnTo>
                    <a:pt x="4" y="14"/>
                  </a:lnTo>
                  <a:lnTo>
                    <a:pt x="4" y="12"/>
                  </a:lnTo>
                  <a:lnTo>
                    <a:pt x="6" y="10"/>
                  </a:lnTo>
                  <a:lnTo>
                    <a:pt x="8" y="8"/>
                  </a:lnTo>
                  <a:lnTo>
                    <a:pt x="10" y="6"/>
                  </a:lnTo>
                  <a:lnTo>
                    <a:pt x="12" y="4"/>
                  </a:lnTo>
                  <a:lnTo>
                    <a:pt x="14" y="4"/>
                  </a:lnTo>
                  <a:lnTo>
                    <a:pt x="16" y="2"/>
                  </a:lnTo>
                  <a:lnTo>
                    <a:pt x="20" y="2"/>
                  </a:lnTo>
                  <a:lnTo>
                    <a:pt x="22" y="0"/>
                  </a:lnTo>
                  <a:lnTo>
                    <a:pt x="26" y="0"/>
                  </a:lnTo>
                  <a:lnTo>
                    <a:pt x="28" y="0"/>
                  </a:lnTo>
                  <a:lnTo>
                    <a:pt x="32" y="0"/>
                  </a:lnTo>
                  <a:lnTo>
                    <a:pt x="36" y="0"/>
                  </a:lnTo>
                  <a:lnTo>
                    <a:pt x="40" y="0"/>
                  </a:lnTo>
                  <a:lnTo>
                    <a:pt x="42" y="0"/>
                  </a:lnTo>
                  <a:lnTo>
                    <a:pt x="46" y="2"/>
                  </a:lnTo>
                  <a:lnTo>
                    <a:pt x="48" y="2"/>
                  </a:lnTo>
                  <a:lnTo>
                    <a:pt x="52" y="2"/>
                  </a:lnTo>
                  <a:lnTo>
                    <a:pt x="54" y="4"/>
                  </a:lnTo>
                  <a:lnTo>
                    <a:pt x="56" y="4"/>
                  </a:lnTo>
                  <a:lnTo>
                    <a:pt x="56" y="6"/>
                  </a:lnTo>
                  <a:lnTo>
                    <a:pt x="58" y="8"/>
                  </a:lnTo>
                  <a:lnTo>
                    <a:pt x="60" y="10"/>
                  </a:lnTo>
                  <a:lnTo>
                    <a:pt x="62" y="10"/>
                  </a:lnTo>
                  <a:lnTo>
                    <a:pt x="62" y="12"/>
                  </a:lnTo>
                  <a:lnTo>
                    <a:pt x="64" y="14"/>
                  </a:lnTo>
                  <a:lnTo>
                    <a:pt x="64" y="16"/>
                  </a:lnTo>
                  <a:lnTo>
                    <a:pt x="66" y="20"/>
                  </a:lnTo>
                  <a:lnTo>
                    <a:pt x="46" y="22"/>
                  </a:lnTo>
                  <a:lnTo>
                    <a:pt x="46" y="22"/>
                  </a:lnTo>
                  <a:lnTo>
                    <a:pt x="46" y="20"/>
                  </a:lnTo>
                  <a:lnTo>
                    <a:pt x="46" y="20"/>
                  </a:lnTo>
                  <a:lnTo>
                    <a:pt x="46" y="18"/>
                  </a:lnTo>
                  <a:lnTo>
                    <a:pt x="44" y="18"/>
                  </a:lnTo>
                  <a:lnTo>
                    <a:pt x="44" y="18"/>
                  </a:lnTo>
                  <a:lnTo>
                    <a:pt x="44" y="16"/>
                  </a:lnTo>
                  <a:lnTo>
                    <a:pt x="42" y="16"/>
                  </a:lnTo>
                  <a:lnTo>
                    <a:pt x="42" y="16"/>
                  </a:lnTo>
                  <a:lnTo>
                    <a:pt x="40" y="16"/>
                  </a:lnTo>
                  <a:lnTo>
                    <a:pt x="40" y="14"/>
                  </a:lnTo>
                  <a:lnTo>
                    <a:pt x="38" y="14"/>
                  </a:lnTo>
                  <a:lnTo>
                    <a:pt x="38" y="14"/>
                  </a:lnTo>
                  <a:lnTo>
                    <a:pt x="36" y="14"/>
                  </a:lnTo>
                  <a:lnTo>
                    <a:pt x="34" y="14"/>
                  </a:lnTo>
                  <a:lnTo>
                    <a:pt x="34" y="14"/>
                  </a:lnTo>
                  <a:lnTo>
                    <a:pt x="32" y="14"/>
                  </a:lnTo>
                  <a:lnTo>
                    <a:pt x="30" y="14"/>
                  </a:lnTo>
                  <a:lnTo>
                    <a:pt x="28" y="14"/>
                  </a:lnTo>
                  <a:lnTo>
                    <a:pt x="26" y="14"/>
                  </a:lnTo>
                  <a:lnTo>
                    <a:pt x="26" y="14"/>
                  </a:lnTo>
                  <a:lnTo>
                    <a:pt x="24" y="16"/>
                  </a:lnTo>
                  <a:lnTo>
                    <a:pt x="24" y="16"/>
                  </a:lnTo>
                  <a:lnTo>
                    <a:pt x="22" y="16"/>
                  </a:lnTo>
                  <a:lnTo>
                    <a:pt x="22" y="16"/>
                  </a:lnTo>
                  <a:lnTo>
                    <a:pt x="22" y="16"/>
                  </a:lnTo>
                  <a:lnTo>
                    <a:pt x="20" y="18"/>
                  </a:lnTo>
                  <a:lnTo>
                    <a:pt x="20" y="18"/>
                  </a:lnTo>
                  <a:lnTo>
                    <a:pt x="20" y="18"/>
                  </a:lnTo>
                  <a:lnTo>
                    <a:pt x="20" y="18"/>
                  </a:lnTo>
                  <a:lnTo>
                    <a:pt x="20" y="20"/>
                  </a:lnTo>
                  <a:lnTo>
                    <a:pt x="20" y="20"/>
                  </a:lnTo>
                  <a:lnTo>
                    <a:pt x="20" y="20"/>
                  </a:lnTo>
                  <a:lnTo>
                    <a:pt x="20" y="20"/>
                  </a:lnTo>
                  <a:lnTo>
                    <a:pt x="20" y="22"/>
                  </a:lnTo>
                  <a:lnTo>
                    <a:pt x="20" y="22"/>
                  </a:lnTo>
                  <a:lnTo>
                    <a:pt x="20" y="22"/>
                  </a:lnTo>
                  <a:lnTo>
                    <a:pt x="22" y="22"/>
                  </a:lnTo>
                  <a:lnTo>
                    <a:pt x="22" y="24"/>
                  </a:lnTo>
                  <a:lnTo>
                    <a:pt x="22" y="24"/>
                  </a:lnTo>
                  <a:lnTo>
                    <a:pt x="22" y="24"/>
                  </a:lnTo>
                  <a:lnTo>
                    <a:pt x="24" y="24"/>
                  </a:lnTo>
                  <a:lnTo>
                    <a:pt x="26" y="26"/>
                  </a:lnTo>
                  <a:lnTo>
                    <a:pt x="28" y="26"/>
                  </a:lnTo>
                  <a:lnTo>
                    <a:pt x="30" y="26"/>
                  </a:lnTo>
                  <a:lnTo>
                    <a:pt x="34" y="28"/>
                  </a:lnTo>
                  <a:lnTo>
                    <a:pt x="36" y="28"/>
                  </a:lnTo>
                  <a:lnTo>
                    <a:pt x="40" y="28"/>
                  </a:lnTo>
                  <a:lnTo>
                    <a:pt x="44" y="30"/>
                  </a:lnTo>
                  <a:lnTo>
                    <a:pt x="48" y="30"/>
                  </a:lnTo>
                  <a:lnTo>
                    <a:pt x="50" y="32"/>
                  </a:lnTo>
                  <a:lnTo>
                    <a:pt x="54" y="32"/>
                  </a:lnTo>
                  <a:lnTo>
                    <a:pt x="56" y="34"/>
                  </a:lnTo>
                  <a:lnTo>
                    <a:pt x="58" y="36"/>
                  </a:lnTo>
                  <a:lnTo>
                    <a:pt x="60" y="36"/>
                  </a:lnTo>
                  <a:lnTo>
                    <a:pt x="62" y="38"/>
                  </a:lnTo>
                  <a:lnTo>
                    <a:pt x="64" y="38"/>
                  </a:lnTo>
                  <a:lnTo>
                    <a:pt x="64" y="40"/>
                  </a:lnTo>
                  <a:lnTo>
                    <a:pt x="66" y="41"/>
                  </a:lnTo>
                  <a:lnTo>
                    <a:pt x="66" y="43"/>
                  </a:lnTo>
                  <a:lnTo>
                    <a:pt x="66" y="45"/>
                  </a:lnTo>
                  <a:lnTo>
                    <a:pt x="68" y="47"/>
                  </a:lnTo>
                  <a:lnTo>
                    <a:pt x="68" y="49"/>
                  </a:lnTo>
                  <a:lnTo>
                    <a:pt x="68" y="51"/>
                  </a:lnTo>
                  <a:lnTo>
                    <a:pt x="68" y="53"/>
                  </a:lnTo>
                  <a:lnTo>
                    <a:pt x="68" y="55"/>
                  </a:lnTo>
                  <a:lnTo>
                    <a:pt x="66" y="59"/>
                  </a:lnTo>
                  <a:lnTo>
                    <a:pt x="66" y="61"/>
                  </a:lnTo>
                  <a:lnTo>
                    <a:pt x="64" y="63"/>
                  </a:lnTo>
                  <a:lnTo>
                    <a:pt x="62" y="65"/>
                  </a:lnTo>
                  <a:lnTo>
                    <a:pt x="62" y="67"/>
                  </a:lnTo>
                  <a:lnTo>
                    <a:pt x="60" y="69"/>
                  </a:lnTo>
                  <a:lnTo>
                    <a:pt x="58" y="71"/>
                  </a:lnTo>
                  <a:lnTo>
                    <a:pt x="54" y="71"/>
                  </a:lnTo>
                  <a:lnTo>
                    <a:pt x="52" y="73"/>
                  </a:lnTo>
                  <a:lnTo>
                    <a:pt x="48" y="73"/>
                  </a:lnTo>
                  <a:lnTo>
                    <a:pt x="46" y="75"/>
                  </a:lnTo>
                  <a:lnTo>
                    <a:pt x="42" y="75"/>
                  </a:lnTo>
                  <a:lnTo>
                    <a:pt x="38" y="75"/>
                  </a:lnTo>
                  <a:lnTo>
                    <a:pt x="34" y="75"/>
                  </a:lnTo>
                  <a:lnTo>
                    <a:pt x="30" y="75"/>
                  </a:lnTo>
                  <a:lnTo>
                    <a:pt x="28" y="75"/>
                  </a:lnTo>
                  <a:lnTo>
                    <a:pt x="24" y="75"/>
                  </a:lnTo>
                  <a:lnTo>
                    <a:pt x="20" y="75"/>
                  </a:lnTo>
                  <a:lnTo>
                    <a:pt x="18" y="73"/>
                  </a:lnTo>
                  <a:lnTo>
                    <a:pt x="16" y="73"/>
                  </a:lnTo>
                  <a:lnTo>
                    <a:pt x="12" y="71"/>
                  </a:lnTo>
                  <a:lnTo>
                    <a:pt x="10" y="69"/>
                  </a:lnTo>
                  <a:lnTo>
                    <a:pt x="8" y="67"/>
                  </a:lnTo>
                  <a:lnTo>
                    <a:pt x="6" y="67"/>
                  </a:lnTo>
                  <a:lnTo>
                    <a:pt x="4" y="65"/>
                  </a:lnTo>
                  <a:lnTo>
                    <a:pt x="4" y="63"/>
                  </a:lnTo>
                  <a:lnTo>
                    <a:pt x="2" y="61"/>
                  </a:lnTo>
                  <a:lnTo>
                    <a:pt x="0" y="57"/>
                  </a:lnTo>
                  <a:lnTo>
                    <a:pt x="0" y="55"/>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1" name="Freeform 425"/>
            <p:cNvSpPr>
              <a:spLocks noEditPoints="1"/>
            </p:cNvSpPr>
            <p:nvPr/>
          </p:nvSpPr>
          <p:spPr bwMode="auto">
            <a:xfrm>
              <a:off x="2395" y="946"/>
              <a:ext cx="83" cy="102"/>
            </a:xfrm>
            <a:custGeom>
              <a:avLst/>
              <a:gdLst>
                <a:gd name="T0" fmla="*/ 46 w 83"/>
                <a:gd name="T1" fmla="*/ 0 h 102"/>
                <a:gd name="T2" fmla="*/ 54 w 83"/>
                <a:gd name="T3" fmla="*/ 2 h 102"/>
                <a:gd name="T4" fmla="*/ 60 w 83"/>
                <a:gd name="T5" fmla="*/ 2 h 102"/>
                <a:gd name="T6" fmla="*/ 66 w 83"/>
                <a:gd name="T7" fmla="*/ 4 h 102"/>
                <a:gd name="T8" fmla="*/ 70 w 83"/>
                <a:gd name="T9" fmla="*/ 8 h 102"/>
                <a:gd name="T10" fmla="*/ 73 w 83"/>
                <a:gd name="T11" fmla="*/ 12 h 102"/>
                <a:gd name="T12" fmla="*/ 77 w 83"/>
                <a:gd name="T13" fmla="*/ 18 h 102"/>
                <a:gd name="T14" fmla="*/ 79 w 83"/>
                <a:gd name="T15" fmla="*/ 24 h 102"/>
                <a:gd name="T16" fmla="*/ 79 w 83"/>
                <a:gd name="T17" fmla="*/ 30 h 102"/>
                <a:gd name="T18" fmla="*/ 77 w 83"/>
                <a:gd name="T19" fmla="*/ 36 h 102"/>
                <a:gd name="T20" fmla="*/ 73 w 83"/>
                <a:gd name="T21" fmla="*/ 42 h 102"/>
                <a:gd name="T22" fmla="*/ 68 w 83"/>
                <a:gd name="T23" fmla="*/ 46 h 102"/>
                <a:gd name="T24" fmla="*/ 70 w 83"/>
                <a:gd name="T25" fmla="*/ 50 h 102"/>
                <a:gd name="T26" fmla="*/ 75 w 83"/>
                <a:gd name="T27" fmla="*/ 54 h 102"/>
                <a:gd name="T28" fmla="*/ 81 w 83"/>
                <a:gd name="T29" fmla="*/ 60 h 102"/>
                <a:gd name="T30" fmla="*/ 83 w 83"/>
                <a:gd name="T31" fmla="*/ 68 h 102"/>
                <a:gd name="T32" fmla="*/ 83 w 83"/>
                <a:gd name="T33" fmla="*/ 76 h 102"/>
                <a:gd name="T34" fmla="*/ 81 w 83"/>
                <a:gd name="T35" fmla="*/ 82 h 102"/>
                <a:gd name="T36" fmla="*/ 79 w 83"/>
                <a:gd name="T37" fmla="*/ 90 h 102"/>
                <a:gd name="T38" fmla="*/ 75 w 83"/>
                <a:gd name="T39" fmla="*/ 94 h 102"/>
                <a:gd name="T40" fmla="*/ 70 w 83"/>
                <a:gd name="T41" fmla="*/ 98 h 102"/>
                <a:gd name="T42" fmla="*/ 62 w 83"/>
                <a:gd name="T43" fmla="*/ 100 h 102"/>
                <a:gd name="T44" fmla="*/ 56 w 83"/>
                <a:gd name="T45" fmla="*/ 102 h 102"/>
                <a:gd name="T46" fmla="*/ 42 w 83"/>
                <a:gd name="T47" fmla="*/ 102 h 102"/>
                <a:gd name="T48" fmla="*/ 0 w 83"/>
                <a:gd name="T49" fmla="*/ 0 h 102"/>
                <a:gd name="T50" fmla="*/ 36 w 83"/>
                <a:gd name="T51" fmla="*/ 42 h 102"/>
                <a:gd name="T52" fmla="*/ 44 w 83"/>
                <a:gd name="T53" fmla="*/ 40 h 102"/>
                <a:gd name="T54" fmla="*/ 50 w 83"/>
                <a:gd name="T55" fmla="*/ 40 h 102"/>
                <a:gd name="T56" fmla="*/ 54 w 83"/>
                <a:gd name="T57" fmla="*/ 40 h 102"/>
                <a:gd name="T58" fmla="*/ 58 w 83"/>
                <a:gd name="T59" fmla="*/ 36 h 102"/>
                <a:gd name="T60" fmla="*/ 60 w 83"/>
                <a:gd name="T61" fmla="*/ 32 h 102"/>
                <a:gd name="T62" fmla="*/ 60 w 83"/>
                <a:gd name="T63" fmla="*/ 28 h 102"/>
                <a:gd name="T64" fmla="*/ 58 w 83"/>
                <a:gd name="T65" fmla="*/ 24 h 102"/>
                <a:gd name="T66" fmla="*/ 56 w 83"/>
                <a:gd name="T67" fmla="*/ 20 h 102"/>
                <a:gd name="T68" fmla="*/ 52 w 83"/>
                <a:gd name="T69" fmla="*/ 18 h 102"/>
                <a:gd name="T70" fmla="*/ 48 w 83"/>
                <a:gd name="T71" fmla="*/ 18 h 102"/>
                <a:gd name="T72" fmla="*/ 42 w 83"/>
                <a:gd name="T73" fmla="*/ 18 h 102"/>
                <a:gd name="T74" fmla="*/ 20 w 83"/>
                <a:gd name="T75" fmla="*/ 18 h 102"/>
                <a:gd name="T76" fmla="*/ 42 w 83"/>
                <a:gd name="T77" fmla="*/ 86 h 102"/>
                <a:gd name="T78" fmla="*/ 50 w 83"/>
                <a:gd name="T79" fmla="*/ 84 h 102"/>
                <a:gd name="T80" fmla="*/ 54 w 83"/>
                <a:gd name="T81" fmla="*/ 84 h 102"/>
                <a:gd name="T82" fmla="*/ 58 w 83"/>
                <a:gd name="T83" fmla="*/ 82 h 102"/>
                <a:gd name="T84" fmla="*/ 62 w 83"/>
                <a:gd name="T85" fmla="*/ 80 h 102"/>
                <a:gd name="T86" fmla="*/ 62 w 83"/>
                <a:gd name="T87" fmla="*/ 76 h 102"/>
                <a:gd name="T88" fmla="*/ 64 w 83"/>
                <a:gd name="T89" fmla="*/ 70 h 102"/>
                <a:gd name="T90" fmla="*/ 62 w 83"/>
                <a:gd name="T91" fmla="*/ 66 h 102"/>
                <a:gd name="T92" fmla="*/ 60 w 83"/>
                <a:gd name="T93" fmla="*/ 64 h 102"/>
                <a:gd name="T94" fmla="*/ 58 w 83"/>
                <a:gd name="T95" fmla="*/ 60 h 102"/>
                <a:gd name="T96" fmla="*/ 54 w 83"/>
                <a:gd name="T97" fmla="*/ 60 h 102"/>
                <a:gd name="T98" fmla="*/ 46 w 83"/>
                <a:gd name="T99" fmla="*/ 58 h 102"/>
                <a:gd name="T100" fmla="*/ 20 w 83"/>
                <a:gd name="T101"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 h="102">
                  <a:moveTo>
                    <a:pt x="0" y="0"/>
                  </a:moveTo>
                  <a:lnTo>
                    <a:pt x="40" y="0"/>
                  </a:lnTo>
                  <a:lnTo>
                    <a:pt x="42" y="0"/>
                  </a:lnTo>
                  <a:lnTo>
                    <a:pt x="46" y="0"/>
                  </a:lnTo>
                  <a:lnTo>
                    <a:pt x="48" y="0"/>
                  </a:lnTo>
                  <a:lnTo>
                    <a:pt x="50" y="2"/>
                  </a:lnTo>
                  <a:lnTo>
                    <a:pt x="52" y="2"/>
                  </a:lnTo>
                  <a:lnTo>
                    <a:pt x="54" y="2"/>
                  </a:lnTo>
                  <a:lnTo>
                    <a:pt x="56" y="2"/>
                  </a:lnTo>
                  <a:lnTo>
                    <a:pt x="58" y="2"/>
                  </a:lnTo>
                  <a:lnTo>
                    <a:pt x="60" y="2"/>
                  </a:lnTo>
                  <a:lnTo>
                    <a:pt x="60" y="2"/>
                  </a:lnTo>
                  <a:lnTo>
                    <a:pt x="62" y="2"/>
                  </a:lnTo>
                  <a:lnTo>
                    <a:pt x="64" y="4"/>
                  </a:lnTo>
                  <a:lnTo>
                    <a:pt x="64" y="4"/>
                  </a:lnTo>
                  <a:lnTo>
                    <a:pt x="66" y="4"/>
                  </a:lnTo>
                  <a:lnTo>
                    <a:pt x="68" y="6"/>
                  </a:lnTo>
                  <a:lnTo>
                    <a:pt x="68" y="6"/>
                  </a:lnTo>
                  <a:lnTo>
                    <a:pt x="70" y="6"/>
                  </a:lnTo>
                  <a:lnTo>
                    <a:pt x="70" y="8"/>
                  </a:lnTo>
                  <a:lnTo>
                    <a:pt x="71" y="8"/>
                  </a:lnTo>
                  <a:lnTo>
                    <a:pt x="71" y="10"/>
                  </a:lnTo>
                  <a:lnTo>
                    <a:pt x="73" y="10"/>
                  </a:lnTo>
                  <a:lnTo>
                    <a:pt x="73" y="12"/>
                  </a:lnTo>
                  <a:lnTo>
                    <a:pt x="75" y="14"/>
                  </a:lnTo>
                  <a:lnTo>
                    <a:pt x="75" y="14"/>
                  </a:lnTo>
                  <a:lnTo>
                    <a:pt x="77" y="16"/>
                  </a:lnTo>
                  <a:lnTo>
                    <a:pt x="77" y="18"/>
                  </a:lnTo>
                  <a:lnTo>
                    <a:pt x="77" y="18"/>
                  </a:lnTo>
                  <a:lnTo>
                    <a:pt x="77" y="20"/>
                  </a:lnTo>
                  <a:lnTo>
                    <a:pt x="79" y="22"/>
                  </a:lnTo>
                  <a:lnTo>
                    <a:pt x="79" y="24"/>
                  </a:lnTo>
                  <a:lnTo>
                    <a:pt x="79" y="24"/>
                  </a:lnTo>
                  <a:lnTo>
                    <a:pt x="79" y="26"/>
                  </a:lnTo>
                  <a:lnTo>
                    <a:pt x="79" y="28"/>
                  </a:lnTo>
                  <a:lnTo>
                    <a:pt x="79" y="30"/>
                  </a:lnTo>
                  <a:lnTo>
                    <a:pt x="77" y="32"/>
                  </a:lnTo>
                  <a:lnTo>
                    <a:pt x="77" y="34"/>
                  </a:lnTo>
                  <a:lnTo>
                    <a:pt x="77" y="34"/>
                  </a:lnTo>
                  <a:lnTo>
                    <a:pt x="77" y="36"/>
                  </a:lnTo>
                  <a:lnTo>
                    <a:pt x="75" y="38"/>
                  </a:lnTo>
                  <a:lnTo>
                    <a:pt x="75" y="40"/>
                  </a:lnTo>
                  <a:lnTo>
                    <a:pt x="73" y="40"/>
                  </a:lnTo>
                  <a:lnTo>
                    <a:pt x="73" y="42"/>
                  </a:lnTo>
                  <a:lnTo>
                    <a:pt x="71" y="44"/>
                  </a:lnTo>
                  <a:lnTo>
                    <a:pt x="71" y="44"/>
                  </a:lnTo>
                  <a:lnTo>
                    <a:pt x="70" y="46"/>
                  </a:lnTo>
                  <a:lnTo>
                    <a:pt x="68" y="46"/>
                  </a:lnTo>
                  <a:lnTo>
                    <a:pt x="66" y="48"/>
                  </a:lnTo>
                  <a:lnTo>
                    <a:pt x="66" y="48"/>
                  </a:lnTo>
                  <a:lnTo>
                    <a:pt x="68" y="50"/>
                  </a:lnTo>
                  <a:lnTo>
                    <a:pt x="70" y="50"/>
                  </a:lnTo>
                  <a:lnTo>
                    <a:pt x="71" y="50"/>
                  </a:lnTo>
                  <a:lnTo>
                    <a:pt x="73" y="52"/>
                  </a:lnTo>
                  <a:lnTo>
                    <a:pt x="75" y="54"/>
                  </a:lnTo>
                  <a:lnTo>
                    <a:pt x="75" y="54"/>
                  </a:lnTo>
                  <a:lnTo>
                    <a:pt x="77" y="56"/>
                  </a:lnTo>
                  <a:lnTo>
                    <a:pt x="79" y="58"/>
                  </a:lnTo>
                  <a:lnTo>
                    <a:pt x="79" y="60"/>
                  </a:lnTo>
                  <a:lnTo>
                    <a:pt x="81" y="60"/>
                  </a:lnTo>
                  <a:lnTo>
                    <a:pt x="81" y="62"/>
                  </a:lnTo>
                  <a:lnTo>
                    <a:pt x="83" y="64"/>
                  </a:lnTo>
                  <a:lnTo>
                    <a:pt x="83" y="66"/>
                  </a:lnTo>
                  <a:lnTo>
                    <a:pt x="83" y="68"/>
                  </a:lnTo>
                  <a:lnTo>
                    <a:pt x="83" y="70"/>
                  </a:lnTo>
                  <a:lnTo>
                    <a:pt x="83" y="72"/>
                  </a:lnTo>
                  <a:lnTo>
                    <a:pt x="83" y="74"/>
                  </a:lnTo>
                  <a:lnTo>
                    <a:pt x="83" y="76"/>
                  </a:lnTo>
                  <a:lnTo>
                    <a:pt x="83" y="78"/>
                  </a:lnTo>
                  <a:lnTo>
                    <a:pt x="83" y="80"/>
                  </a:lnTo>
                  <a:lnTo>
                    <a:pt x="83" y="82"/>
                  </a:lnTo>
                  <a:lnTo>
                    <a:pt x="81" y="82"/>
                  </a:lnTo>
                  <a:lnTo>
                    <a:pt x="81" y="84"/>
                  </a:lnTo>
                  <a:lnTo>
                    <a:pt x="81" y="86"/>
                  </a:lnTo>
                  <a:lnTo>
                    <a:pt x="79" y="88"/>
                  </a:lnTo>
                  <a:lnTo>
                    <a:pt x="79" y="90"/>
                  </a:lnTo>
                  <a:lnTo>
                    <a:pt x="77" y="90"/>
                  </a:lnTo>
                  <a:lnTo>
                    <a:pt x="77" y="92"/>
                  </a:lnTo>
                  <a:lnTo>
                    <a:pt x="75" y="94"/>
                  </a:lnTo>
                  <a:lnTo>
                    <a:pt x="75" y="94"/>
                  </a:lnTo>
                  <a:lnTo>
                    <a:pt x="73" y="96"/>
                  </a:lnTo>
                  <a:lnTo>
                    <a:pt x="71" y="96"/>
                  </a:lnTo>
                  <a:lnTo>
                    <a:pt x="71" y="98"/>
                  </a:lnTo>
                  <a:lnTo>
                    <a:pt x="70" y="98"/>
                  </a:lnTo>
                  <a:lnTo>
                    <a:pt x="68" y="100"/>
                  </a:lnTo>
                  <a:lnTo>
                    <a:pt x="66" y="100"/>
                  </a:lnTo>
                  <a:lnTo>
                    <a:pt x="64" y="100"/>
                  </a:lnTo>
                  <a:lnTo>
                    <a:pt x="62" y="100"/>
                  </a:lnTo>
                  <a:lnTo>
                    <a:pt x="60" y="102"/>
                  </a:lnTo>
                  <a:lnTo>
                    <a:pt x="58" y="102"/>
                  </a:lnTo>
                  <a:lnTo>
                    <a:pt x="58" y="102"/>
                  </a:lnTo>
                  <a:lnTo>
                    <a:pt x="56" y="102"/>
                  </a:lnTo>
                  <a:lnTo>
                    <a:pt x="52" y="102"/>
                  </a:lnTo>
                  <a:lnTo>
                    <a:pt x="50" y="102"/>
                  </a:lnTo>
                  <a:lnTo>
                    <a:pt x="46" y="102"/>
                  </a:lnTo>
                  <a:lnTo>
                    <a:pt x="42" y="102"/>
                  </a:lnTo>
                  <a:lnTo>
                    <a:pt x="38" y="102"/>
                  </a:lnTo>
                  <a:lnTo>
                    <a:pt x="34" y="102"/>
                  </a:lnTo>
                  <a:lnTo>
                    <a:pt x="0" y="102"/>
                  </a:lnTo>
                  <a:lnTo>
                    <a:pt x="0" y="0"/>
                  </a:lnTo>
                  <a:close/>
                  <a:moveTo>
                    <a:pt x="20" y="18"/>
                  </a:moveTo>
                  <a:lnTo>
                    <a:pt x="20" y="42"/>
                  </a:lnTo>
                  <a:lnTo>
                    <a:pt x="34" y="42"/>
                  </a:lnTo>
                  <a:lnTo>
                    <a:pt x="36" y="42"/>
                  </a:lnTo>
                  <a:lnTo>
                    <a:pt x="38" y="42"/>
                  </a:lnTo>
                  <a:lnTo>
                    <a:pt x="42" y="42"/>
                  </a:lnTo>
                  <a:lnTo>
                    <a:pt x="44" y="42"/>
                  </a:lnTo>
                  <a:lnTo>
                    <a:pt x="44" y="40"/>
                  </a:lnTo>
                  <a:lnTo>
                    <a:pt x="46" y="40"/>
                  </a:lnTo>
                  <a:lnTo>
                    <a:pt x="48" y="40"/>
                  </a:lnTo>
                  <a:lnTo>
                    <a:pt x="48" y="40"/>
                  </a:lnTo>
                  <a:lnTo>
                    <a:pt x="50" y="40"/>
                  </a:lnTo>
                  <a:lnTo>
                    <a:pt x="50" y="40"/>
                  </a:lnTo>
                  <a:lnTo>
                    <a:pt x="52" y="40"/>
                  </a:lnTo>
                  <a:lnTo>
                    <a:pt x="52" y="40"/>
                  </a:lnTo>
                  <a:lnTo>
                    <a:pt x="54" y="40"/>
                  </a:lnTo>
                  <a:lnTo>
                    <a:pt x="54" y="38"/>
                  </a:lnTo>
                  <a:lnTo>
                    <a:pt x="56" y="38"/>
                  </a:lnTo>
                  <a:lnTo>
                    <a:pt x="56" y="38"/>
                  </a:lnTo>
                  <a:lnTo>
                    <a:pt x="58" y="36"/>
                  </a:lnTo>
                  <a:lnTo>
                    <a:pt x="58" y="36"/>
                  </a:lnTo>
                  <a:lnTo>
                    <a:pt x="58" y="34"/>
                  </a:lnTo>
                  <a:lnTo>
                    <a:pt x="58" y="34"/>
                  </a:lnTo>
                  <a:lnTo>
                    <a:pt x="60" y="32"/>
                  </a:lnTo>
                  <a:lnTo>
                    <a:pt x="60" y="32"/>
                  </a:lnTo>
                  <a:lnTo>
                    <a:pt x="60" y="30"/>
                  </a:lnTo>
                  <a:lnTo>
                    <a:pt x="60" y="30"/>
                  </a:lnTo>
                  <a:lnTo>
                    <a:pt x="60" y="28"/>
                  </a:lnTo>
                  <a:lnTo>
                    <a:pt x="60" y="26"/>
                  </a:lnTo>
                  <a:lnTo>
                    <a:pt x="60" y="26"/>
                  </a:lnTo>
                  <a:lnTo>
                    <a:pt x="58" y="24"/>
                  </a:lnTo>
                  <a:lnTo>
                    <a:pt x="58" y="24"/>
                  </a:lnTo>
                  <a:lnTo>
                    <a:pt x="58" y="24"/>
                  </a:lnTo>
                  <a:lnTo>
                    <a:pt x="58" y="22"/>
                  </a:lnTo>
                  <a:lnTo>
                    <a:pt x="56" y="22"/>
                  </a:lnTo>
                  <a:lnTo>
                    <a:pt x="56" y="20"/>
                  </a:lnTo>
                  <a:lnTo>
                    <a:pt x="56" y="20"/>
                  </a:lnTo>
                  <a:lnTo>
                    <a:pt x="54" y="20"/>
                  </a:lnTo>
                  <a:lnTo>
                    <a:pt x="54" y="20"/>
                  </a:lnTo>
                  <a:lnTo>
                    <a:pt x="52" y="18"/>
                  </a:lnTo>
                  <a:lnTo>
                    <a:pt x="52" y="18"/>
                  </a:lnTo>
                  <a:lnTo>
                    <a:pt x="50" y="18"/>
                  </a:lnTo>
                  <a:lnTo>
                    <a:pt x="50" y="18"/>
                  </a:lnTo>
                  <a:lnTo>
                    <a:pt x="48" y="18"/>
                  </a:lnTo>
                  <a:lnTo>
                    <a:pt x="48" y="18"/>
                  </a:lnTo>
                  <a:lnTo>
                    <a:pt x="46" y="18"/>
                  </a:lnTo>
                  <a:lnTo>
                    <a:pt x="44" y="18"/>
                  </a:lnTo>
                  <a:lnTo>
                    <a:pt x="42" y="18"/>
                  </a:lnTo>
                  <a:lnTo>
                    <a:pt x="38" y="18"/>
                  </a:lnTo>
                  <a:lnTo>
                    <a:pt x="36" y="18"/>
                  </a:lnTo>
                  <a:lnTo>
                    <a:pt x="32" y="18"/>
                  </a:lnTo>
                  <a:lnTo>
                    <a:pt x="20" y="18"/>
                  </a:lnTo>
                  <a:close/>
                  <a:moveTo>
                    <a:pt x="20" y="58"/>
                  </a:moveTo>
                  <a:lnTo>
                    <a:pt x="20" y="86"/>
                  </a:lnTo>
                  <a:lnTo>
                    <a:pt x="38" y="86"/>
                  </a:lnTo>
                  <a:lnTo>
                    <a:pt x="42" y="86"/>
                  </a:lnTo>
                  <a:lnTo>
                    <a:pt x="44" y="86"/>
                  </a:lnTo>
                  <a:lnTo>
                    <a:pt x="46" y="84"/>
                  </a:lnTo>
                  <a:lnTo>
                    <a:pt x="48" y="84"/>
                  </a:lnTo>
                  <a:lnTo>
                    <a:pt x="50" y="84"/>
                  </a:lnTo>
                  <a:lnTo>
                    <a:pt x="50" y="84"/>
                  </a:lnTo>
                  <a:lnTo>
                    <a:pt x="52" y="84"/>
                  </a:lnTo>
                  <a:lnTo>
                    <a:pt x="52" y="84"/>
                  </a:lnTo>
                  <a:lnTo>
                    <a:pt x="54" y="84"/>
                  </a:lnTo>
                  <a:lnTo>
                    <a:pt x="56" y="84"/>
                  </a:lnTo>
                  <a:lnTo>
                    <a:pt x="56" y="84"/>
                  </a:lnTo>
                  <a:lnTo>
                    <a:pt x="58" y="84"/>
                  </a:lnTo>
                  <a:lnTo>
                    <a:pt x="58" y="82"/>
                  </a:lnTo>
                  <a:lnTo>
                    <a:pt x="58" y="82"/>
                  </a:lnTo>
                  <a:lnTo>
                    <a:pt x="60" y="82"/>
                  </a:lnTo>
                  <a:lnTo>
                    <a:pt x="60" y="80"/>
                  </a:lnTo>
                  <a:lnTo>
                    <a:pt x="62" y="80"/>
                  </a:lnTo>
                  <a:lnTo>
                    <a:pt x="62" y="78"/>
                  </a:lnTo>
                  <a:lnTo>
                    <a:pt x="62" y="78"/>
                  </a:lnTo>
                  <a:lnTo>
                    <a:pt x="62" y="76"/>
                  </a:lnTo>
                  <a:lnTo>
                    <a:pt x="62" y="76"/>
                  </a:lnTo>
                  <a:lnTo>
                    <a:pt x="64" y="74"/>
                  </a:lnTo>
                  <a:lnTo>
                    <a:pt x="64" y="74"/>
                  </a:lnTo>
                  <a:lnTo>
                    <a:pt x="64" y="72"/>
                  </a:lnTo>
                  <a:lnTo>
                    <a:pt x="64" y="70"/>
                  </a:lnTo>
                  <a:lnTo>
                    <a:pt x="64" y="70"/>
                  </a:lnTo>
                  <a:lnTo>
                    <a:pt x="62" y="68"/>
                  </a:lnTo>
                  <a:lnTo>
                    <a:pt x="62" y="68"/>
                  </a:lnTo>
                  <a:lnTo>
                    <a:pt x="62" y="66"/>
                  </a:lnTo>
                  <a:lnTo>
                    <a:pt x="62" y="66"/>
                  </a:lnTo>
                  <a:lnTo>
                    <a:pt x="62" y="64"/>
                  </a:lnTo>
                  <a:lnTo>
                    <a:pt x="62" y="64"/>
                  </a:lnTo>
                  <a:lnTo>
                    <a:pt x="60" y="64"/>
                  </a:lnTo>
                  <a:lnTo>
                    <a:pt x="60" y="62"/>
                  </a:lnTo>
                  <a:lnTo>
                    <a:pt x="60" y="62"/>
                  </a:lnTo>
                  <a:lnTo>
                    <a:pt x="58" y="62"/>
                  </a:lnTo>
                  <a:lnTo>
                    <a:pt x="58" y="60"/>
                  </a:lnTo>
                  <a:lnTo>
                    <a:pt x="56" y="60"/>
                  </a:lnTo>
                  <a:lnTo>
                    <a:pt x="56" y="60"/>
                  </a:lnTo>
                  <a:lnTo>
                    <a:pt x="54" y="60"/>
                  </a:lnTo>
                  <a:lnTo>
                    <a:pt x="54" y="60"/>
                  </a:lnTo>
                  <a:lnTo>
                    <a:pt x="52" y="58"/>
                  </a:lnTo>
                  <a:lnTo>
                    <a:pt x="50" y="58"/>
                  </a:lnTo>
                  <a:lnTo>
                    <a:pt x="48" y="58"/>
                  </a:lnTo>
                  <a:lnTo>
                    <a:pt x="46" y="58"/>
                  </a:lnTo>
                  <a:lnTo>
                    <a:pt x="42" y="58"/>
                  </a:lnTo>
                  <a:lnTo>
                    <a:pt x="40" y="58"/>
                  </a:lnTo>
                  <a:lnTo>
                    <a:pt x="36" y="58"/>
                  </a:lnTo>
                  <a:lnTo>
                    <a:pt x="2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2" name="Freeform 426"/>
            <p:cNvSpPr>
              <a:spLocks noEditPoints="1"/>
            </p:cNvSpPr>
            <p:nvPr/>
          </p:nvSpPr>
          <p:spPr bwMode="auto">
            <a:xfrm>
              <a:off x="2496" y="946"/>
              <a:ext cx="18" cy="102"/>
            </a:xfrm>
            <a:custGeom>
              <a:avLst/>
              <a:gdLst>
                <a:gd name="T0" fmla="*/ 0 w 18"/>
                <a:gd name="T1" fmla="*/ 18 h 102"/>
                <a:gd name="T2" fmla="*/ 0 w 18"/>
                <a:gd name="T3" fmla="*/ 0 h 102"/>
                <a:gd name="T4" fmla="*/ 18 w 18"/>
                <a:gd name="T5" fmla="*/ 0 h 102"/>
                <a:gd name="T6" fmla="*/ 18 w 18"/>
                <a:gd name="T7" fmla="*/ 18 h 102"/>
                <a:gd name="T8" fmla="*/ 0 w 18"/>
                <a:gd name="T9" fmla="*/ 18 h 102"/>
                <a:gd name="T10" fmla="*/ 0 w 18"/>
                <a:gd name="T11" fmla="*/ 102 h 102"/>
                <a:gd name="T12" fmla="*/ 0 w 18"/>
                <a:gd name="T13" fmla="*/ 28 h 102"/>
                <a:gd name="T14" fmla="*/ 18 w 18"/>
                <a:gd name="T15" fmla="*/ 28 h 102"/>
                <a:gd name="T16" fmla="*/ 18 w 18"/>
                <a:gd name="T17" fmla="*/ 102 h 102"/>
                <a:gd name="T18" fmla="*/ 0 w 18"/>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2">
                  <a:moveTo>
                    <a:pt x="0" y="18"/>
                  </a:moveTo>
                  <a:lnTo>
                    <a:pt x="0" y="0"/>
                  </a:lnTo>
                  <a:lnTo>
                    <a:pt x="18" y="0"/>
                  </a:lnTo>
                  <a:lnTo>
                    <a:pt x="18" y="18"/>
                  </a:lnTo>
                  <a:lnTo>
                    <a:pt x="0" y="18"/>
                  </a:lnTo>
                  <a:close/>
                  <a:moveTo>
                    <a:pt x="0" y="102"/>
                  </a:moveTo>
                  <a:lnTo>
                    <a:pt x="0" y="28"/>
                  </a:lnTo>
                  <a:lnTo>
                    <a:pt x="18" y="28"/>
                  </a:lnTo>
                  <a:lnTo>
                    <a:pt x="18" y="102"/>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4" name="Freeform 428"/>
            <p:cNvSpPr>
              <a:spLocks noEditPoints="1"/>
            </p:cNvSpPr>
            <p:nvPr/>
          </p:nvSpPr>
          <p:spPr bwMode="auto">
            <a:xfrm>
              <a:off x="2529" y="974"/>
              <a:ext cx="72" cy="104"/>
            </a:xfrm>
            <a:custGeom>
              <a:avLst/>
              <a:gdLst>
                <a:gd name="T0" fmla="*/ 26 w 72"/>
                <a:gd name="T1" fmla="*/ 84 h 104"/>
                <a:gd name="T2" fmla="*/ 26 w 72"/>
                <a:gd name="T3" fmla="*/ 86 h 104"/>
                <a:gd name="T4" fmla="*/ 30 w 72"/>
                <a:gd name="T5" fmla="*/ 88 h 104"/>
                <a:gd name="T6" fmla="*/ 34 w 72"/>
                <a:gd name="T7" fmla="*/ 88 h 104"/>
                <a:gd name="T8" fmla="*/ 40 w 72"/>
                <a:gd name="T9" fmla="*/ 88 h 104"/>
                <a:gd name="T10" fmla="*/ 46 w 72"/>
                <a:gd name="T11" fmla="*/ 88 h 104"/>
                <a:gd name="T12" fmla="*/ 50 w 72"/>
                <a:gd name="T13" fmla="*/ 86 h 104"/>
                <a:gd name="T14" fmla="*/ 52 w 72"/>
                <a:gd name="T15" fmla="*/ 84 h 104"/>
                <a:gd name="T16" fmla="*/ 52 w 72"/>
                <a:gd name="T17" fmla="*/ 80 h 104"/>
                <a:gd name="T18" fmla="*/ 52 w 72"/>
                <a:gd name="T19" fmla="*/ 76 h 104"/>
                <a:gd name="T20" fmla="*/ 50 w 72"/>
                <a:gd name="T21" fmla="*/ 66 h 104"/>
                <a:gd name="T22" fmla="*/ 40 w 72"/>
                <a:gd name="T23" fmla="*/ 72 h 104"/>
                <a:gd name="T24" fmla="*/ 28 w 72"/>
                <a:gd name="T25" fmla="*/ 74 h 104"/>
                <a:gd name="T26" fmla="*/ 14 w 72"/>
                <a:gd name="T27" fmla="*/ 70 h 104"/>
                <a:gd name="T28" fmla="*/ 6 w 72"/>
                <a:gd name="T29" fmla="*/ 60 h 104"/>
                <a:gd name="T30" fmla="*/ 2 w 72"/>
                <a:gd name="T31" fmla="*/ 48 h 104"/>
                <a:gd name="T32" fmla="*/ 0 w 72"/>
                <a:gd name="T33" fmla="*/ 32 h 104"/>
                <a:gd name="T34" fmla="*/ 4 w 72"/>
                <a:gd name="T35" fmla="*/ 18 h 104"/>
                <a:gd name="T36" fmla="*/ 12 w 72"/>
                <a:gd name="T37" fmla="*/ 6 h 104"/>
                <a:gd name="T38" fmla="*/ 22 w 72"/>
                <a:gd name="T39" fmla="*/ 0 h 104"/>
                <a:gd name="T40" fmla="*/ 34 w 72"/>
                <a:gd name="T41" fmla="*/ 0 h 104"/>
                <a:gd name="T42" fmla="*/ 46 w 72"/>
                <a:gd name="T43" fmla="*/ 4 h 104"/>
                <a:gd name="T44" fmla="*/ 54 w 72"/>
                <a:gd name="T45" fmla="*/ 0 h 104"/>
                <a:gd name="T46" fmla="*/ 72 w 72"/>
                <a:gd name="T47" fmla="*/ 72 h 104"/>
                <a:gd name="T48" fmla="*/ 70 w 72"/>
                <a:gd name="T49" fmla="*/ 82 h 104"/>
                <a:gd name="T50" fmla="*/ 68 w 72"/>
                <a:gd name="T51" fmla="*/ 90 h 104"/>
                <a:gd name="T52" fmla="*/ 66 w 72"/>
                <a:gd name="T53" fmla="*/ 94 h 104"/>
                <a:gd name="T54" fmla="*/ 62 w 72"/>
                <a:gd name="T55" fmla="*/ 98 h 104"/>
                <a:gd name="T56" fmla="*/ 56 w 72"/>
                <a:gd name="T57" fmla="*/ 100 h 104"/>
                <a:gd name="T58" fmla="*/ 50 w 72"/>
                <a:gd name="T59" fmla="*/ 102 h 104"/>
                <a:gd name="T60" fmla="*/ 42 w 72"/>
                <a:gd name="T61" fmla="*/ 104 h 104"/>
                <a:gd name="T62" fmla="*/ 28 w 72"/>
                <a:gd name="T63" fmla="*/ 104 h 104"/>
                <a:gd name="T64" fmla="*/ 16 w 72"/>
                <a:gd name="T65" fmla="*/ 100 h 104"/>
                <a:gd name="T66" fmla="*/ 8 w 72"/>
                <a:gd name="T67" fmla="*/ 94 h 104"/>
                <a:gd name="T68" fmla="*/ 4 w 72"/>
                <a:gd name="T69" fmla="*/ 86 h 104"/>
                <a:gd name="T70" fmla="*/ 4 w 72"/>
                <a:gd name="T71" fmla="*/ 80 h 104"/>
                <a:gd name="T72" fmla="*/ 4 w 72"/>
                <a:gd name="T73" fmla="*/ 80 h 104"/>
                <a:gd name="T74" fmla="*/ 20 w 72"/>
                <a:gd name="T75" fmla="*/ 38 h 104"/>
                <a:gd name="T76" fmla="*/ 22 w 72"/>
                <a:gd name="T77" fmla="*/ 48 h 104"/>
                <a:gd name="T78" fmla="*/ 26 w 72"/>
                <a:gd name="T79" fmla="*/ 54 h 104"/>
                <a:gd name="T80" fmla="*/ 32 w 72"/>
                <a:gd name="T81" fmla="*/ 58 h 104"/>
                <a:gd name="T82" fmla="*/ 38 w 72"/>
                <a:gd name="T83" fmla="*/ 58 h 104"/>
                <a:gd name="T84" fmla="*/ 44 w 72"/>
                <a:gd name="T85" fmla="*/ 56 h 104"/>
                <a:gd name="T86" fmla="*/ 50 w 72"/>
                <a:gd name="T87" fmla="*/ 52 h 104"/>
                <a:gd name="T88" fmla="*/ 52 w 72"/>
                <a:gd name="T89" fmla="*/ 44 h 104"/>
                <a:gd name="T90" fmla="*/ 52 w 72"/>
                <a:gd name="T91" fmla="*/ 34 h 104"/>
                <a:gd name="T92" fmla="*/ 52 w 72"/>
                <a:gd name="T93" fmla="*/ 24 h 104"/>
                <a:gd name="T94" fmla="*/ 48 w 72"/>
                <a:gd name="T95" fmla="*/ 18 h 104"/>
                <a:gd name="T96" fmla="*/ 42 w 72"/>
                <a:gd name="T97" fmla="*/ 14 h 104"/>
                <a:gd name="T98" fmla="*/ 34 w 72"/>
                <a:gd name="T99" fmla="*/ 14 h 104"/>
                <a:gd name="T100" fmla="*/ 28 w 72"/>
                <a:gd name="T101" fmla="*/ 16 h 104"/>
                <a:gd name="T102" fmla="*/ 24 w 72"/>
                <a:gd name="T103" fmla="*/ 20 h 104"/>
                <a:gd name="T104" fmla="*/ 22 w 72"/>
                <a:gd name="T105" fmla="*/ 2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 h="104">
                  <a:moveTo>
                    <a:pt x="4" y="78"/>
                  </a:moveTo>
                  <a:lnTo>
                    <a:pt x="26" y="82"/>
                  </a:lnTo>
                  <a:lnTo>
                    <a:pt x="26" y="82"/>
                  </a:lnTo>
                  <a:lnTo>
                    <a:pt x="26" y="84"/>
                  </a:lnTo>
                  <a:lnTo>
                    <a:pt x="26" y="84"/>
                  </a:lnTo>
                  <a:lnTo>
                    <a:pt x="26" y="84"/>
                  </a:lnTo>
                  <a:lnTo>
                    <a:pt x="26" y="86"/>
                  </a:lnTo>
                  <a:lnTo>
                    <a:pt x="26" y="86"/>
                  </a:lnTo>
                  <a:lnTo>
                    <a:pt x="28" y="86"/>
                  </a:lnTo>
                  <a:lnTo>
                    <a:pt x="28" y="86"/>
                  </a:lnTo>
                  <a:lnTo>
                    <a:pt x="28" y="88"/>
                  </a:lnTo>
                  <a:lnTo>
                    <a:pt x="30" y="88"/>
                  </a:lnTo>
                  <a:lnTo>
                    <a:pt x="30" y="88"/>
                  </a:lnTo>
                  <a:lnTo>
                    <a:pt x="32" y="88"/>
                  </a:lnTo>
                  <a:lnTo>
                    <a:pt x="32" y="88"/>
                  </a:lnTo>
                  <a:lnTo>
                    <a:pt x="34" y="88"/>
                  </a:lnTo>
                  <a:lnTo>
                    <a:pt x="36" y="90"/>
                  </a:lnTo>
                  <a:lnTo>
                    <a:pt x="36" y="90"/>
                  </a:lnTo>
                  <a:lnTo>
                    <a:pt x="38" y="90"/>
                  </a:lnTo>
                  <a:lnTo>
                    <a:pt x="40" y="88"/>
                  </a:lnTo>
                  <a:lnTo>
                    <a:pt x="42" y="88"/>
                  </a:lnTo>
                  <a:lnTo>
                    <a:pt x="44" y="88"/>
                  </a:lnTo>
                  <a:lnTo>
                    <a:pt x="44" y="88"/>
                  </a:lnTo>
                  <a:lnTo>
                    <a:pt x="46" y="88"/>
                  </a:lnTo>
                  <a:lnTo>
                    <a:pt x="46" y="88"/>
                  </a:lnTo>
                  <a:lnTo>
                    <a:pt x="48" y="86"/>
                  </a:lnTo>
                  <a:lnTo>
                    <a:pt x="48" y="86"/>
                  </a:lnTo>
                  <a:lnTo>
                    <a:pt x="50" y="86"/>
                  </a:lnTo>
                  <a:lnTo>
                    <a:pt x="50" y="86"/>
                  </a:lnTo>
                  <a:lnTo>
                    <a:pt x="50" y="84"/>
                  </a:lnTo>
                  <a:lnTo>
                    <a:pt x="50" y="84"/>
                  </a:lnTo>
                  <a:lnTo>
                    <a:pt x="52" y="84"/>
                  </a:lnTo>
                  <a:lnTo>
                    <a:pt x="52" y="82"/>
                  </a:lnTo>
                  <a:lnTo>
                    <a:pt x="52" y="82"/>
                  </a:lnTo>
                  <a:lnTo>
                    <a:pt x="52" y="82"/>
                  </a:lnTo>
                  <a:lnTo>
                    <a:pt x="52" y="80"/>
                  </a:lnTo>
                  <a:lnTo>
                    <a:pt x="52" y="80"/>
                  </a:lnTo>
                  <a:lnTo>
                    <a:pt x="52" y="78"/>
                  </a:lnTo>
                  <a:lnTo>
                    <a:pt x="52" y="78"/>
                  </a:lnTo>
                  <a:lnTo>
                    <a:pt x="52" y="76"/>
                  </a:lnTo>
                  <a:lnTo>
                    <a:pt x="52" y="74"/>
                  </a:lnTo>
                  <a:lnTo>
                    <a:pt x="52" y="72"/>
                  </a:lnTo>
                  <a:lnTo>
                    <a:pt x="52" y="62"/>
                  </a:lnTo>
                  <a:lnTo>
                    <a:pt x="50" y="66"/>
                  </a:lnTo>
                  <a:lnTo>
                    <a:pt x="48" y="68"/>
                  </a:lnTo>
                  <a:lnTo>
                    <a:pt x="46" y="70"/>
                  </a:lnTo>
                  <a:lnTo>
                    <a:pt x="42" y="72"/>
                  </a:lnTo>
                  <a:lnTo>
                    <a:pt x="40" y="72"/>
                  </a:lnTo>
                  <a:lnTo>
                    <a:pt x="38" y="74"/>
                  </a:lnTo>
                  <a:lnTo>
                    <a:pt x="34" y="74"/>
                  </a:lnTo>
                  <a:lnTo>
                    <a:pt x="30" y="74"/>
                  </a:lnTo>
                  <a:lnTo>
                    <a:pt x="28" y="74"/>
                  </a:lnTo>
                  <a:lnTo>
                    <a:pt x="24" y="74"/>
                  </a:lnTo>
                  <a:lnTo>
                    <a:pt x="20" y="72"/>
                  </a:lnTo>
                  <a:lnTo>
                    <a:pt x="18" y="72"/>
                  </a:lnTo>
                  <a:lnTo>
                    <a:pt x="14" y="70"/>
                  </a:lnTo>
                  <a:lnTo>
                    <a:pt x="12" y="68"/>
                  </a:lnTo>
                  <a:lnTo>
                    <a:pt x="10" y="64"/>
                  </a:lnTo>
                  <a:lnTo>
                    <a:pt x="8" y="62"/>
                  </a:lnTo>
                  <a:lnTo>
                    <a:pt x="6" y="60"/>
                  </a:lnTo>
                  <a:lnTo>
                    <a:pt x="4" y="56"/>
                  </a:lnTo>
                  <a:lnTo>
                    <a:pt x="4" y="54"/>
                  </a:lnTo>
                  <a:lnTo>
                    <a:pt x="2" y="50"/>
                  </a:lnTo>
                  <a:lnTo>
                    <a:pt x="2" y="48"/>
                  </a:lnTo>
                  <a:lnTo>
                    <a:pt x="0" y="44"/>
                  </a:lnTo>
                  <a:lnTo>
                    <a:pt x="0" y="40"/>
                  </a:lnTo>
                  <a:lnTo>
                    <a:pt x="0" y="38"/>
                  </a:lnTo>
                  <a:lnTo>
                    <a:pt x="0" y="32"/>
                  </a:lnTo>
                  <a:lnTo>
                    <a:pt x="2" y="28"/>
                  </a:lnTo>
                  <a:lnTo>
                    <a:pt x="2" y="24"/>
                  </a:lnTo>
                  <a:lnTo>
                    <a:pt x="2" y="20"/>
                  </a:lnTo>
                  <a:lnTo>
                    <a:pt x="4" y="18"/>
                  </a:lnTo>
                  <a:lnTo>
                    <a:pt x="6" y="14"/>
                  </a:lnTo>
                  <a:lnTo>
                    <a:pt x="8" y="12"/>
                  </a:lnTo>
                  <a:lnTo>
                    <a:pt x="10" y="8"/>
                  </a:lnTo>
                  <a:lnTo>
                    <a:pt x="12" y="6"/>
                  </a:lnTo>
                  <a:lnTo>
                    <a:pt x="14" y="4"/>
                  </a:lnTo>
                  <a:lnTo>
                    <a:pt x="16" y="2"/>
                  </a:lnTo>
                  <a:lnTo>
                    <a:pt x="20" y="2"/>
                  </a:lnTo>
                  <a:lnTo>
                    <a:pt x="22" y="0"/>
                  </a:lnTo>
                  <a:lnTo>
                    <a:pt x="26" y="0"/>
                  </a:lnTo>
                  <a:lnTo>
                    <a:pt x="28" y="0"/>
                  </a:lnTo>
                  <a:lnTo>
                    <a:pt x="32" y="0"/>
                  </a:lnTo>
                  <a:lnTo>
                    <a:pt x="34" y="0"/>
                  </a:lnTo>
                  <a:lnTo>
                    <a:pt x="38" y="0"/>
                  </a:lnTo>
                  <a:lnTo>
                    <a:pt x="40" y="0"/>
                  </a:lnTo>
                  <a:lnTo>
                    <a:pt x="44" y="2"/>
                  </a:lnTo>
                  <a:lnTo>
                    <a:pt x="46" y="4"/>
                  </a:lnTo>
                  <a:lnTo>
                    <a:pt x="50" y="6"/>
                  </a:lnTo>
                  <a:lnTo>
                    <a:pt x="52" y="8"/>
                  </a:lnTo>
                  <a:lnTo>
                    <a:pt x="54" y="12"/>
                  </a:lnTo>
                  <a:lnTo>
                    <a:pt x="54" y="0"/>
                  </a:lnTo>
                  <a:lnTo>
                    <a:pt x="72" y="0"/>
                  </a:lnTo>
                  <a:lnTo>
                    <a:pt x="72" y="66"/>
                  </a:lnTo>
                  <a:lnTo>
                    <a:pt x="72" y="70"/>
                  </a:lnTo>
                  <a:lnTo>
                    <a:pt x="72" y="72"/>
                  </a:lnTo>
                  <a:lnTo>
                    <a:pt x="72" y="76"/>
                  </a:lnTo>
                  <a:lnTo>
                    <a:pt x="72" y="78"/>
                  </a:lnTo>
                  <a:lnTo>
                    <a:pt x="72" y="80"/>
                  </a:lnTo>
                  <a:lnTo>
                    <a:pt x="70" y="82"/>
                  </a:lnTo>
                  <a:lnTo>
                    <a:pt x="70" y="84"/>
                  </a:lnTo>
                  <a:lnTo>
                    <a:pt x="70" y="86"/>
                  </a:lnTo>
                  <a:lnTo>
                    <a:pt x="70" y="88"/>
                  </a:lnTo>
                  <a:lnTo>
                    <a:pt x="68" y="90"/>
                  </a:lnTo>
                  <a:lnTo>
                    <a:pt x="68" y="90"/>
                  </a:lnTo>
                  <a:lnTo>
                    <a:pt x="68" y="92"/>
                  </a:lnTo>
                  <a:lnTo>
                    <a:pt x="66" y="92"/>
                  </a:lnTo>
                  <a:lnTo>
                    <a:pt x="66" y="94"/>
                  </a:lnTo>
                  <a:lnTo>
                    <a:pt x="64" y="96"/>
                  </a:lnTo>
                  <a:lnTo>
                    <a:pt x="64" y="96"/>
                  </a:lnTo>
                  <a:lnTo>
                    <a:pt x="62" y="96"/>
                  </a:lnTo>
                  <a:lnTo>
                    <a:pt x="62" y="98"/>
                  </a:lnTo>
                  <a:lnTo>
                    <a:pt x="60" y="98"/>
                  </a:lnTo>
                  <a:lnTo>
                    <a:pt x="60" y="100"/>
                  </a:lnTo>
                  <a:lnTo>
                    <a:pt x="58" y="100"/>
                  </a:lnTo>
                  <a:lnTo>
                    <a:pt x="56" y="100"/>
                  </a:lnTo>
                  <a:lnTo>
                    <a:pt x="56" y="102"/>
                  </a:lnTo>
                  <a:lnTo>
                    <a:pt x="54" y="102"/>
                  </a:lnTo>
                  <a:lnTo>
                    <a:pt x="52" y="102"/>
                  </a:lnTo>
                  <a:lnTo>
                    <a:pt x="50" y="102"/>
                  </a:lnTo>
                  <a:lnTo>
                    <a:pt x="48" y="104"/>
                  </a:lnTo>
                  <a:lnTo>
                    <a:pt x="46" y="104"/>
                  </a:lnTo>
                  <a:lnTo>
                    <a:pt x="44" y="104"/>
                  </a:lnTo>
                  <a:lnTo>
                    <a:pt x="42" y="104"/>
                  </a:lnTo>
                  <a:lnTo>
                    <a:pt x="40" y="104"/>
                  </a:lnTo>
                  <a:lnTo>
                    <a:pt x="38" y="104"/>
                  </a:lnTo>
                  <a:lnTo>
                    <a:pt x="32" y="104"/>
                  </a:lnTo>
                  <a:lnTo>
                    <a:pt x="28" y="104"/>
                  </a:lnTo>
                  <a:lnTo>
                    <a:pt x="24" y="104"/>
                  </a:lnTo>
                  <a:lnTo>
                    <a:pt x="22" y="102"/>
                  </a:lnTo>
                  <a:lnTo>
                    <a:pt x="18" y="102"/>
                  </a:lnTo>
                  <a:lnTo>
                    <a:pt x="16" y="100"/>
                  </a:lnTo>
                  <a:lnTo>
                    <a:pt x="12" y="100"/>
                  </a:lnTo>
                  <a:lnTo>
                    <a:pt x="10" y="98"/>
                  </a:lnTo>
                  <a:lnTo>
                    <a:pt x="8" y="96"/>
                  </a:lnTo>
                  <a:lnTo>
                    <a:pt x="8" y="94"/>
                  </a:lnTo>
                  <a:lnTo>
                    <a:pt x="6" y="92"/>
                  </a:lnTo>
                  <a:lnTo>
                    <a:pt x="4" y="90"/>
                  </a:lnTo>
                  <a:lnTo>
                    <a:pt x="4" y="88"/>
                  </a:lnTo>
                  <a:lnTo>
                    <a:pt x="4" y="86"/>
                  </a:lnTo>
                  <a:lnTo>
                    <a:pt x="4" y="84"/>
                  </a:lnTo>
                  <a:lnTo>
                    <a:pt x="4" y="82"/>
                  </a:lnTo>
                  <a:lnTo>
                    <a:pt x="4" y="82"/>
                  </a:lnTo>
                  <a:lnTo>
                    <a:pt x="4" y="80"/>
                  </a:lnTo>
                  <a:lnTo>
                    <a:pt x="4" y="80"/>
                  </a:lnTo>
                  <a:lnTo>
                    <a:pt x="4" y="80"/>
                  </a:lnTo>
                  <a:lnTo>
                    <a:pt x="4" y="80"/>
                  </a:lnTo>
                  <a:lnTo>
                    <a:pt x="4" y="80"/>
                  </a:lnTo>
                  <a:lnTo>
                    <a:pt x="4" y="80"/>
                  </a:lnTo>
                  <a:lnTo>
                    <a:pt x="4" y="78"/>
                  </a:lnTo>
                  <a:close/>
                  <a:moveTo>
                    <a:pt x="20" y="36"/>
                  </a:moveTo>
                  <a:lnTo>
                    <a:pt x="20" y="38"/>
                  </a:lnTo>
                  <a:lnTo>
                    <a:pt x="20" y="42"/>
                  </a:lnTo>
                  <a:lnTo>
                    <a:pt x="22" y="44"/>
                  </a:lnTo>
                  <a:lnTo>
                    <a:pt x="22" y="46"/>
                  </a:lnTo>
                  <a:lnTo>
                    <a:pt x="22" y="48"/>
                  </a:lnTo>
                  <a:lnTo>
                    <a:pt x="22" y="50"/>
                  </a:lnTo>
                  <a:lnTo>
                    <a:pt x="24" y="52"/>
                  </a:lnTo>
                  <a:lnTo>
                    <a:pt x="24" y="54"/>
                  </a:lnTo>
                  <a:lnTo>
                    <a:pt x="26" y="54"/>
                  </a:lnTo>
                  <a:lnTo>
                    <a:pt x="28" y="56"/>
                  </a:lnTo>
                  <a:lnTo>
                    <a:pt x="28" y="56"/>
                  </a:lnTo>
                  <a:lnTo>
                    <a:pt x="30" y="58"/>
                  </a:lnTo>
                  <a:lnTo>
                    <a:pt x="32" y="58"/>
                  </a:lnTo>
                  <a:lnTo>
                    <a:pt x="32" y="58"/>
                  </a:lnTo>
                  <a:lnTo>
                    <a:pt x="34" y="58"/>
                  </a:lnTo>
                  <a:lnTo>
                    <a:pt x="36" y="58"/>
                  </a:lnTo>
                  <a:lnTo>
                    <a:pt x="38" y="58"/>
                  </a:lnTo>
                  <a:lnTo>
                    <a:pt x="40" y="58"/>
                  </a:lnTo>
                  <a:lnTo>
                    <a:pt x="42" y="58"/>
                  </a:lnTo>
                  <a:lnTo>
                    <a:pt x="42" y="58"/>
                  </a:lnTo>
                  <a:lnTo>
                    <a:pt x="44" y="56"/>
                  </a:lnTo>
                  <a:lnTo>
                    <a:pt x="46" y="56"/>
                  </a:lnTo>
                  <a:lnTo>
                    <a:pt x="46" y="54"/>
                  </a:lnTo>
                  <a:lnTo>
                    <a:pt x="48" y="52"/>
                  </a:lnTo>
                  <a:lnTo>
                    <a:pt x="50" y="52"/>
                  </a:lnTo>
                  <a:lnTo>
                    <a:pt x="50" y="50"/>
                  </a:lnTo>
                  <a:lnTo>
                    <a:pt x="52" y="48"/>
                  </a:lnTo>
                  <a:lnTo>
                    <a:pt x="52" y="46"/>
                  </a:lnTo>
                  <a:lnTo>
                    <a:pt x="52" y="44"/>
                  </a:lnTo>
                  <a:lnTo>
                    <a:pt x="52" y="42"/>
                  </a:lnTo>
                  <a:lnTo>
                    <a:pt x="52" y="40"/>
                  </a:lnTo>
                  <a:lnTo>
                    <a:pt x="54" y="36"/>
                  </a:lnTo>
                  <a:lnTo>
                    <a:pt x="52" y="34"/>
                  </a:lnTo>
                  <a:lnTo>
                    <a:pt x="52" y="32"/>
                  </a:lnTo>
                  <a:lnTo>
                    <a:pt x="52" y="28"/>
                  </a:lnTo>
                  <a:lnTo>
                    <a:pt x="52" y="26"/>
                  </a:lnTo>
                  <a:lnTo>
                    <a:pt x="52" y="24"/>
                  </a:lnTo>
                  <a:lnTo>
                    <a:pt x="50" y="22"/>
                  </a:lnTo>
                  <a:lnTo>
                    <a:pt x="50" y="20"/>
                  </a:lnTo>
                  <a:lnTo>
                    <a:pt x="48" y="20"/>
                  </a:lnTo>
                  <a:lnTo>
                    <a:pt x="48" y="18"/>
                  </a:lnTo>
                  <a:lnTo>
                    <a:pt x="46" y="18"/>
                  </a:lnTo>
                  <a:lnTo>
                    <a:pt x="44" y="16"/>
                  </a:lnTo>
                  <a:lnTo>
                    <a:pt x="42" y="16"/>
                  </a:lnTo>
                  <a:lnTo>
                    <a:pt x="42" y="14"/>
                  </a:lnTo>
                  <a:lnTo>
                    <a:pt x="40" y="14"/>
                  </a:lnTo>
                  <a:lnTo>
                    <a:pt x="38" y="14"/>
                  </a:lnTo>
                  <a:lnTo>
                    <a:pt x="36" y="14"/>
                  </a:lnTo>
                  <a:lnTo>
                    <a:pt x="34" y="14"/>
                  </a:lnTo>
                  <a:lnTo>
                    <a:pt x="34" y="14"/>
                  </a:lnTo>
                  <a:lnTo>
                    <a:pt x="32" y="14"/>
                  </a:lnTo>
                  <a:lnTo>
                    <a:pt x="30" y="16"/>
                  </a:lnTo>
                  <a:lnTo>
                    <a:pt x="28" y="16"/>
                  </a:lnTo>
                  <a:lnTo>
                    <a:pt x="28" y="16"/>
                  </a:lnTo>
                  <a:lnTo>
                    <a:pt x="26" y="18"/>
                  </a:lnTo>
                  <a:lnTo>
                    <a:pt x="24" y="20"/>
                  </a:lnTo>
                  <a:lnTo>
                    <a:pt x="24" y="20"/>
                  </a:lnTo>
                  <a:lnTo>
                    <a:pt x="22" y="22"/>
                  </a:lnTo>
                  <a:lnTo>
                    <a:pt x="22" y="24"/>
                  </a:lnTo>
                  <a:lnTo>
                    <a:pt x="22" y="26"/>
                  </a:lnTo>
                  <a:lnTo>
                    <a:pt x="22" y="28"/>
                  </a:lnTo>
                  <a:lnTo>
                    <a:pt x="20" y="30"/>
                  </a:lnTo>
                  <a:lnTo>
                    <a:pt x="20" y="34"/>
                  </a:lnTo>
                  <a:lnTo>
                    <a:pt x="2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5" name="Freeform 429"/>
            <p:cNvSpPr>
              <a:spLocks noEditPoints="1"/>
            </p:cNvSpPr>
            <p:nvPr/>
          </p:nvSpPr>
          <p:spPr bwMode="auto">
            <a:xfrm>
              <a:off x="2658" y="946"/>
              <a:ext cx="72" cy="104"/>
            </a:xfrm>
            <a:custGeom>
              <a:avLst/>
              <a:gdLst>
                <a:gd name="T0" fmla="*/ 0 w 72"/>
                <a:gd name="T1" fmla="*/ 0 h 104"/>
                <a:gd name="T2" fmla="*/ 20 w 72"/>
                <a:gd name="T3" fmla="*/ 38 h 104"/>
                <a:gd name="T4" fmla="*/ 24 w 72"/>
                <a:gd name="T5" fmla="*/ 32 h 104"/>
                <a:gd name="T6" fmla="*/ 30 w 72"/>
                <a:gd name="T7" fmla="*/ 30 h 104"/>
                <a:gd name="T8" fmla="*/ 34 w 72"/>
                <a:gd name="T9" fmla="*/ 28 h 104"/>
                <a:gd name="T10" fmla="*/ 40 w 72"/>
                <a:gd name="T11" fmla="*/ 28 h 104"/>
                <a:gd name="T12" fmla="*/ 46 w 72"/>
                <a:gd name="T13" fmla="*/ 28 h 104"/>
                <a:gd name="T14" fmla="*/ 52 w 72"/>
                <a:gd name="T15" fmla="*/ 30 h 104"/>
                <a:gd name="T16" fmla="*/ 58 w 72"/>
                <a:gd name="T17" fmla="*/ 32 h 104"/>
                <a:gd name="T18" fmla="*/ 62 w 72"/>
                <a:gd name="T19" fmla="*/ 36 h 104"/>
                <a:gd name="T20" fmla="*/ 66 w 72"/>
                <a:gd name="T21" fmla="*/ 42 h 104"/>
                <a:gd name="T22" fmla="*/ 70 w 72"/>
                <a:gd name="T23" fmla="*/ 48 h 104"/>
                <a:gd name="T24" fmla="*/ 70 w 72"/>
                <a:gd name="T25" fmla="*/ 56 h 104"/>
                <a:gd name="T26" fmla="*/ 72 w 72"/>
                <a:gd name="T27" fmla="*/ 64 h 104"/>
                <a:gd name="T28" fmla="*/ 70 w 72"/>
                <a:gd name="T29" fmla="*/ 74 h 104"/>
                <a:gd name="T30" fmla="*/ 70 w 72"/>
                <a:gd name="T31" fmla="*/ 82 h 104"/>
                <a:gd name="T32" fmla="*/ 66 w 72"/>
                <a:gd name="T33" fmla="*/ 88 h 104"/>
                <a:gd name="T34" fmla="*/ 62 w 72"/>
                <a:gd name="T35" fmla="*/ 94 h 104"/>
                <a:gd name="T36" fmla="*/ 58 w 72"/>
                <a:gd name="T37" fmla="*/ 98 h 104"/>
                <a:gd name="T38" fmla="*/ 52 w 72"/>
                <a:gd name="T39" fmla="*/ 102 h 104"/>
                <a:gd name="T40" fmla="*/ 46 w 72"/>
                <a:gd name="T41" fmla="*/ 104 h 104"/>
                <a:gd name="T42" fmla="*/ 40 w 72"/>
                <a:gd name="T43" fmla="*/ 104 h 104"/>
                <a:gd name="T44" fmla="*/ 38 w 72"/>
                <a:gd name="T45" fmla="*/ 104 h 104"/>
                <a:gd name="T46" fmla="*/ 34 w 72"/>
                <a:gd name="T47" fmla="*/ 104 h 104"/>
                <a:gd name="T48" fmla="*/ 32 w 72"/>
                <a:gd name="T49" fmla="*/ 102 h 104"/>
                <a:gd name="T50" fmla="*/ 28 w 72"/>
                <a:gd name="T51" fmla="*/ 100 h 104"/>
                <a:gd name="T52" fmla="*/ 26 w 72"/>
                <a:gd name="T53" fmla="*/ 98 h 104"/>
                <a:gd name="T54" fmla="*/ 22 w 72"/>
                <a:gd name="T55" fmla="*/ 96 h 104"/>
                <a:gd name="T56" fmla="*/ 20 w 72"/>
                <a:gd name="T57" fmla="*/ 94 h 104"/>
                <a:gd name="T58" fmla="*/ 18 w 72"/>
                <a:gd name="T59" fmla="*/ 92 h 104"/>
                <a:gd name="T60" fmla="*/ 0 w 72"/>
                <a:gd name="T61" fmla="*/ 102 h 104"/>
                <a:gd name="T62" fmla="*/ 20 w 72"/>
                <a:gd name="T63" fmla="*/ 66 h 104"/>
                <a:gd name="T64" fmla="*/ 20 w 72"/>
                <a:gd name="T65" fmla="*/ 72 h 104"/>
                <a:gd name="T66" fmla="*/ 20 w 72"/>
                <a:gd name="T67" fmla="*/ 76 h 104"/>
                <a:gd name="T68" fmla="*/ 22 w 72"/>
                <a:gd name="T69" fmla="*/ 80 h 104"/>
                <a:gd name="T70" fmla="*/ 24 w 72"/>
                <a:gd name="T71" fmla="*/ 82 h 104"/>
                <a:gd name="T72" fmla="*/ 26 w 72"/>
                <a:gd name="T73" fmla="*/ 86 h 104"/>
                <a:gd name="T74" fmla="*/ 30 w 72"/>
                <a:gd name="T75" fmla="*/ 88 h 104"/>
                <a:gd name="T76" fmla="*/ 34 w 72"/>
                <a:gd name="T77" fmla="*/ 88 h 104"/>
                <a:gd name="T78" fmla="*/ 38 w 72"/>
                <a:gd name="T79" fmla="*/ 88 h 104"/>
                <a:gd name="T80" fmla="*/ 40 w 72"/>
                <a:gd name="T81" fmla="*/ 88 h 104"/>
                <a:gd name="T82" fmla="*/ 44 w 72"/>
                <a:gd name="T83" fmla="*/ 86 h 104"/>
                <a:gd name="T84" fmla="*/ 46 w 72"/>
                <a:gd name="T85" fmla="*/ 84 h 104"/>
                <a:gd name="T86" fmla="*/ 48 w 72"/>
                <a:gd name="T87" fmla="*/ 82 h 104"/>
                <a:gd name="T88" fmla="*/ 50 w 72"/>
                <a:gd name="T89" fmla="*/ 78 h 104"/>
                <a:gd name="T90" fmla="*/ 50 w 72"/>
                <a:gd name="T91" fmla="*/ 74 h 104"/>
                <a:gd name="T92" fmla="*/ 52 w 72"/>
                <a:gd name="T93" fmla="*/ 68 h 104"/>
                <a:gd name="T94" fmla="*/ 52 w 72"/>
                <a:gd name="T95" fmla="*/ 62 h 104"/>
                <a:gd name="T96" fmla="*/ 50 w 72"/>
                <a:gd name="T97" fmla="*/ 58 h 104"/>
                <a:gd name="T98" fmla="*/ 50 w 72"/>
                <a:gd name="T99" fmla="*/ 52 h 104"/>
                <a:gd name="T100" fmla="*/ 48 w 72"/>
                <a:gd name="T101" fmla="*/ 50 h 104"/>
                <a:gd name="T102" fmla="*/ 46 w 72"/>
                <a:gd name="T103" fmla="*/ 46 h 104"/>
                <a:gd name="T104" fmla="*/ 44 w 72"/>
                <a:gd name="T105" fmla="*/ 44 h 104"/>
                <a:gd name="T106" fmla="*/ 40 w 72"/>
                <a:gd name="T107" fmla="*/ 42 h 104"/>
                <a:gd name="T108" fmla="*/ 38 w 72"/>
                <a:gd name="T109" fmla="*/ 42 h 104"/>
                <a:gd name="T110" fmla="*/ 34 w 72"/>
                <a:gd name="T111" fmla="*/ 42 h 104"/>
                <a:gd name="T112" fmla="*/ 30 w 72"/>
                <a:gd name="T113" fmla="*/ 42 h 104"/>
                <a:gd name="T114" fmla="*/ 28 w 72"/>
                <a:gd name="T115" fmla="*/ 44 h 104"/>
                <a:gd name="T116" fmla="*/ 24 w 72"/>
                <a:gd name="T117" fmla="*/ 46 h 104"/>
                <a:gd name="T118" fmla="*/ 22 w 72"/>
                <a:gd name="T119" fmla="*/ 48 h 104"/>
                <a:gd name="T120" fmla="*/ 20 w 72"/>
                <a:gd name="T121" fmla="*/ 52 h 104"/>
                <a:gd name="T122" fmla="*/ 20 w 72"/>
                <a:gd name="T123" fmla="*/ 56 h 104"/>
                <a:gd name="T124" fmla="*/ 20 w 72"/>
                <a:gd name="T125" fmla="*/ 6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104">
                  <a:moveTo>
                    <a:pt x="0" y="102"/>
                  </a:moveTo>
                  <a:lnTo>
                    <a:pt x="0" y="0"/>
                  </a:lnTo>
                  <a:lnTo>
                    <a:pt x="20" y="0"/>
                  </a:lnTo>
                  <a:lnTo>
                    <a:pt x="20" y="38"/>
                  </a:lnTo>
                  <a:lnTo>
                    <a:pt x="22" y="34"/>
                  </a:lnTo>
                  <a:lnTo>
                    <a:pt x="24" y="32"/>
                  </a:lnTo>
                  <a:lnTo>
                    <a:pt x="26" y="32"/>
                  </a:lnTo>
                  <a:lnTo>
                    <a:pt x="30" y="30"/>
                  </a:lnTo>
                  <a:lnTo>
                    <a:pt x="32" y="28"/>
                  </a:lnTo>
                  <a:lnTo>
                    <a:pt x="34" y="28"/>
                  </a:lnTo>
                  <a:lnTo>
                    <a:pt x="38" y="28"/>
                  </a:lnTo>
                  <a:lnTo>
                    <a:pt x="40" y="28"/>
                  </a:lnTo>
                  <a:lnTo>
                    <a:pt x="44" y="28"/>
                  </a:lnTo>
                  <a:lnTo>
                    <a:pt x="46" y="28"/>
                  </a:lnTo>
                  <a:lnTo>
                    <a:pt x="50" y="28"/>
                  </a:lnTo>
                  <a:lnTo>
                    <a:pt x="52" y="30"/>
                  </a:lnTo>
                  <a:lnTo>
                    <a:pt x="56" y="30"/>
                  </a:lnTo>
                  <a:lnTo>
                    <a:pt x="58" y="32"/>
                  </a:lnTo>
                  <a:lnTo>
                    <a:pt x="60" y="34"/>
                  </a:lnTo>
                  <a:lnTo>
                    <a:pt x="62" y="36"/>
                  </a:lnTo>
                  <a:lnTo>
                    <a:pt x="64" y="40"/>
                  </a:lnTo>
                  <a:lnTo>
                    <a:pt x="66" y="42"/>
                  </a:lnTo>
                  <a:lnTo>
                    <a:pt x="68" y="46"/>
                  </a:lnTo>
                  <a:lnTo>
                    <a:pt x="70" y="48"/>
                  </a:lnTo>
                  <a:lnTo>
                    <a:pt x="70" y="52"/>
                  </a:lnTo>
                  <a:lnTo>
                    <a:pt x="70" y="56"/>
                  </a:lnTo>
                  <a:lnTo>
                    <a:pt x="72" y="60"/>
                  </a:lnTo>
                  <a:lnTo>
                    <a:pt x="72" y="64"/>
                  </a:lnTo>
                  <a:lnTo>
                    <a:pt x="72" y="70"/>
                  </a:lnTo>
                  <a:lnTo>
                    <a:pt x="70" y="74"/>
                  </a:lnTo>
                  <a:lnTo>
                    <a:pt x="70" y="78"/>
                  </a:lnTo>
                  <a:lnTo>
                    <a:pt x="70" y="82"/>
                  </a:lnTo>
                  <a:lnTo>
                    <a:pt x="68" y="84"/>
                  </a:lnTo>
                  <a:lnTo>
                    <a:pt x="66" y="88"/>
                  </a:lnTo>
                  <a:lnTo>
                    <a:pt x="64" y="90"/>
                  </a:lnTo>
                  <a:lnTo>
                    <a:pt x="62" y="94"/>
                  </a:lnTo>
                  <a:lnTo>
                    <a:pt x="60" y="96"/>
                  </a:lnTo>
                  <a:lnTo>
                    <a:pt x="58" y="98"/>
                  </a:lnTo>
                  <a:lnTo>
                    <a:pt x="56" y="100"/>
                  </a:lnTo>
                  <a:lnTo>
                    <a:pt x="52" y="102"/>
                  </a:lnTo>
                  <a:lnTo>
                    <a:pt x="50" y="102"/>
                  </a:lnTo>
                  <a:lnTo>
                    <a:pt x="46" y="104"/>
                  </a:lnTo>
                  <a:lnTo>
                    <a:pt x="44" y="104"/>
                  </a:lnTo>
                  <a:lnTo>
                    <a:pt x="40" y="104"/>
                  </a:lnTo>
                  <a:lnTo>
                    <a:pt x="40" y="104"/>
                  </a:lnTo>
                  <a:lnTo>
                    <a:pt x="38" y="104"/>
                  </a:lnTo>
                  <a:lnTo>
                    <a:pt x="36" y="104"/>
                  </a:lnTo>
                  <a:lnTo>
                    <a:pt x="34" y="104"/>
                  </a:lnTo>
                  <a:lnTo>
                    <a:pt x="32" y="102"/>
                  </a:lnTo>
                  <a:lnTo>
                    <a:pt x="32" y="102"/>
                  </a:lnTo>
                  <a:lnTo>
                    <a:pt x="30" y="102"/>
                  </a:lnTo>
                  <a:lnTo>
                    <a:pt x="28" y="100"/>
                  </a:lnTo>
                  <a:lnTo>
                    <a:pt x="26" y="100"/>
                  </a:lnTo>
                  <a:lnTo>
                    <a:pt x="26" y="98"/>
                  </a:lnTo>
                  <a:lnTo>
                    <a:pt x="24" y="98"/>
                  </a:lnTo>
                  <a:lnTo>
                    <a:pt x="22" y="96"/>
                  </a:lnTo>
                  <a:lnTo>
                    <a:pt x="22" y="96"/>
                  </a:lnTo>
                  <a:lnTo>
                    <a:pt x="20" y="94"/>
                  </a:lnTo>
                  <a:lnTo>
                    <a:pt x="18" y="92"/>
                  </a:lnTo>
                  <a:lnTo>
                    <a:pt x="18" y="92"/>
                  </a:lnTo>
                  <a:lnTo>
                    <a:pt x="18" y="102"/>
                  </a:lnTo>
                  <a:lnTo>
                    <a:pt x="0" y="102"/>
                  </a:lnTo>
                  <a:close/>
                  <a:moveTo>
                    <a:pt x="20" y="64"/>
                  </a:moveTo>
                  <a:lnTo>
                    <a:pt x="20" y="66"/>
                  </a:lnTo>
                  <a:lnTo>
                    <a:pt x="20" y="70"/>
                  </a:lnTo>
                  <a:lnTo>
                    <a:pt x="20" y="72"/>
                  </a:lnTo>
                  <a:lnTo>
                    <a:pt x="20" y="74"/>
                  </a:lnTo>
                  <a:lnTo>
                    <a:pt x="20" y="76"/>
                  </a:lnTo>
                  <a:lnTo>
                    <a:pt x="22" y="78"/>
                  </a:lnTo>
                  <a:lnTo>
                    <a:pt x="22" y="80"/>
                  </a:lnTo>
                  <a:lnTo>
                    <a:pt x="22" y="80"/>
                  </a:lnTo>
                  <a:lnTo>
                    <a:pt x="24" y="82"/>
                  </a:lnTo>
                  <a:lnTo>
                    <a:pt x="26" y="84"/>
                  </a:lnTo>
                  <a:lnTo>
                    <a:pt x="26" y="86"/>
                  </a:lnTo>
                  <a:lnTo>
                    <a:pt x="28" y="86"/>
                  </a:lnTo>
                  <a:lnTo>
                    <a:pt x="30" y="88"/>
                  </a:lnTo>
                  <a:lnTo>
                    <a:pt x="32" y="88"/>
                  </a:lnTo>
                  <a:lnTo>
                    <a:pt x="34" y="88"/>
                  </a:lnTo>
                  <a:lnTo>
                    <a:pt x="36" y="88"/>
                  </a:lnTo>
                  <a:lnTo>
                    <a:pt x="38" y="88"/>
                  </a:lnTo>
                  <a:lnTo>
                    <a:pt x="40" y="88"/>
                  </a:lnTo>
                  <a:lnTo>
                    <a:pt x="40" y="88"/>
                  </a:lnTo>
                  <a:lnTo>
                    <a:pt x="42" y="88"/>
                  </a:lnTo>
                  <a:lnTo>
                    <a:pt x="44" y="86"/>
                  </a:lnTo>
                  <a:lnTo>
                    <a:pt x="44" y="86"/>
                  </a:lnTo>
                  <a:lnTo>
                    <a:pt x="46" y="84"/>
                  </a:lnTo>
                  <a:lnTo>
                    <a:pt x="46" y="82"/>
                  </a:lnTo>
                  <a:lnTo>
                    <a:pt x="48" y="82"/>
                  </a:lnTo>
                  <a:lnTo>
                    <a:pt x="48" y="80"/>
                  </a:lnTo>
                  <a:lnTo>
                    <a:pt x="50" y="78"/>
                  </a:lnTo>
                  <a:lnTo>
                    <a:pt x="50" y="76"/>
                  </a:lnTo>
                  <a:lnTo>
                    <a:pt x="50" y="74"/>
                  </a:lnTo>
                  <a:lnTo>
                    <a:pt x="52" y="72"/>
                  </a:lnTo>
                  <a:lnTo>
                    <a:pt x="52" y="68"/>
                  </a:lnTo>
                  <a:lnTo>
                    <a:pt x="52" y="66"/>
                  </a:lnTo>
                  <a:lnTo>
                    <a:pt x="52" y="62"/>
                  </a:lnTo>
                  <a:lnTo>
                    <a:pt x="52" y="60"/>
                  </a:lnTo>
                  <a:lnTo>
                    <a:pt x="50" y="58"/>
                  </a:lnTo>
                  <a:lnTo>
                    <a:pt x="50" y="54"/>
                  </a:lnTo>
                  <a:lnTo>
                    <a:pt x="50" y="52"/>
                  </a:lnTo>
                  <a:lnTo>
                    <a:pt x="48" y="50"/>
                  </a:lnTo>
                  <a:lnTo>
                    <a:pt x="48" y="50"/>
                  </a:lnTo>
                  <a:lnTo>
                    <a:pt x="46" y="48"/>
                  </a:lnTo>
                  <a:lnTo>
                    <a:pt x="46" y="46"/>
                  </a:lnTo>
                  <a:lnTo>
                    <a:pt x="44" y="46"/>
                  </a:lnTo>
                  <a:lnTo>
                    <a:pt x="44" y="44"/>
                  </a:lnTo>
                  <a:lnTo>
                    <a:pt x="42" y="44"/>
                  </a:lnTo>
                  <a:lnTo>
                    <a:pt x="40" y="42"/>
                  </a:lnTo>
                  <a:lnTo>
                    <a:pt x="38" y="42"/>
                  </a:lnTo>
                  <a:lnTo>
                    <a:pt x="38" y="42"/>
                  </a:lnTo>
                  <a:lnTo>
                    <a:pt x="36" y="42"/>
                  </a:lnTo>
                  <a:lnTo>
                    <a:pt x="34" y="42"/>
                  </a:lnTo>
                  <a:lnTo>
                    <a:pt x="32" y="42"/>
                  </a:lnTo>
                  <a:lnTo>
                    <a:pt x="30" y="42"/>
                  </a:lnTo>
                  <a:lnTo>
                    <a:pt x="28" y="44"/>
                  </a:lnTo>
                  <a:lnTo>
                    <a:pt x="28" y="44"/>
                  </a:lnTo>
                  <a:lnTo>
                    <a:pt x="26" y="44"/>
                  </a:lnTo>
                  <a:lnTo>
                    <a:pt x="24" y="46"/>
                  </a:lnTo>
                  <a:lnTo>
                    <a:pt x="24" y="48"/>
                  </a:lnTo>
                  <a:lnTo>
                    <a:pt x="22" y="48"/>
                  </a:lnTo>
                  <a:lnTo>
                    <a:pt x="22" y="50"/>
                  </a:lnTo>
                  <a:lnTo>
                    <a:pt x="20" y="52"/>
                  </a:lnTo>
                  <a:lnTo>
                    <a:pt x="20" y="54"/>
                  </a:lnTo>
                  <a:lnTo>
                    <a:pt x="20" y="56"/>
                  </a:lnTo>
                  <a:lnTo>
                    <a:pt x="20" y="58"/>
                  </a:lnTo>
                  <a:lnTo>
                    <a:pt x="20" y="62"/>
                  </a:lnTo>
                  <a:lnTo>
                    <a:pt x="2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6" name="Freeform 430"/>
            <p:cNvSpPr>
              <a:spLocks noEditPoints="1"/>
            </p:cNvSpPr>
            <p:nvPr/>
          </p:nvSpPr>
          <p:spPr bwMode="auto">
            <a:xfrm>
              <a:off x="2746" y="946"/>
              <a:ext cx="18" cy="102"/>
            </a:xfrm>
            <a:custGeom>
              <a:avLst/>
              <a:gdLst>
                <a:gd name="T0" fmla="*/ 0 w 18"/>
                <a:gd name="T1" fmla="*/ 18 h 102"/>
                <a:gd name="T2" fmla="*/ 0 w 18"/>
                <a:gd name="T3" fmla="*/ 0 h 102"/>
                <a:gd name="T4" fmla="*/ 18 w 18"/>
                <a:gd name="T5" fmla="*/ 0 h 102"/>
                <a:gd name="T6" fmla="*/ 18 w 18"/>
                <a:gd name="T7" fmla="*/ 18 h 102"/>
                <a:gd name="T8" fmla="*/ 0 w 18"/>
                <a:gd name="T9" fmla="*/ 18 h 102"/>
                <a:gd name="T10" fmla="*/ 0 w 18"/>
                <a:gd name="T11" fmla="*/ 102 h 102"/>
                <a:gd name="T12" fmla="*/ 0 w 18"/>
                <a:gd name="T13" fmla="*/ 28 h 102"/>
                <a:gd name="T14" fmla="*/ 18 w 18"/>
                <a:gd name="T15" fmla="*/ 28 h 102"/>
                <a:gd name="T16" fmla="*/ 18 w 18"/>
                <a:gd name="T17" fmla="*/ 102 h 102"/>
                <a:gd name="T18" fmla="*/ 0 w 18"/>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2">
                  <a:moveTo>
                    <a:pt x="0" y="18"/>
                  </a:moveTo>
                  <a:lnTo>
                    <a:pt x="0" y="0"/>
                  </a:lnTo>
                  <a:lnTo>
                    <a:pt x="18" y="0"/>
                  </a:lnTo>
                  <a:lnTo>
                    <a:pt x="18" y="18"/>
                  </a:lnTo>
                  <a:lnTo>
                    <a:pt x="0" y="18"/>
                  </a:lnTo>
                  <a:close/>
                  <a:moveTo>
                    <a:pt x="0" y="102"/>
                  </a:moveTo>
                  <a:lnTo>
                    <a:pt x="0" y="28"/>
                  </a:lnTo>
                  <a:lnTo>
                    <a:pt x="18" y="28"/>
                  </a:lnTo>
                  <a:lnTo>
                    <a:pt x="18" y="102"/>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7" name="Freeform 431"/>
            <p:cNvSpPr>
              <a:spLocks/>
            </p:cNvSpPr>
            <p:nvPr/>
          </p:nvSpPr>
          <p:spPr bwMode="auto">
            <a:xfrm>
              <a:off x="2783" y="974"/>
              <a:ext cx="48" cy="74"/>
            </a:xfrm>
            <a:custGeom>
              <a:avLst/>
              <a:gdLst>
                <a:gd name="T0" fmla="*/ 18 w 48"/>
                <a:gd name="T1" fmla="*/ 74 h 74"/>
                <a:gd name="T2" fmla="*/ 0 w 48"/>
                <a:gd name="T3" fmla="*/ 74 h 74"/>
                <a:gd name="T4" fmla="*/ 0 w 48"/>
                <a:gd name="T5" fmla="*/ 0 h 74"/>
                <a:gd name="T6" fmla="*/ 18 w 48"/>
                <a:gd name="T7" fmla="*/ 0 h 74"/>
                <a:gd name="T8" fmla="*/ 18 w 48"/>
                <a:gd name="T9" fmla="*/ 12 h 74"/>
                <a:gd name="T10" fmla="*/ 18 w 48"/>
                <a:gd name="T11" fmla="*/ 10 h 74"/>
                <a:gd name="T12" fmla="*/ 20 w 48"/>
                <a:gd name="T13" fmla="*/ 8 h 74"/>
                <a:gd name="T14" fmla="*/ 20 w 48"/>
                <a:gd name="T15" fmla="*/ 6 h 74"/>
                <a:gd name="T16" fmla="*/ 22 w 48"/>
                <a:gd name="T17" fmla="*/ 6 h 74"/>
                <a:gd name="T18" fmla="*/ 22 w 48"/>
                <a:gd name="T19" fmla="*/ 4 h 74"/>
                <a:gd name="T20" fmla="*/ 24 w 48"/>
                <a:gd name="T21" fmla="*/ 2 h 74"/>
                <a:gd name="T22" fmla="*/ 24 w 48"/>
                <a:gd name="T23" fmla="*/ 2 h 74"/>
                <a:gd name="T24" fmla="*/ 26 w 48"/>
                <a:gd name="T25" fmla="*/ 2 h 74"/>
                <a:gd name="T26" fmla="*/ 26 w 48"/>
                <a:gd name="T27" fmla="*/ 0 h 74"/>
                <a:gd name="T28" fmla="*/ 28 w 48"/>
                <a:gd name="T29" fmla="*/ 0 h 74"/>
                <a:gd name="T30" fmla="*/ 28 w 48"/>
                <a:gd name="T31" fmla="*/ 0 h 74"/>
                <a:gd name="T32" fmla="*/ 30 w 48"/>
                <a:gd name="T33" fmla="*/ 0 h 74"/>
                <a:gd name="T34" fmla="*/ 30 w 48"/>
                <a:gd name="T35" fmla="*/ 0 h 74"/>
                <a:gd name="T36" fmla="*/ 32 w 48"/>
                <a:gd name="T37" fmla="*/ 0 h 74"/>
                <a:gd name="T38" fmla="*/ 34 w 48"/>
                <a:gd name="T39" fmla="*/ 0 h 74"/>
                <a:gd name="T40" fmla="*/ 34 w 48"/>
                <a:gd name="T41" fmla="*/ 0 h 74"/>
                <a:gd name="T42" fmla="*/ 36 w 48"/>
                <a:gd name="T43" fmla="*/ 0 h 74"/>
                <a:gd name="T44" fmla="*/ 38 w 48"/>
                <a:gd name="T45" fmla="*/ 0 h 74"/>
                <a:gd name="T46" fmla="*/ 40 w 48"/>
                <a:gd name="T47" fmla="*/ 0 h 74"/>
                <a:gd name="T48" fmla="*/ 40 w 48"/>
                <a:gd name="T49" fmla="*/ 0 h 74"/>
                <a:gd name="T50" fmla="*/ 42 w 48"/>
                <a:gd name="T51" fmla="*/ 0 h 74"/>
                <a:gd name="T52" fmla="*/ 44 w 48"/>
                <a:gd name="T53" fmla="*/ 2 h 74"/>
                <a:gd name="T54" fmla="*/ 46 w 48"/>
                <a:gd name="T55" fmla="*/ 2 h 74"/>
                <a:gd name="T56" fmla="*/ 48 w 48"/>
                <a:gd name="T57" fmla="*/ 2 h 74"/>
                <a:gd name="T58" fmla="*/ 42 w 48"/>
                <a:gd name="T59" fmla="*/ 20 h 74"/>
                <a:gd name="T60" fmla="*/ 40 w 48"/>
                <a:gd name="T61" fmla="*/ 18 h 74"/>
                <a:gd name="T62" fmla="*/ 38 w 48"/>
                <a:gd name="T63" fmla="*/ 18 h 74"/>
                <a:gd name="T64" fmla="*/ 38 w 48"/>
                <a:gd name="T65" fmla="*/ 18 h 74"/>
                <a:gd name="T66" fmla="*/ 36 w 48"/>
                <a:gd name="T67" fmla="*/ 18 h 74"/>
                <a:gd name="T68" fmla="*/ 36 w 48"/>
                <a:gd name="T69" fmla="*/ 16 h 74"/>
                <a:gd name="T70" fmla="*/ 34 w 48"/>
                <a:gd name="T71" fmla="*/ 16 h 74"/>
                <a:gd name="T72" fmla="*/ 32 w 48"/>
                <a:gd name="T73" fmla="*/ 16 h 74"/>
                <a:gd name="T74" fmla="*/ 32 w 48"/>
                <a:gd name="T75" fmla="*/ 16 h 74"/>
                <a:gd name="T76" fmla="*/ 30 w 48"/>
                <a:gd name="T77" fmla="*/ 16 h 74"/>
                <a:gd name="T78" fmla="*/ 30 w 48"/>
                <a:gd name="T79" fmla="*/ 16 h 74"/>
                <a:gd name="T80" fmla="*/ 30 w 48"/>
                <a:gd name="T81" fmla="*/ 16 h 74"/>
                <a:gd name="T82" fmla="*/ 28 w 48"/>
                <a:gd name="T83" fmla="*/ 18 h 74"/>
                <a:gd name="T84" fmla="*/ 28 w 48"/>
                <a:gd name="T85" fmla="*/ 18 h 74"/>
                <a:gd name="T86" fmla="*/ 26 w 48"/>
                <a:gd name="T87" fmla="*/ 18 h 74"/>
                <a:gd name="T88" fmla="*/ 26 w 48"/>
                <a:gd name="T89" fmla="*/ 18 h 74"/>
                <a:gd name="T90" fmla="*/ 26 w 48"/>
                <a:gd name="T91" fmla="*/ 18 h 74"/>
                <a:gd name="T92" fmla="*/ 24 w 48"/>
                <a:gd name="T93" fmla="*/ 20 h 74"/>
                <a:gd name="T94" fmla="*/ 24 w 48"/>
                <a:gd name="T95" fmla="*/ 20 h 74"/>
                <a:gd name="T96" fmla="*/ 24 w 48"/>
                <a:gd name="T97" fmla="*/ 20 h 74"/>
                <a:gd name="T98" fmla="*/ 22 w 48"/>
                <a:gd name="T99" fmla="*/ 22 h 74"/>
                <a:gd name="T100" fmla="*/ 22 w 48"/>
                <a:gd name="T101" fmla="*/ 22 h 74"/>
                <a:gd name="T102" fmla="*/ 22 w 48"/>
                <a:gd name="T103" fmla="*/ 24 h 74"/>
                <a:gd name="T104" fmla="*/ 20 w 48"/>
                <a:gd name="T105" fmla="*/ 26 h 74"/>
                <a:gd name="T106" fmla="*/ 20 w 48"/>
                <a:gd name="T107" fmla="*/ 26 h 74"/>
                <a:gd name="T108" fmla="*/ 20 w 48"/>
                <a:gd name="T109" fmla="*/ 28 h 74"/>
                <a:gd name="T110" fmla="*/ 20 w 48"/>
                <a:gd name="T111" fmla="*/ 30 h 74"/>
                <a:gd name="T112" fmla="*/ 20 w 48"/>
                <a:gd name="T113" fmla="*/ 34 h 74"/>
                <a:gd name="T114" fmla="*/ 20 w 48"/>
                <a:gd name="T115" fmla="*/ 36 h 74"/>
                <a:gd name="T116" fmla="*/ 20 w 48"/>
                <a:gd name="T117" fmla="*/ 40 h 74"/>
                <a:gd name="T118" fmla="*/ 20 w 48"/>
                <a:gd name="T119" fmla="*/ 42 h 74"/>
                <a:gd name="T120" fmla="*/ 18 w 48"/>
                <a:gd name="T121" fmla="*/ 46 h 74"/>
                <a:gd name="T122" fmla="*/ 18 w 48"/>
                <a:gd name="T123" fmla="*/ 52 h 74"/>
                <a:gd name="T124" fmla="*/ 18 w 48"/>
                <a:gd name="T125"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 h="74">
                  <a:moveTo>
                    <a:pt x="18" y="74"/>
                  </a:moveTo>
                  <a:lnTo>
                    <a:pt x="0" y="74"/>
                  </a:lnTo>
                  <a:lnTo>
                    <a:pt x="0" y="0"/>
                  </a:lnTo>
                  <a:lnTo>
                    <a:pt x="18" y="0"/>
                  </a:lnTo>
                  <a:lnTo>
                    <a:pt x="18" y="12"/>
                  </a:lnTo>
                  <a:lnTo>
                    <a:pt x="18" y="10"/>
                  </a:lnTo>
                  <a:lnTo>
                    <a:pt x="20" y="8"/>
                  </a:lnTo>
                  <a:lnTo>
                    <a:pt x="20" y="6"/>
                  </a:lnTo>
                  <a:lnTo>
                    <a:pt x="22" y="6"/>
                  </a:lnTo>
                  <a:lnTo>
                    <a:pt x="22" y="4"/>
                  </a:lnTo>
                  <a:lnTo>
                    <a:pt x="24" y="2"/>
                  </a:lnTo>
                  <a:lnTo>
                    <a:pt x="24" y="2"/>
                  </a:lnTo>
                  <a:lnTo>
                    <a:pt x="26" y="2"/>
                  </a:lnTo>
                  <a:lnTo>
                    <a:pt x="26" y="0"/>
                  </a:lnTo>
                  <a:lnTo>
                    <a:pt x="28" y="0"/>
                  </a:lnTo>
                  <a:lnTo>
                    <a:pt x="28" y="0"/>
                  </a:lnTo>
                  <a:lnTo>
                    <a:pt x="30" y="0"/>
                  </a:lnTo>
                  <a:lnTo>
                    <a:pt x="30" y="0"/>
                  </a:lnTo>
                  <a:lnTo>
                    <a:pt x="32" y="0"/>
                  </a:lnTo>
                  <a:lnTo>
                    <a:pt x="34" y="0"/>
                  </a:lnTo>
                  <a:lnTo>
                    <a:pt x="34" y="0"/>
                  </a:lnTo>
                  <a:lnTo>
                    <a:pt x="36" y="0"/>
                  </a:lnTo>
                  <a:lnTo>
                    <a:pt x="38" y="0"/>
                  </a:lnTo>
                  <a:lnTo>
                    <a:pt x="40" y="0"/>
                  </a:lnTo>
                  <a:lnTo>
                    <a:pt x="40" y="0"/>
                  </a:lnTo>
                  <a:lnTo>
                    <a:pt x="42" y="0"/>
                  </a:lnTo>
                  <a:lnTo>
                    <a:pt x="44" y="2"/>
                  </a:lnTo>
                  <a:lnTo>
                    <a:pt x="46" y="2"/>
                  </a:lnTo>
                  <a:lnTo>
                    <a:pt x="48" y="2"/>
                  </a:lnTo>
                  <a:lnTo>
                    <a:pt x="42" y="20"/>
                  </a:lnTo>
                  <a:lnTo>
                    <a:pt x="40" y="18"/>
                  </a:lnTo>
                  <a:lnTo>
                    <a:pt x="38" y="18"/>
                  </a:lnTo>
                  <a:lnTo>
                    <a:pt x="38" y="18"/>
                  </a:lnTo>
                  <a:lnTo>
                    <a:pt x="36" y="18"/>
                  </a:lnTo>
                  <a:lnTo>
                    <a:pt x="36" y="16"/>
                  </a:lnTo>
                  <a:lnTo>
                    <a:pt x="34" y="16"/>
                  </a:lnTo>
                  <a:lnTo>
                    <a:pt x="32" y="16"/>
                  </a:lnTo>
                  <a:lnTo>
                    <a:pt x="32" y="16"/>
                  </a:lnTo>
                  <a:lnTo>
                    <a:pt x="30" y="16"/>
                  </a:lnTo>
                  <a:lnTo>
                    <a:pt x="30" y="16"/>
                  </a:lnTo>
                  <a:lnTo>
                    <a:pt x="30" y="16"/>
                  </a:lnTo>
                  <a:lnTo>
                    <a:pt x="28" y="18"/>
                  </a:lnTo>
                  <a:lnTo>
                    <a:pt x="28" y="18"/>
                  </a:lnTo>
                  <a:lnTo>
                    <a:pt x="26" y="18"/>
                  </a:lnTo>
                  <a:lnTo>
                    <a:pt x="26" y="18"/>
                  </a:lnTo>
                  <a:lnTo>
                    <a:pt x="26" y="18"/>
                  </a:lnTo>
                  <a:lnTo>
                    <a:pt x="24" y="20"/>
                  </a:lnTo>
                  <a:lnTo>
                    <a:pt x="24" y="20"/>
                  </a:lnTo>
                  <a:lnTo>
                    <a:pt x="24" y="20"/>
                  </a:lnTo>
                  <a:lnTo>
                    <a:pt x="22" y="22"/>
                  </a:lnTo>
                  <a:lnTo>
                    <a:pt x="22" y="22"/>
                  </a:lnTo>
                  <a:lnTo>
                    <a:pt x="22" y="24"/>
                  </a:lnTo>
                  <a:lnTo>
                    <a:pt x="20" y="26"/>
                  </a:lnTo>
                  <a:lnTo>
                    <a:pt x="20" y="26"/>
                  </a:lnTo>
                  <a:lnTo>
                    <a:pt x="20" y="28"/>
                  </a:lnTo>
                  <a:lnTo>
                    <a:pt x="20" y="30"/>
                  </a:lnTo>
                  <a:lnTo>
                    <a:pt x="20" y="34"/>
                  </a:lnTo>
                  <a:lnTo>
                    <a:pt x="20" y="36"/>
                  </a:lnTo>
                  <a:lnTo>
                    <a:pt x="20" y="40"/>
                  </a:lnTo>
                  <a:lnTo>
                    <a:pt x="20" y="42"/>
                  </a:lnTo>
                  <a:lnTo>
                    <a:pt x="18" y="46"/>
                  </a:lnTo>
                  <a:lnTo>
                    <a:pt x="18" y="52"/>
                  </a:lnTo>
                  <a:lnTo>
                    <a:pt x="1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8" name="Freeform 432"/>
            <p:cNvSpPr>
              <a:spLocks noEditPoints="1"/>
            </p:cNvSpPr>
            <p:nvPr/>
          </p:nvSpPr>
          <p:spPr bwMode="auto">
            <a:xfrm>
              <a:off x="2835" y="946"/>
              <a:ext cx="70" cy="104"/>
            </a:xfrm>
            <a:custGeom>
              <a:avLst/>
              <a:gdLst>
                <a:gd name="T0" fmla="*/ 52 w 70"/>
                <a:gd name="T1" fmla="*/ 102 h 104"/>
                <a:gd name="T2" fmla="*/ 52 w 70"/>
                <a:gd name="T3" fmla="*/ 92 h 104"/>
                <a:gd name="T4" fmla="*/ 50 w 70"/>
                <a:gd name="T5" fmla="*/ 96 h 104"/>
                <a:gd name="T6" fmla="*/ 46 w 70"/>
                <a:gd name="T7" fmla="*/ 98 h 104"/>
                <a:gd name="T8" fmla="*/ 44 w 70"/>
                <a:gd name="T9" fmla="*/ 100 h 104"/>
                <a:gd name="T10" fmla="*/ 40 w 70"/>
                <a:gd name="T11" fmla="*/ 102 h 104"/>
                <a:gd name="T12" fmla="*/ 38 w 70"/>
                <a:gd name="T13" fmla="*/ 102 h 104"/>
                <a:gd name="T14" fmla="*/ 34 w 70"/>
                <a:gd name="T15" fmla="*/ 104 h 104"/>
                <a:gd name="T16" fmla="*/ 32 w 70"/>
                <a:gd name="T17" fmla="*/ 104 h 104"/>
                <a:gd name="T18" fmla="*/ 26 w 70"/>
                <a:gd name="T19" fmla="*/ 104 h 104"/>
                <a:gd name="T20" fmla="*/ 20 w 70"/>
                <a:gd name="T21" fmla="*/ 102 h 104"/>
                <a:gd name="T22" fmla="*/ 16 w 70"/>
                <a:gd name="T23" fmla="*/ 100 h 104"/>
                <a:gd name="T24" fmla="*/ 10 w 70"/>
                <a:gd name="T25" fmla="*/ 96 h 104"/>
                <a:gd name="T26" fmla="*/ 6 w 70"/>
                <a:gd name="T27" fmla="*/ 90 h 104"/>
                <a:gd name="T28" fmla="*/ 2 w 70"/>
                <a:gd name="T29" fmla="*/ 84 h 104"/>
                <a:gd name="T30" fmla="*/ 0 w 70"/>
                <a:gd name="T31" fmla="*/ 78 h 104"/>
                <a:gd name="T32" fmla="*/ 0 w 70"/>
                <a:gd name="T33" fmla="*/ 70 h 104"/>
                <a:gd name="T34" fmla="*/ 0 w 70"/>
                <a:gd name="T35" fmla="*/ 60 h 104"/>
                <a:gd name="T36" fmla="*/ 0 w 70"/>
                <a:gd name="T37" fmla="*/ 52 h 104"/>
                <a:gd name="T38" fmla="*/ 2 w 70"/>
                <a:gd name="T39" fmla="*/ 46 h 104"/>
                <a:gd name="T40" fmla="*/ 6 w 70"/>
                <a:gd name="T41" fmla="*/ 40 h 104"/>
                <a:gd name="T42" fmla="*/ 10 w 70"/>
                <a:gd name="T43" fmla="*/ 34 h 104"/>
                <a:gd name="T44" fmla="*/ 16 w 70"/>
                <a:gd name="T45" fmla="*/ 30 h 104"/>
                <a:gd name="T46" fmla="*/ 20 w 70"/>
                <a:gd name="T47" fmla="*/ 28 h 104"/>
                <a:gd name="T48" fmla="*/ 26 w 70"/>
                <a:gd name="T49" fmla="*/ 28 h 104"/>
                <a:gd name="T50" fmla="*/ 34 w 70"/>
                <a:gd name="T51" fmla="*/ 28 h 104"/>
                <a:gd name="T52" fmla="*/ 38 w 70"/>
                <a:gd name="T53" fmla="*/ 28 h 104"/>
                <a:gd name="T54" fmla="*/ 44 w 70"/>
                <a:gd name="T55" fmla="*/ 32 h 104"/>
                <a:gd name="T56" fmla="*/ 48 w 70"/>
                <a:gd name="T57" fmla="*/ 34 h 104"/>
                <a:gd name="T58" fmla="*/ 52 w 70"/>
                <a:gd name="T59" fmla="*/ 0 h 104"/>
                <a:gd name="T60" fmla="*/ 70 w 70"/>
                <a:gd name="T61" fmla="*/ 102 h 104"/>
                <a:gd name="T62" fmla="*/ 18 w 70"/>
                <a:gd name="T63" fmla="*/ 66 h 104"/>
                <a:gd name="T64" fmla="*/ 20 w 70"/>
                <a:gd name="T65" fmla="*/ 72 h 104"/>
                <a:gd name="T66" fmla="*/ 20 w 70"/>
                <a:gd name="T67" fmla="*/ 76 h 104"/>
                <a:gd name="T68" fmla="*/ 22 w 70"/>
                <a:gd name="T69" fmla="*/ 80 h 104"/>
                <a:gd name="T70" fmla="*/ 24 w 70"/>
                <a:gd name="T71" fmla="*/ 82 h 104"/>
                <a:gd name="T72" fmla="*/ 26 w 70"/>
                <a:gd name="T73" fmla="*/ 86 h 104"/>
                <a:gd name="T74" fmla="*/ 30 w 70"/>
                <a:gd name="T75" fmla="*/ 88 h 104"/>
                <a:gd name="T76" fmla="*/ 34 w 70"/>
                <a:gd name="T77" fmla="*/ 88 h 104"/>
                <a:gd name="T78" fmla="*/ 36 w 70"/>
                <a:gd name="T79" fmla="*/ 88 h 104"/>
                <a:gd name="T80" fmla="*/ 40 w 70"/>
                <a:gd name="T81" fmla="*/ 88 h 104"/>
                <a:gd name="T82" fmla="*/ 42 w 70"/>
                <a:gd name="T83" fmla="*/ 86 h 104"/>
                <a:gd name="T84" fmla="*/ 46 w 70"/>
                <a:gd name="T85" fmla="*/ 84 h 104"/>
                <a:gd name="T86" fmla="*/ 48 w 70"/>
                <a:gd name="T87" fmla="*/ 82 h 104"/>
                <a:gd name="T88" fmla="*/ 50 w 70"/>
                <a:gd name="T89" fmla="*/ 78 h 104"/>
                <a:gd name="T90" fmla="*/ 50 w 70"/>
                <a:gd name="T91" fmla="*/ 74 h 104"/>
                <a:gd name="T92" fmla="*/ 52 w 70"/>
                <a:gd name="T93" fmla="*/ 68 h 104"/>
                <a:gd name="T94" fmla="*/ 52 w 70"/>
                <a:gd name="T95" fmla="*/ 62 h 104"/>
                <a:gd name="T96" fmla="*/ 50 w 70"/>
                <a:gd name="T97" fmla="*/ 58 h 104"/>
                <a:gd name="T98" fmla="*/ 50 w 70"/>
                <a:gd name="T99" fmla="*/ 52 h 104"/>
                <a:gd name="T100" fmla="*/ 48 w 70"/>
                <a:gd name="T101" fmla="*/ 50 h 104"/>
                <a:gd name="T102" fmla="*/ 46 w 70"/>
                <a:gd name="T103" fmla="*/ 46 h 104"/>
                <a:gd name="T104" fmla="*/ 44 w 70"/>
                <a:gd name="T105" fmla="*/ 44 h 104"/>
                <a:gd name="T106" fmla="*/ 40 w 70"/>
                <a:gd name="T107" fmla="*/ 42 h 104"/>
                <a:gd name="T108" fmla="*/ 36 w 70"/>
                <a:gd name="T109" fmla="*/ 42 h 104"/>
                <a:gd name="T110" fmla="*/ 34 w 70"/>
                <a:gd name="T111" fmla="*/ 42 h 104"/>
                <a:gd name="T112" fmla="*/ 30 w 70"/>
                <a:gd name="T113" fmla="*/ 42 h 104"/>
                <a:gd name="T114" fmla="*/ 28 w 70"/>
                <a:gd name="T115" fmla="*/ 44 h 104"/>
                <a:gd name="T116" fmla="*/ 24 w 70"/>
                <a:gd name="T117" fmla="*/ 46 h 104"/>
                <a:gd name="T118" fmla="*/ 22 w 70"/>
                <a:gd name="T119" fmla="*/ 48 h 104"/>
                <a:gd name="T120" fmla="*/ 20 w 70"/>
                <a:gd name="T121" fmla="*/ 52 h 104"/>
                <a:gd name="T122" fmla="*/ 20 w 70"/>
                <a:gd name="T123" fmla="*/ 56 h 104"/>
                <a:gd name="T124" fmla="*/ 18 w 70"/>
                <a:gd name="T125" fmla="*/ 6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104">
                  <a:moveTo>
                    <a:pt x="70" y="102"/>
                  </a:moveTo>
                  <a:lnTo>
                    <a:pt x="52" y="102"/>
                  </a:lnTo>
                  <a:lnTo>
                    <a:pt x="52" y="92"/>
                  </a:lnTo>
                  <a:lnTo>
                    <a:pt x="52" y="92"/>
                  </a:lnTo>
                  <a:lnTo>
                    <a:pt x="50" y="94"/>
                  </a:lnTo>
                  <a:lnTo>
                    <a:pt x="50" y="96"/>
                  </a:lnTo>
                  <a:lnTo>
                    <a:pt x="48" y="96"/>
                  </a:lnTo>
                  <a:lnTo>
                    <a:pt x="46" y="98"/>
                  </a:lnTo>
                  <a:lnTo>
                    <a:pt x="46" y="98"/>
                  </a:lnTo>
                  <a:lnTo>
                    <a:pt x="44" y="100"/>
                  </a:lnTo>
                  <a:lnTo>
                    <a:pt x="42" y="100"/>
                  </a:lnTo>
                  <a:lnTo>
                    <a:pt x="40" y="102"/>
                  </a:lnTo>
                  <a:lnTo>
                    <a:pt x="38" y="102"/>
                  </a:lnTo>
                  <a:lnTo>
                    <a:pt x="38" y="102"/>
                  </a:lnTo>
                  <a:lnTo>
                    <a:pt x="36" y="104"/>
                  </a:lnTo>
                  <a:lnTo>
                    <a:pt x="34" y="104"/>
                  </a:lnTo>
                  <a:lnTo>
                    <a:pt x="32" y="104"/>
                  </a:lnTo>
                  <a:lnTo>
                    <a:pt x="32" y="104"/>
                  </a:lnTo>
                  <a:lnTo>
                    <a:pt x="30" y="104"/>
                  </a:lnTo>
                  <a:lnTo>
                    <a:pt x="26" y="104"/>
                  </a:lnTo>
                  <a:lnTo>
                    <a:pt x="24" y="104"/>
                  </a:lnTo>
                  <a:lnTo>
                    <a:pt x="20" y="102"/>
                  </a:lnTo>
                  <a:lnTo>
                    <a:pt x="18" y="102"/>
                  </a:lnTo>
                  <a:lnTo>
                    <a:pt x="16" y="100"/>
                  </a:lnTo>
                  <a:lnTo>
                    <a:pt x="12" y="98"/>
                  </a:lnTo>
                  <a:lnTo>
                    <a:pt x="10" y="96"/>
                  </a:lnTo>
                  <a:lnTo>
                    <a:pt x="8" y="94"/>
                  </a:lnTo>
                  <a:lnTo>
                    <a:pt x="6" y="90"/>
                  </a:lnTo>
                  <a:lnTo>
                    <a:pt x="4" y="88"/>
                  </a:lnTo>
                  <a:lnTo>
                    <a:pt x="2" y="84"/>
                  </a:lnTo>
                  <a:lnTo>
                    <a:pt x="2" y="82"/>
                  </a:lnTo>
                  <a:lnTo>
                    <a:pt x="0" y="78"/>
                  </a:lnTo>
                  <a:lnTo>
                    <a:pt x="0" y="74"/>
                  </a:lnTo>
                  <a:lnTo>
                    <a:pt x="0" y="70"/>
                  </a:lnTo>
                  <a:lnTo>
                    <a:pt x="0" y="66"/>
                  </a:lnTo>
                  <a:lnTo>
                    <a:pt x="0" y="60"/>
                  </a:lnTo>
                  <a:lnTo>
                    <a:pt x="0" y="56"/>
                  </a:lnTo>
                  <a:lnTo>
                    <a:pt x="0" y="52"/>
                  </a:lnTo>
                  <a:lnTo>
                    <a:pt x="2" y="48"/>
                  </a:lnTo>
                  <a:lnTo>
                    <a:pt x="2" y="46"/>
                  </a:lnTo>
                  <a:lnTo>
                    <a:pt x="4" y="42"/>
                  </a:lnTo>
                  <a:lnTo>
                    <a:pt x="6" y="40"/>
                  </a:lnTo>
                  <a:lnTo>
                    <a:pt x="8" y="36"/>
                  </a:lnTo>
                  <a:lnTo>
                    <a:pt x="10" y="34"/>
                  </a:lnTo>
                  <a:lnTo>
                    <a:pt x="12" y="32"/>
                  </a:lnTo>
                  <a:lnTo>
                    <a:pt x="16" y="30"/>
                  </a:lnTo>
                  <a:lnTo>
                    <a:pt x="18" y="30"/>
                  </a:lnTo>
                  <a:lnTo>
                    <a:pt x="20" y="28"/>
                  </a:lnTo>
                  <a:lnTo>
                    <a:pt x="24" y="28"/>
                  </a:lnTo>
                  <a:lnTo>
                    <a:pt x="26" y="28"/>
                  </a:lnTo>
                  <a:lnTo>
                    <a:pt x="30" y="28"/>
                  </a:lnTo>
                  <a:lnTo>
                    <a:pt x="34" y="28"/>
                  </a:lnTo>
                  <a:lnTo>
                    <a:pt x="36" y="28"/>
                  </a:lnTo>
                  <a:lnTo>
                    <a:pt x="38" y="28"/>
                  </a:lnTo>
                  <a:lnTo>
                    <a:pt x="42" y="30"/>
                  </a:lnTo>
                  <a:lnTo>
                    <a:pt x="44" y="32"/>
                  </a:lnTo>
                  <a:lnTo>
                    <a:pt x="46" y="32"/>
                  </a:lnTo>
                  <a:lnTo>
                    <a:pt x="48" y="34"/>
                  </a:lnTo>
                  <a:lnTo>
                    <a:pt x="52" y="38"/>
                  </a:lnTo>
                  <a:lnTo>
                    <a:pt x="52" y="0"/>
                  </a:lnTo>
                  <a:lnTo>
                    <a:pt x="70" y="0"/>
                  </a:lnTo>
                  <a:lnTo>
                    <a:pt x="70" y="102"/>
                  </a:lnTo>
                  <a:close/>
                  <a:moveTo>
                    <a:pt x="18" y="64"/>
                  </a:moveTo>
                  <a:lnTo>
                    <a:pt x="18" y="66"/>
                  </a:lnTo>
                  <a:lnTo>
                    <a:pt x="20" y="70"/>
                  </a:lnTo>
                  <a:lnTo>
                    <a:pt x="20" y="72"/>
                  </a:lnTo>
                  <a:lnTo>
                    <a:pt x="20" y="74"/>
                  </a:lnTo>
                  <a:lnTo>
                    <a:pt x="20" y="76"/>
                  </a:lnTo>
                  <a:lnTo>
                    <a:pt x="20" y="78"/>
                  </a:lnTo>
                  <a:lnTo>
                    <a:pt x="22" y="80"/>
                  </a:lnTo>
                  <a:lnTo>
                    <a:pt x="22" y="80"/>
                  </a:lnTo>
                  <a:lnTo>
                    <a:pt x="24" y="82"/>
                  </a:lnTo>
                  <a:lnTo>
                    <a:pt x="24" y="84"/>
                  </a:lnTo>
                  <a:lnTo>
                    <a:pt x="26" y="86"/>
                  </a:lnTo>
                  <a:lnTo>
                    <a:pt x="28" y="86"/>
                  </a:lnTo>
                  <a:lnTo>
                    <a:pt x="30" y="88"/>
                  </a:lnTo>
                  <a:lnTo>
                    <a:pt x="32" y="88"/>
                  </a:lnTo>
                  <a:lnTo>
                    <a:pt x="34" y="88"/>
                  </a:lnTo>
                  <a:lnTo>
                    <a:pt x="36" y="88"/>
                  </a:lnTo>
                  <a:lnTo>
                    <a:pt x="36" y="88"/>
                  </a:lnTo>
                  <a:lnTo>
                    <a:pt x="38" y="88"/>
                  </a:lnTo>
                  <a:lnTo>
                    <a:pt x="40" y="88"/>
                  </a:lnTo>
                  <a:lnTo>
                    <a:pt x="42" y="88"/>
                  </a:lnTo>
                  <a:lnTo>
                    <a:pt x="42" y="86"/>
                  </a:lnTo>
                  <a:lnTo>
                    <a:pt x="44" y="86"/>
                  </a:lnTo>
                  <a:lnTo>
                    <a:pt x="46" y="84"/>
                  </a:lnTo>
                  <a:lnTo>
                    <a:pt x="46" y="82"/>
                  </a:lnTo>
                  <a:lnTo>
                    <a:pt x="48" y="82"/>
                  </a:lnTo>
                  <a:lnTo>
                    <a:pt x="48" y="80"/>
                  </a:lnTo>
                  <a:lnTo>
                    <a:pt x="50" y="78"/>
                  </a:lnTo>
                  <a:lnTo>
                    <a:pt x="50" y="76"/>
                  </a:lnTo>
                  <a:lnTo>
                    <a:pt x="50" y="74"/>
                  </a:lnTo>
                  <a:lnTo>
                    <a:pt x="52" y="72"/>
                  </a:lnTo>
                  <a:lnTo>
                    <a:pt x="52" y="68"/>
                  </a:lnTo>
                  <a:lnTo>
                    <a:pt x="52" y="66"/>
                  </a:lnTo>
                  <a:lnTo>
                    <a:pt x="52" y="62"/>
                  </a:lnTo>
                  <a:lnTo>
                    <a:pt x="52" y="60"/>
                  </a:lnTo>
                  <a:lnTo>
                    <a:pt x="50" y="58"/>
                  </a:lnTo>
                  <a:lnTo>
                    <a:pt x="50" y="54"/>
                  </a:lnTo>
                  <a:lnTo>
                    <a:pt x="50" y="52"/>
                  </a:lnTo>
                  <a:lnTo>
                    <a:pt x="48" y="50"/>
                  </a:lnTo>
                  <a:lnTo>
                    <a:pt x="48" y="50"/>
                  </a:lnTo>
                  <a:lnTo>
                    <a:pt x="46" y="48"/>
                  </a:lnTo>
                  <a:lnTo>
                    <a:pt x="46" y="46"/>
                  </a:lnTo>
                  <a:lnTo>
                    <a:pt x="44" y="46"/>
                  </a:lnTo>
                  <a:lnTo>
                    <a:pt x="44" y="44"/>
                  </a:lnTo>
                  <a:lnTo>
                    <a:pt x="42" y="44"/>
                  </a:lnTo>
                  <a:lnTo>
                    <a:pt x="40" y="42"/>
                  </a:lnTo>
                  <a:lnTo>
                    <a:pt x="38" y="42"/>
                  </a:lnTo>
                  <a:lnTo>
                    <a:pt x="36" y="42"/>
                  </a:lnTo>
                  <a:lnTo>
                    <a:pt x="36" y="42"/>
                  </a:lnTo>
                  <a:lnTo>
                    <a:pt x="34" y="42"/>
                  </a:lnTo>
                  <a:lnTo>
                    <a:pt x="32" y="42"/>
                  </a:lnTo>
                  <a:lnTo>
                    <a:pt x="30" y="42"/>
                  </a:lnTo>
                  <a:lnTo>
                    <a:pt x="28" y="44"/>
                  </a:lnTo>
                  <a:lnTo>
                    <a:pt x="28" y="44"/>
                  </a:lnTo>
                  <a:lnTo>
                    <a:pt x="26" y="46"/>
                  </a:lnTo>
                  <a:lnTo>
                    <a:pt x="24" y="46"/>
                  </a:lnTo>
                  <a:lnTo>
                    <a:pt x="24" y="48"/>
                  </a:lnTo>
                  <a:lnTo>
                    <a:pt x="22" y="48"/>
                  </a:lnTo>
                  <a:lnTo>
                    <a:pt x="22" y="50"/>
                  </a:lnTo>
                  <a:lnTo>
                    <a:pt x="20" y="52"/>
                  </a:lnTo>
                  <a:lnTo>
                    <a:pt x="20" y="54"/>
                  </a:lnTo>
                  <a:lnTo>
                    <a:pt x="20" y="56"/>
                  </a:lnTo>
                  <a:lnTo>
                    <a:pt x="20" y="58"/>
                  </a:lnTo>
                  <a:lnTo>
                    <a:pt x="18" y="62"/>
                  </a:lnTo>
                  <a:lnTo>
                    <a:pt x="18"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69" name="Freeform 433"/>
            <p:cNvSpPr>
              <a:spLocks/>
            </p:cNvSpPr>
            <p:nvPr/>
          </p:nvSpPr>
          <p:spPr bwMode="auto">
            <a:xfrm>
              <a:off x="2918" y="974"/>
              <a:ext cx="68" cy="76"/>
            </a:xfrm>
            <a:custGeom>
              <a:avLst/>
              <a:gdLst>
                <a:gd name="T0" fmla="*/ 20 w 68"/>
                <a:gd name="T1" fmla="*/ 52 h 76"/>
                <a:gd name="T2" fmla="*/ 22 w 68"/>
                <a:gd name="T3" fmla="*/ 58 h 76"/>
                <a:gd name="T4" fmla="*/ 26 w 68"/>
                <a:gd name="T5" fmla="*/ 60 h 76"/>
                <a:gd name="T6" fmla="*/ 30 w 68"/>
                <a:gd name="T7" fmla="*/ 62 h 76"/>
                <a:gd name="T8" fmla="*/ 38 w 68"/>
                <a:gd name="T9" fmla="*/ 62 h 76"/>
                <a:gd name="T10" fmla="*/ 44 w 68"/>
                <a:gd name="T11" fmla="*/ 60 h 76"/>
                <a:gd name="T12" fmla="*/ 46 w 68"/>
                <a:gd name="T13" fmla="*/ 58 h 76"/>
                <a:gd name="T14" fmla="*/ 48 w 68"/>
                <a:gd name="T15" fmla="*/ 56 h 76"/>
                <a:gd name="T16" fmla="*/ 48 w 68"/>
                <a:gd name="T17" fmla="*/ 52 h 76"/>
                <a:gd name="T18" fmla="*/ 48 w 68"/>
                <a:gd name="T19" fmla="*/ 50 h 76"/>
                <a:gd name="T20" fmla="*/ 46 w 68"/>
                <a:gd name="T21" fmla="*/ 50 h 76"/>
                <a:gd name="T22" fmla="*/ 42 w 68"/>
                <a:gd name="T23" fmla="*/ 48 h 76"/>
                <a:gd name="T24" fmla="*/ 30 w 68"/>
                <a:gd name="T25" fmla="*/ 46 h 76"/>
                <a:gd name="T26" fmla="*/ 14 w 68"/>
                <a:gd name="T27" fmla="*/ 40 h 76"/>
                <a:gd name="T28" fmla="*/ 6 w 68"/>
                <a:gd name="T29" fmla="*/ 34 h 76"/>
                <a:gd name="T30" fmla="*/ 2 w 68"/>
                <a:gd name="T31" fmla="*/ 26 h 76"/>
                <a:gd name="T32" fmla="*/ 2 w 68"/>
                <a:gd name="T33" fmla="*/ 18 h 76"/>
                <a:gd name="T34" fmla="*/ 6 w 68"/>
                <a:gd name="T35" fmla="*/ 10 h 76"/>
                <a:gd name="T36" fmla="*/ 14 w 68"/>
                <a:gd name="T37" fmla="*/ 2 h 76"/>
                <a:gd name="T38" fmla="*/ 26 w 68"/>
                <a:gd name="T39" fmla="*/ 0 h 76"/>
                <a:gd name="T40" fmla="*/ 40 w 68"/>
                <a:gd name="T41" fmla="*/ 0 h 76"/>
                <a:gd name="T42" fmla="*/ 50 w 68"/>
                <a:gd name="T43" fmla="*/ 2 h 76"/>
                <a:gd name="T44" fmla="*/ 58 w 68"/>
                <a:gd name="T45" fmla="*/ 6 h 76"/>
                <a:gd name="T46" fmla="*/ 64 w 68"/>
                <a:gd name="T47" fmla="*/ 14 h 76"/>
                <a:gd name="T48" fmla="*/ 46 w 68"/>
                <a:gd name="T49" fmla="*/ 20 h 76"/>
                <a:gd name="T50" fmla="*/ 44 w 68"/>
                <a:gd name="T51" fmla="*/ 18 h 76"/>
                <a:gd name="T52" fmla="*/ 42 w 68"/>
                <a:gd name="T53" fmla="*/ 14 h 76"/>
                <a:gd name="T54" fmla="*/ 38 w 68"/>
                <a:gd name="T55" fmla="*/ 14 h 76"/>
                <a:gd name="T56" fmla="*/ 32 w 68"/>
                <a:gd name="T57" fmla="*/ 14 h 76"/>
                <a:gd name="T58" fmla="*/ 26 w 68"/>
                <a:gd name="T59" fmla="*/ 14 h 76"/>
                <a:gd name="T60" fmla="*/ 22 w 68"/>
                <a:gd name="T61" fmla="*/ 16 h 76"/>
                <a:gd name="T62" fmla="*/ 20 w 68"/>
                <a:gd name="T63" fmla="*/ 18 h 76"/>
                <a:gd name="T64" fmla="*/ 20 w 68"/>
                <a:gd name="T65" fmla="*/ 20 h 76"/>
                <a:gd name="T66" fmla="*/ 20 w 68"/>
                <a:gd name="T67" fmla="*/ 22 h 76"/>
                <a:gd name="T68" fmla="*/ 22 w 68"/>
                <a:gd name="T69" fmla="*/ 24 h 76"/>
                <a:gd name="T70" fmla="*/ 30 w 68"/>
                <a:gd name="T71" fmla="*/ 26 h 76"/>
                <a:gd name="T72" fmla="*/ 44 w 68"/>
                <a:gd name="T73" fmla="*/ 30 h 76"/>
                <a:gd name="T74" fmla="*/ 56 w 68"/>
                <a:gd name="T75" fmla="*/ 34 h 76"/>
                <a:gd name="T76" fmla="*/ 62 w 68"/>
                <a:gd name="T77" fmla="*/ 38 h 76"/>
                <a:gd name="T78" fmla="*/ 66 w 68"/>
                <a:gd name="T79" fmla="*/ 44 h 76"/>
                <a:gd name="T80" fmla="*/ 68 w 68"/>
                <a:gd name="T81" fmla="*/ 54 h 76"/>
                <a:gd name="T82" fmla="*/ 64 w 68"/>
                <a:gd name="T83" fmla="*/ 62 h 76"/>
                <a:gd name="T84" fmla="*/ 56 w 68"/>
                <a:gd name="T85" fmla="*/ 70 h 76"/>
                <a:gd name="T86" fmla="*/ 46 w 68"/>
                <a:gd name="T87" fmla="*/ 74 h 76"/>
                <a:gd name="T88" fmla="*/ 30 w 68"/>
                <a:gd name="T89" fmla="*/ 76 h 76"/>
                <a:gd name="T90" fmla="*/ 18 w 68"/>
                <a:gd name="T91" fmla="*/ 74 h 76"/>
                <a:gd name="T92" fmla="*/ 8 w 68"/>
                <a:gd name="T93" fmla="*/ 68 h 76"/>
                <a:gd name="T94" fmla="*/ 2 w 68"/>
                <a:gd name="T95"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76">
                  <a:moveTo>
                    <a:pt x="0" y="54"/>
                  </a:moveTo>
                  <a:lnTo>
                    <a:pt x="18" y="50"/>
                  </a:lnTo>
                  <a:lnTo>
                    <a:pt x="18" y="52"/>
                  </a:lnTo>
                  <a:lnTo>
                    <a:pt x="20" y="52"/>
                  </a:lnTo>
                  <a:lnTo>
                    <a:pt x="20" y="54"/>
                  </a:lnTo>
                  <a:lnTo>
                    <a:pt x="20" y="56"/>
                  </a:lnTo>
                  <a:lnTo>
                    <a:pt x="22" y="56"/>
                  </a:lnTo>
                  <a:lnTo>
                    <a:pt x="22" y="58"/>
                  </a:lnTo>
                  <a:lnTo>
                    <a:pt x="22" y="58"/>
                  </a:lnTo>
                  <a:lnTo>
                    <a:pt x="24" y="58"/>
                  </a:lnTo>
                  <a:lnTo>
                    <a:pt x="24" y="60"/>
                  </a:lnTo>
                  <a:lnTo>
                    <a:pt x="26" y="60"/>
                  </a:lnTo>
                  <a:lnTo>
                    <a:pt x="26" y="60"/>
                  </a:lnTo>
                  <a:lnTo>
                    <a:pt x="28" y="62"/>
                  </a:lnTo>
                  <a:lnTo>
                    <a:pt x="30" y="62"/>
                  </a:lnTo>
                  <a:lnTo>
                    <a:pt x="30" y="62"/>
                  </a:lnTo>
                  <a:lnTo>
                    <a:pt x="32" y="62"/>
                  </a:lnTo>
                  <a:lnTo>
                    <a:pt x="34" y="62"/>
                  </a:lnTo>
                  <a:lnTo>
                    <a:pt x="36" y="62"/>
                  </a:lnTo>
                  <a:lnTo>
                    <a:pt x="38" y="62"/>
                  </a:lnTo>
                  <a:lnTo>
                    <a:pt x="40" y="62"/>
                  </a:lnTo>
                  <a:lnTo>
                    <a:pt x="40" y="62"/>
                  </a:lnTo>
                  <a:lnTo>
                    <a:pt x="42" y="60"/>
                  </a:lnTo>
                  <a:lnTo>
                    <a:pt x="44" y="60"/>
                  </a:lnTo>
                  <a:lnTo>
                    <a:pt x="44" y="60"/>
                  </a:lnTo>
                  <a:lnTo>
                    <a:pt x="46" y="60"/>
                  </a:lnTo>
                  <a:lnTo>
                    <a:pt x="46" y="58"/>
                  </a:lnTo>
                  <a:lnTo>
                    <a:pt x="46" y="58"/>
                  </a:lnTo>
                  <a:lnTo>
                    <a:pt x="48" y="58"/>
                  </a:lnTo>
                  <a:lnTo>
                    <a:pt x="48" y="56"/>
                  </a:lnTo>
                  <a:lnTo>
                    <a:pt x="48" y="56"/>
                  </a:lnTo>
                  <a:lnTo>
                    <a:pt x="48" y="56"/>
                  </a:lnTo>
                  <a:lnTo>
                    <a:pt x="48" y="54"/>
                  </a:lnTo>
                  <a:lnTo>
                    <a:pt x="48" y="54"/>
                  </a:lnTo>
                  <a:lnTo>
                    <a:pt x="48" y="54"/>
                  </a:lnTo>
                  <a:lnTo>
                    <a:pt x="48" y="52"/>
                  </a:lnTo>
                  <a:lnTo>
                    <a:pt x="48" y="52"/>
                  </a:lnTo>
                  <a:lnTo>
                    <a:pt x="48" y="52"/>
                  </a:lnTo>
                  <a:lnTo>
                    <a:pt x="48" y="52"/>
                  </a:lnTo>
                  <a:lnTo>
                    <a:pt x="48" y="50"/>
                  </a:lnTo>
                  <a:lnTo>
                    <a:pt x="46" y="50"/>
                  </a:lnTo>
                  <a:lnTo>
                    <a:pt x="46" y="50"/>
                  </a:lnTo>
                  <a:lnTo>
                    <a:pt x="46" y="50"/>
                  </a:lnTo>
                  <a:lnTo>
                    <a:pt x="46" y="50"/>
                  </a:lnTo>
                  <a:lnTo>
                    <a:pt x="46" y="50"/>
                  </a:lnTo>
                  <a:lnTo>
                    <a:pt x="44" y="48"/>
                  </a:lnTo>
                  <a:lnTo>
                    <a:pt x="44" y="48"/>
                  </a:lnTo>
                  <a:lnTo>
                    <a:pt x="42" y="48"/>
                  </a:lnTo>
                  <a:lnTo>
                    <a:pt x="42" y="48"/>
                  </a:lnTo>
                  <a:lnTo>
                    <a:pt x="40" y="48"/>
                  </a:lnTo>
                  <a:lnTo>
                    <a:pt x="34" y="46"/>
                  </a:lnTo>
                  <a:lnTo>
                    <a:pt x="30" y="46"/>
                  </a:lnTo>
                  <a:lnTo>
                    <a:pt x="24" y="44"/>
                  </a:lnTo>
                  <a:lnTo>
                    <a:pt x="20" y="42"/>
                  </a:lnTo>
                  <a:lnTo>
                    <a:pt x="18" y="42"/>
                  </a:lnTo>
                  <a:lnTo>
                    <a:pt x="14" y="40"/>
                  </a:lnTo>
                  <a:lnTo>
                    <a:pt x="12" y="40"/>
                  </a:lnTo>
                  <a:lnTo>
                    <a:pt x="10" y="38"/>
                  </a:lnTo>
                  <a:lnTo>
                    <a:pt x="8" y="36"/>
                  </a:lnTo>
                  <a:lnTo>
                    <a:pt x="6" y="34"/>
                  </a:lnTo>
                  <a:lnTo>
                    <a:pt x="6" y="34"/>
                  </a:lnTo>
                  <a:lnTo>
                    <a:pt x="4" y="32"/>
                  </a:lnTo>
                  <a:lnTo>
                    <a:pt x="2" y="28"/>
                  </a:lnTo>
                  <a:lnTo>
                    <a:pt x="2" y="26"/>
                  </a:lnTo>
                  <a:lnTo>
                    <a:pt x="2" y="24"/>
                  </a:lnTo>
                  <a:lnTo>
                    <a:pt x="2" y="22"/>
                  </a:lnTo>
                  <a:lnTo>
                    <a:pt x="2" y="20"/>
                  </a:lnTo>
                  <a:lnTo>
                    <a:pt x="2" y="18"/>
                  </a:lnTo>
                  <a:lnTo>
                    <a:pt x="2" y="14"/>
                  </a:lnTo>
                  <a:lnTo>
                    <a:pt x="4" y="12"/>
                  </a:lnTo>
                  <a:lnTo>
                    <a:pt x="4" y="10"/>
                  </a:lnTo>
                  <a:lnTo>
                    <a:pt x="6" y="10"/>
                  </a:lnTo>
                  <a:lnTo>
                    <a:pt x="8" y="8"/>
                  </a:lnTo>
                  <a:lnTo>
                    <a:pt x="10" y="6"/>
                  </a:lnTo>
                  <a:lnTo>
                    <a:pt x="12" y="4"/>
                  </a:lnTo>
                  <a:lnTo>
                    <a:pt x="14" y="2"/>
                  </a:lnTo>
                  <a:lnTo>
                    <a:pt x="16" y="2"/>
                  </a:lnTo>
                  <a:lnTo>
                    <a:pt x="18" y="0"/>
                  </a:lnTo>
                  <a:lnTo>
                    <a:pt x="22" y="0"/>
                  </a:lnTo>
                  <a:lnTo>
                    <a:pt x="26" y="0"/>
                  </a:lnTo>
                  <a:lnTo>
                    <a:pt x="28" y="0"/>
                  </a:lnTo>
                  <a:lnTo>
                    <a:pt x="32" y="0"/>
                  </a:lnTo>
                  <a:lnTo>
                    <a:pt x="36" y="0"/>
                  </a:lnTo>
                  <a:lnTo>
                    <a:pt x="40" y="0"/>
                  </a:lnTo>
                  <a:lnTo>
                    <a:pt x="42" y="0"/>
                  </a:lnTo>
                  <a:lnTo>
                    <a:pt x="46" y="0"/>
                  </a:lnTo>
                  <a:lnTo>
                    <a:pt x="48" y="2"/>
                  </a:lnTo>
                  <a:lnTo>
                    <a:pt x="50" y="2"/>
                  </a:lnTo>
                  <a:lnTo>
                    <a:pt x="54" y="2"/>
                  </a:lnTo>
                  <a:lnTo>
                    <a:pt x="54" y="4"/>
                  </a:lnTo>
                  <a:lnTo>
                    <a:pt x="56" y="6"/>
                  </a:lnTo>
                  <a:lnTo>
                    <a:pt x="58" y="6"/>
                  </a:lnTo>
                  <a:lnTo>
                    <a:pt x="60" y="8"/>
                  </a:lnTo>
                  <a:lnTo>
                    <a:pt x="62" y="10"/>
                  </a:lnTo>
                  <a:lnTo>
                    <a:pt x="62" y="12"/>
                  </a:lnTo>
                  <a:lnTo>
                    <a:pt x="64" y="14"/>
                  </a:lnTo>
                  <a:lnTo>
                    <a:pt x="64" y="16"/>
                  </a:lnTo>
                  <a:lnTo>
                    <a:pt x="66" y="18"/>
                  </a:lnTo>
                  <a:lnTo>
                    <a:pt x="46" y="22"/>
                  </a:lnTo>
                  <a:lnTo>
                    <a:pt x="46" y="20"/>
                  </a:lnTo>
                  <a:lnTo>
                    <a:pt x="46" y="20"/>
                  </a:lnTo>
                  <a:lnTo>
                    <a:pt x="46" y="18"/>
                  </a:lnTo>
                  <a:lnTo>
                    <a:pt x="46" y="18"/>
                  </a:lnTo>
                  <a:lnTo>
                    <a:pt x="44" y="18"/>
                  </a:lnTo>
                  <a:lnTo>
                    <a:pt x="44" y="16"/>
                  </a:lnTo>
                  <a:lnTo>
                    <a:pt x="44" y="16"/>
                  </a:lnTo>
                  <a:lnTo>
                    <a:pt x="42" y="16"/>
                  </a:lnTo>
                  <a:lnTo>
                    <a:pt x="42" y="14"/>
                  </a:lnTo>
                  <a:lnTo>
                    <a:pt x="40" y="14"/>
                  </a:lnTo>
                  <a:lnTo>
                    <a:pt x="40" y="14"/>
                  </a:lnTo>
                  <a:lnTo>
                    <a:pt x="38" y="14"/>
                  </a:lnTo>
                  <a:lnTo>
                    <a:pt x="38" y="14"/>
                  </a:lnTo>
                  <a:lnTo>
                    <a:pt x="36" y="14"/>
                  </a:lnTo>
                  <a:lnTo>
                    <a:pt x="34" y="14"/>
                  </a:lnTo>
                  <a:lnTo>
                    <a:pt x="32" y="14"/>
                  </a:lnTo>
                  <a:lnTo>
                    <a:pt x="32" y="14"/>
                  </a:lnTo>
                  <a:lnTo>
                    <a:pt x="30" y="14"/>
                  </a:lnTo>
                  <a:lnTo>
                    <a:pt x="28" y="14"/>
                  </a:lnTo>
                  <a:lnTo>
                    <a:pt x="26" y="14"/>
                  </a:lnTo>
                  <a:lnTo>
                    <a:pt x="26" y="14"/>
                  </a:lnTo>
                  <a:lnTo>
                    <a:pt x="24" y="14"/>
                  </a:lnTo>
                  <a:lnTo>
                    <a:pt x="22" y="14"/>
                  </a:lnTo>
                  <a:lnTo>
                    <a:pt x="22" y="16"/>
                  </a:lnTo>
                  <a:lnTo>
                    <a:pt x="22" y="16"/>
                  </a:lnTo>
                  <a:lnTo>
                    <a:pt x="20" y="16"/>
                  </a:lnTo>
                  <a:lnTo>
                    <a:pt x="20" y="16"/>
                  </a:lnTo>
                  <a:lnTo>
                    <a:pt x="20" y="16"/>
                  </a:lnTo>
                  <a:lnTo>
                    <a:pt x="20" y="18"/>
                  </a:lnTo>
                  <a:lnTo>
                    <a:pt x="20" y="18"/>
                  </a:lnTo>
                  <a:lnTo>
                    <a:pt x="20" y="18"/>
                  </a:lnTo>
                  <a:lnTo>
                    <a:pt x="20" y="20"/>
                  </a:lnTo>
                  <a:lnTo>
                    <a:pt x="20" y="20"/>
                  </a:lnTo>
                  <a:lnTo>
                    <a:pt x="20" y="20"/>
                  </a:lnTo>
                  <a:lnTo>
                    <a:pt x="20" y="20"/>
                  </a:lnTo>
                  <a:lnTo>
                    <a:pt x="20" y="22"/>
                  </a:lnTo>
                  <a:lnTo>
                    <a:pt x="20" y="22"/>
                  </a:lnTo>
                  <a:lnTo>
                    <a:pt x="20" y="22"/>
                  </a:lnTo>
                  <a:lnTo>
                    <a:pt x="22" y="22"/>
                  </a:lnTo>
                  <a:lnTo>
                    <a:pt x="22" y="22"/>
                  </a:lnTo>
                  <a:lnTo>
                    <a:pt x="22" y="24"/>
                  </a:lnTo>
                  <a:lnTo>
                    <a:pt x="24" y="24"/>
                  </a:lnTo>
                  <a:lnTo>
                    <a:pt x="26" y="24"/>
                  </a:lnTo>
                  <a:lnTo>
                    <a:pt x="28" y="24"/>
                  </a:lnTo>
                  <a:lnTo>
                    <a:pt x="30" y="26"/>
                  </a:lnTo>
                  <a:lnTo>
                    <a:pt x="32" y="26"/>
                  </a:lnTo>
                  <a:lnTo>
                    <a:pt x="36" y="28"/>
                  </a:lnTo>
                  <a:lnTo>
                    <a:pt x="40" y="28"/>
                  </a:lnTo>
                  <a:lnTo>
                    <a:pt x="44" y="30"/>
                  </a:lnTo>
                  <a:lnTo>
                    <a:pt x="46" y="30"/>
                  </a:lnTo>
                  <a:lnTo>
                    <a:pt x="50" y="30"/>
                  </a:lnTo>
                  <a:lnTo>
                    <a:pt x="52" y="32"/>
                  </a:lnTo>
                  <a:lnTo>
                    <a:pt x="56" y="34"/>
                  </a:lnTo>
                  <a:lnTo>
                    <a:pt x="58" y="34"/>
                  </a:lnTo>
                  <a:lnTo>
                    <a:pt x="60" y="36"/>
                  </a:lnTo>
                  <a:lnTo>
                    <a:pt x="62" y="36"/>
                  </a:lnTo>
                  <a:lnTo>
                    <a:pt x="62" y="38"/>
                  </a:lnTo>
                  <a:lnTo>
                    <a:pt x="64" y="40"/>
                  </a:lnTo>
                  <a:lnTo>
                    <a:pt x="66" y="42"/>
                  </a:lnTo>
                  <a:lnTo>
                    <a:pt x="66" y="42"/>
                  </a:lnTo>
                  <a:lnTo>
                    <a:pt x="66" y="44"/>
                  </a:lnTo>
                  <a:lnTo>
                    <a:pt x="68" y="46"/>
                  </a:lnTo>
                  <a:lnTo>
                    <a:pt x="68" y="48"/>
                  </a:lnTo>
                  <a:lnTo>
                    <a:pt x="68" y="52"/>
                  </a:lnTo>
                  <a:lnTo>
                    <a:pt x="68" y="54"/>
                  </a:lnTo>
                  <a:lnTo>
                    <a:pt x="68" y="56"/>
                  </a:lnTo>
                  <a:lnTo>
                    <a:pt x="66" y="58"/>
                  </a:lnTo>
                  <a:lnTo>
                    <a:pt x="66" y="60"/>
                  </a:lnTo>
                  <a:lnTo>
                    <a:pt x="64" y="62"/>
                  </a:lnTo>
                  <a:lnTo>
                    <a:pt x="62" y="64"/>
                  </a:lnTo>
                  <a:lnTo>
                    <a:pt x="62" y="66"/>
                  </a:lnTo>
                  <a:lnTo>
                    <a:pt x="60" y="68"/>
                  </a:lnTo>
                  <a:lnTo>
                    <a:pt x="56" y="70"/>
                  </a:lnTo>
                  <a:lnTo>
                    <a:pt x="54" y="72"/>
                  </a:lnTo>
                  <a:lnTo>
                    <a:pt x="52" y="72"/>
                  </a:lnTo>
                  <a:lnTo>
                    <a:pt x="48" y="74"/>
                  </a:lnTo>
                  <a:lnTo>
                    <a:pt x="46" y="74"/>
                  </a:lnTo>
                  <a:lnTo>
                    <a:pt x="42" y="76"/>
                  </a:lnTo>
                  <a:lnTo>
                    <a:pt x="38" y="76"/>
                  </a:lnTo>
                  <a:lnTo>
                    <a:pt x="34" y="76"/>
                  </a:lnTo>
                  <a:lnTo>
                    <a:pt x="30" y="76"/>
                  </a:lnTo>
                  <a:lnTo>
                    <a:pt x="28" y="76"/>
                  </a:lnTo>
                  <a:lnTo>
                    <a:pt x="24" y="74"/>
                  </a:lnTo>
                  <a:lnTo>
                    <a:pt x="20" y="74"/>
                  </a:lnTo>
                  <a:lnTo>
                    <a:pt x="18" y="74"/>
                  </a:lnTo>
                  <a:lnTo>
                    <a:pt x="16" y="72"/>
                  </a:lnTo>
                  <a:lnTo>
                    <a:pt x="12" y="72"/>
                  </a:lnTo>
                  <a:lnTo>
                    <a:pt x="10" y="70"/>
                  </a:lnTo>
                  <a:lnTo>
                    <a:pt x="8" y="68"/>
                  </a:lnTo>
                  <a:lnTo>
                    <a:pt x="6" y="66"/>
                  </a:lnTo>
                  <a:lnTo>
                    <a:pt x="4" y="64"/>
                  </a:lnTo>
                  <a:lnTo>
                    <a:pt x="4" y="62"/>
                  </a:lnTo>
                  <a:lnTo>
                    <a:pt x="2" y="60"/>
                  </a:lnTo>
                  <a:lnTo>
                    <a:pt x="0" y="58"/>
                  </a:lnTo>
                  <a:lnTo>
                    <a:pt x="0" y="56"/>
                  </a:ln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0" name="Freeform 434"/>
            <p:cNvSpPr>
              <a:spLocks/>
            </p:cNvSpPr>
            <p:nvPr/>
          </p:nvSpPr>
          <p:spPr bwMode="auto">
            <a:xfrm>
              <a:off x="1468" y="1457"/>
              <a:ext cx="82" cy="105"/>
            </a:xfrm>
            <a:custGeom>
              <a:avLst/>
              <a:gdLst>
                <a:gd name="T0" fmla="*/ 20 w 82"/>
                <a:gd name="T1" fmla="*/ 73 h 105"/>
                <a:gd name="T2" fmla="*/ 24 w 82"/>
                <a:gd name="T3" fmla="*/ 79 h 105"/>
                <a:gd name="T4" fmla="*/ 30 w 82"/>
                <a:gd name="T5" fmla="*/ 85 h 105"/>
                <a:gd name="T6" fmla="*/ 36 w 82"/>
                <a:gd name="T7" fmla="*/ 87 h 105"/>
                <a:gd name="T8" fmla="*/ 46 w 82"/>
                <a:gd name="T9" fmla="*/ 87 h 105"/>
                <a:gd name="T10" fmla="*/ 54 w 82"/>
                <a:gd name="T11" fmla="*/ 85 h 105"/>
                <a:gd name="T12" fmla="*/ 58 w 82"/>
                <a:gd name="T13" fmla="*/ 81 h 105"/>
                <a:gd name="T14" fmla="*/ 60 w 82"/>
                <a:gd name="T15" fmla="*/ 77 h 105"/>
                <a:gd name="T16" fmla="*/ 60 w 82"/>
                <a:gd name="T17" fmla="*/ 71 h 105"/>
                <a:gd name="T18" fmla="*/ 60 w 82"/>
                <a:gd name="T19" fmla="*/ 69 h 105"/>
                <a:gd name="T20" fmla="*/ 58 w 82"/>
                <a:gd name="T21" fmla="*/ 67 h 105"/>
                <a:gd name="T22" fmla="*/ 54 w 82"/>
                <a:gd name="T23" fmla="*/ 63 h 105"/>
                <a:gd name="T24" fmla="*/ 50 w 82"/>
                <a:gd name="T25" fmla="*/ 63 h 105"/>
                <a:gd name="T26" fmla="*/ 42 w 82"/>
                <a:gd name="T27" fmla="*/ 60 h 105"/>
                <a:gd name="T28" fmla="*/ 28 w 82"/>
                <a:gd name="T29" fmla="*/ 58 h 105"/>
                <a:gd name="T30" fmla="*/ 16 w 82"/>
                <a:gd name="T31" fmla="*/ 52 h 105"/>
                <a:gd name="T32" fmla="*/ 8 w 82"/>
                <a:gd name="T33" fmla="*/ 46 h 105"/>
                <a:gd name="T34" fmla="*/ 4 w 82"/>
                <a:gd name="T35" fmla="*/ 34 h 105"/>
                <a:gd name="T36" fmla="*/ 4 w 82"/>
                <a:gd name="T37" fmla="*/ 26 h 105"/>
                <a:gd name="T38" fmla="*/ 6 w 82"/>
                <a:gd name="T39" fmla="*/ 18 h 105"/>
                <a:gd name="T40" fmla="*/ 10 w 82"/>
                <a:gd name="T41" fmla="*/ 12 h 105"/>
                <a:gd name="T42" fmla="*/ 16 w 82"/>
                <a:gd name="T43" fmla="*/ 6 h 105"/>
                <a:gd name="T44" fmla="*/ 24 w 82"/>
                <a:gd name="T45" fmla="*/ 2 h 105"/>
                <a:gd name="T46" fmla="*/ 34 w 82"/>
                <a:gd name="T47" fmla="*/ 2 h 105"/>
                <a:gd name="T48" fmla="*/ 48 w 82"/>
                <a:gd name="T49" fmla="*/ 2 h 105"/>
                <a:gd name="T50" fmla="*/ 64 w 82"/>
                <a:gd name="T51" fmla="*/ 6 h 105"/>
                <a:gd name="T52" fmla="*/ 72 w 82"/>
                <a:gd name="T53" fmla="*/ 14 h 105"/>
                <a:gd name="T54" fmla="*/ 78 w 82"/>
                <a:gd name="T55" fmla="*/ 24 h 105"/>
                <a:gd name="T56" fmla="*/ 58 w 82"/>
                <a:gd name="T57" fmla="*/ 30 h 105"/>
                <a:gd name="T58" fmla="*/ 56 w 82"/>
                <a:gd name="T59" fmla="*/ 24 h 105"/>
                <a:gd name="T60" fmla="*/ 52 w 82"/>
                <a:gd name="T61" fmla="*/ 20 h 105"/>
                <a:gd name="T62" fmla="*/ 46 w 82"/>
                <a:gd name="T63" fmla="*/ 18 h 105"/>
                <a:gd name="T64" fmla="*/ 38 w 82"/>
                <a:gd name="T65" fmla="*/ 18 h 105"/>
                <a:gd name="T66" fmla="*/ 30 w 82"/>
                <a:gd name="T67" fmla="*/ 20 h 105"/>
                <a:gd name="T68" fmla="*/ 24 w 82"/>
                <a:gd name="T69" fmla="*/ 22 h 105"/>
                <a:gd name="T70" fmla="*/ 22 w 82"/>
                <a:gd name="T71" fmla="*/ 24 h 105"/>
                <a:gd name="T72" fmla="*/ 22 w 82"/>
                <a:gd name="T73" fmla="*/ 28 h 105"/>
                <a:gd name="T74" fmla="*/ 24 w 82"/>
                <a:gd name="T75" fmla="*/ 32 h 105"/>
                <a:gd name="T76" fmla="*/ 26 w 82"/>
                <a:gd name="T77" fmla="*/ 34 h 105"/>
                <a:gd name="T78" fmla="*/ 34 w 82"/>
                <a:gd name="T79" fmla="*/ 38 h 105"/>
                <a:gd name="T80" fmla="*/ 48 w 82"/>
                <a:gd name="T81" fmla="*/ 42 h 105"/>
                <a:gd name="T82" fmla="*/ 60 w 82"/>
                <a:gd name="T83" fmla="*/ 46 h 105"/>
                <a:gd name="T84" fmla="*/ 68 w 82"/>
                <a:gd name="T85" fmla="*/ 48 h 105"/>
                <a:gd name="T86" fmla="*/ 74 w 82"/>
                <a:gd name="T87" fmla="*/ 54 h 105"/>
                <a:gd name="T88" fmla="*/ 78 w 82"/>
                <a:gd name="T89" fmla="*/ 60 h 105"/>
                <a:gd name="T90" fmla="*/ 80 w 82"/>
                <a:gd name="T91" fmla="*/ 67 h 105"/>
                <a:gd name="T92" fmla="*/ 82 w 82"/>
                <a:gd name="T93" fmla="*/ 75 h 105"/>
                <a:gd name="T94" fmla="*/ 80 w 82"/>
                <a:gd name="T95" fmla="*/ 83 h 105"/>
                <a:gd name="T96" fmla="*/ 76 w 82"/>
                <a:gd name="T97" fmla="*/ 91 h 105"/>
                <a:gd name="T98" fmla="*/ 70 w 82"/>
                <a:gd name="T99" fmla="*/ 97 h 105"/>
                <a:gd name="T100" fmla="*/ 60 w 82"/>
                <a:gd name="T101" fmla="*/ 101 h 105"/>
                <a:gd name="T102" fmla="*/ 50 w 82"/>
                <a:gd name="T103" fmla="*/ 105 h 105"/>
                <a:gd name="T104" fmla="*/ 36 w 82"/>
                <a:gd name="T105" fmla="*/ 105 h 105"/>
                <a:gd name="T106" fmla="*/ 20 w 82"/>
                <a:gd name="T107" fmla="*/ 101 h 105"/>
                <a:gd name="T108" fmla="*/ 10 w 82"/>
                <a:gd name="T109" fmla="*/ 93 h 105"/>
                <a:gd name="T110" fmla="*/ 2 w 82"/>
                <a:gd name="T111"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05">
                  <a:moveTo>
                    <a:pt x="0" y="69"/>
                  </a:moveTo>
                  <a:lnTo>
                    <a:pt x="20" y="67"/>
                  </a:lnTo>
                  <a:lnTo>
                    <a:pt x="20" y="71"/>
                  </a:lnTo>
                  <a:lnTo>
                    <a:pt x="20" y="73"/>
                  </a:lnTo>
                  <a:lnTo>
                    <a:pt x="20" y="75"/>
                  </a:lnTo>
                  <a:lnTo>
                    <a:pt x="22" y="77"/>
                  </a:lnTo>
                  <a:lnTo>
                    <a:pt x="22" y="79"/>
                  </a:lnTo>
                  <a:lnTo>
                    <a:pt x="24" y="79"/>
                  </a:lnTo>
                  <a:lnTo>
                    <a:pt x="26" y="81"/>
                  </a:lnTo>
                  <a:lnTo>
                    <a:pt x="26" y="83"/>
                  </a:lnTo>
                  <a:lnTo>
                    <a:pt x="28" y="83"/>
                  </a:lnTo>
                  <a:lnTo>
                    <a:pt x="30" y="85"/>
                  </a:lnTo>
                  <a:lnTo>
                    <a:pt x="32" y="85"/>
                  </a:lnTo>
                  <a:lnTo>
                    <a:pt x="32" y="87"/>
                  </a:lnTo>
                  <a:lnTo>
                    <a:pt x="34" y="87"/>
                  </a:lnTo>
                  <a:lnTo>
                    <a:pt x="36" y="87"/>
                  </a:lnTo>
                  <a:lnTo>
                    <a:pt x="38" y="87"/>
                  </a:lnTo>
                  <a:lnTo>
                    <a:pt x="42" y="87"/>
                  </a:lnTo>
                  <a:lnTo>
                    <a:pt x="44" y="87"/>
                  </a:lnTo>
                  <a:lnTo>
                    <a:pt x="46" y="87"/>
                  </a:lnTo>
                  <a:lnTo>
                    <a:pt x="48" y="87"/>
                  </a:lnTo>
                  <a:lnTo>
                    <a:pt x="50" y="87"/>
                  </a:lnTo>
                  <a:lnTo>
                    <a:pt x="52" y="85"/>
                  </a:lnTo>
                  <a:lnTo>
                    <a:pt x="54" y="85"/>
                  </a:lnTo>
                  <a:lnTo>
                    <a:pt x="54" y="85"/>
                  </a:lnTo>
                  <a:lnTo>
                    <a:pt x="56" y="83"/>
                  </a:lnTo>
                  <a:lnTo>
                    <a:pt x="58" y="83"/>
                  </a:lnTo>
                  <a:lnTo>
                    <a:pt x="58" y="81"/>
                  </a:lnTo>
                  <a:lnTo>
                    <a:pt x="60" y="79"/>
                  </a:lnTo>
                  <a:lnTo>
                    <a:pt x="60" y="79"/>
                  </a:lnTo>
                  <a:lnTo>
                    <a:pt x="60" y="77"/>
                  </a:lnTo>
                  <a:lnTo>
                    <a:pt x="60" y="77"/>
                  </a:lnTo>
                  <a:lnTo>
                    <a:pt x="62" y="75"/>
                  </a:lnTo>
                  <a:lnTo>
                    <a:pt x="62" y="73"/>
                  </a:lnTo>
                  <a:lnTo>
                    <a:pt x="62" y="73"/>
                  </a:lnTo>
                  <a:lnTo>
                    <a:pt x="60" y="71"/>
                  </a:lnTo>
                  <a:lnTo>
                    <a:pt x="60" y="71"/>
                  </a:lnTo>
                  <a:lnTo>
                    <a:pt x="60" y="71"/>
                  </a:lnTo>
                  <a:lnTo>
                    <a:pt x="60" y="69"/>
                  </a:lnTo>
                  <a:lnTo>
                    <a:pt x="60" y="69"/>
                  </a:lnTo>
                  <a:lnTo>
                    <a:pt x="60" y="67"/>
                  </a:lnTo>
                  <a:lnTo>
                    <a:pt x="60" y="67"/>
                  </a:lnTo>
                  <a:lnTo>
                    <a:pt x="58" y="67"/>
                  </a:lnTo>
                  <a:lnTo>
                    <a:pt x="58" y="67"/>
                  </a:lnTo>
                  <a:lnTo>
                    <a:pt x="56" y="65"/>
                  </a:lnTo>
                  <a:lnTo>
                    <a:pt x="56" y="65"/>
                  </a:lnTo>
                  <a:lnTo>
                    <a:pt x="56" y="65"/>
                  </a:lnTo>
                  <a:lnTo>
                    <a:pt x="54" y="63"/>
                  </a:lnTo>
                  <a:lnTo>
                    <a:pt x="52" y="63"/>
                  </a:lnTo>
                  <a:lnTo>
                    <a:pt x="52" y="63"/>
                  </a:lnTo>
                  <a:lnTo>
                    <a:pt x="50" y="63"/>
                  </a:lnTo>
                  <a:lnTo>
                    <a:pt x="50" y="63"/>
                  </a:lnTo>
                  <a:lnTo>
                    <a:pt x="48" y="61"/>
                  </a:lnTo>
                  <a:lnTo>
                    <a:pt x="46" y="61"/>
                  </a:lnTo>
                  <a:lnTo>
                    <a:pt x="44" y="61"/>
                  </a:lnTo>
                  <a:lnTo>
                    <a:pt x="42" y="60"/>
                  </a:lnTo>
                  <a:lnTo>
                    <a:pt x="38" y="60"/>
                  </a:lnTo>
                  <a:lnTo>
                    <a:pt x="36" y="60"/>
                  </a:lnTo>
                  <a:lnTo>
                    <a:pt x="32" y="58"/>
                  </a:lnTo>
                  <a:lnTo>
                    <a:pt x="28" y="58"/>
                  </a:lnTo>
                  <a:lnTo>
                    <a:pt x="24" y="56"/>
                  </a:lnTo>
                  <a:lnTo>
                    <a:pt x="22" y="54"/>
                  </a:lnTo>
                  <a:lnTo>
                    <a:pt x="18" y="54"/>
                  </a:lnTo>
                  <a:lnTo>
                    <a:pt x="16" y="52"/>
                  </a:lnTo>
                  <a:lnTo>
                    <a:pt x="14" y="50"/>
                  </a:lnTo>
                  <a:lnTo>
                    <a:pt x="12" y="50"/>
                  </a:lnTo>
                  <a:lnTo>
                    <a:pt x="10" y="48"/>
                  </a:lnTo>
                  <a:lnTo>
                    <a:pt x="8" y="46"/>
                  </a:lnTo>
                  <a:lnTo>
                    <a:pt x="6" y="42"/>
                  </a:lnTo>
                  <a:lnTo>
                    <a:pt x="6" y="40"/>
                  </a:lnTo>
                  <a:lnTo>
                    <a:pt x="4" y="38"/>
                  </a:lnTo>
                  <a:lnTo>
                    <a:pt x="4" y="34"/>
                  </a:lnTo>
                  <a:lnTo>
                    <a:pt x="4" y="32"/>
                  </a:lnTo>
                  <a:lnTo>
                    <a:pt x="2" y="30"/>
                  </a:lnTo>
                  <a:lnTo>
                    <a:pt x="2" y="28"/>
                  </a:lnTo>
                  <a:lnTo>
                    <a:pt x="4" y="26"/>
                  </a:lnTo>
                  <a:lnTo>
                    <a:pt x="4" y="24"/>
                  </a:lnTo>
                  <a:lnTo>
                    <a:pt x="4" y="22"/>
                  </a:lnTo>
                  <a:lnTo>
                    <a:pt x="4" y="20"/>
                  </a:lnTo>
                  <a:lnTo>
                    <a:pt x="6" y="18"/>
                  </a:lnTo>
                  <a:lnTo>
                    <a:pt x="6" y="16"/>
                  </a:lnTo>
                  <a:lnTo>
                    <a:pt x="8" y="14"/>
                  </a:lnTo>
                  <a:lnTo>
                    <a:pt x="8" y="12"/>
                  </a:lnTo>
                  <a:lnTo>
                    <a:pt x="10" y="12"/>
                  </a:lnTo>
                  <a:lnTo>
                    <a:pt x="12" y="10"/>
                  </a:lnTo>
                  <a:lnTo>
                    <a:pt x="12" y="8"/>
                  </a:lnTo>
                  <a:lnTo>
                    <a:pt x="14" y="8"/>
                  </a:lnTo>
                  <a:lnTo>
                    <a:pt x="16" y="6"/>
                  </a:lnTo>
                  <a:lnTo>
                    <a:pt x="18" y="6"/>
                  </a:lnTo>
                  <a:lnTo>
                    <a:pt x="20" y="4"/>
                  </a:lnTo>
                  <a:lnTo>
                    <a:pt x="22" y="4"/>
                  </a:lnTo>
                  <a:lnTo>
                    <a:pt x="24" y="2"/>
                  </a:lnTo>
                  <a:lnTo>
                    <a:pt x="26" y="2"/>
                  </a:lnTo>
                  <a:lnTo>
                    <a:pt x="30" y="2"/>
                  </a:lnTo>
                  <a:lnTo>
                    <a:pt x="32" y="2"/>
                  </a:lnTo>
                  <a:lnTo>
                    <a:pt x="34" y="2"/>
                  </a:lnTo>
                  <a:lnTo>
                    <a:pt x="36" y="0"/>
                  </a:lnTo>
                  <a:lnTo>
                    <a:pt x="40" y="0"/>
                  </a:lnTo>
                  <a:lnTo>
                    <a:pt x="44" y="0"/>
                  </a:lnTo>
                  <a:lnTo>
                    <a:pt x="48" y="2"/>
                  </a:lnTo>
                  <a:lnTo>
                    <a:pt x="52" y="2"/>
                  </a:lnTo>
                  <a:lnTo>
                    <a:pt x="56" y="2"/>
                  </a:lnTo>
                  <a:lnTo>
                    <a:pt x="60" y="4"/>
                  </a:lnTo>
                  <a:lnTo>
                    <a:pt x="64" y="6"/>
                  </a:lnTo>
                  <a:lnTo>
                    <a:pt x="66" y="8"/>
                  </a:lnTo>
                  <a:lnTo>
                    <a:pt x="68" y="10"/>
                  </a:lnTo>
                  <a:lnTo>
                    <a:pt x="70" y="12"/>
                  </a:lnTo>
                  <a:lnTo>
                    <a:pt x="72" y="14"/>
                  </a:lnTo>
                  <a:lnTo>
                    <a:pt x="74" y="16"/>
                  </a:lnTo>
                  <a:lnTo>
                    <a:pt x="76" y="18"/>
                  </a:lnTo>
                  <a:lnTo>
                    <a:pt x="78" y="22"/>
                  </a:lnTo>
                  <a:lnTo>
                    <a:pt x="78" y="24"/>
                  </a:lnTo>
                  <a:lnTo>
                    <a:pt x="78" y="28"/>
                  </a:lnTo>
                  <a:lnTo>
                    <a:pt x="78" y="32"/>
                  </a:lnTo>
                  <a:lnTo>
                    <a:pt x="58" y="32"/>
                  </a:lnTo>
                  <a:lnTo>
                    <a:pt x="58" y="30"/>
                  </a:lnTo>
                  <a:lnTo>
                    <a:pt x="58" y="28"/>
                  </a:lnTo>
                  <a:lnTo>
                    <a:pt x="56" y="28"/>
                  </a:lnTo>
                  <a:lnTo>
                    <a:pt x="56" y="26"/>
                  </a:lnTo>
                  <a:lnTo>
                    <a:pt x="56" y="24"/>
                  </a:lnTo>
                  <a:lnTo>
                    <a:pt x="54" y="24"/>
                  </a:lnTo>
                  <a:lnTo>
                    <a:pt x="54" y="22"/>
                  </a:lnTo>
                  <a:lnTo>
                    <a:pt x="52" y="22"/>
                  </a:lnTo>
                  <a:lnTo>
                    <a:pt x="52" y="20"/>
                  </a:lnTo>
                  <a:lnTo>
                    <a:pt x="50" y="20"/>
                  </a:lnTo>
                  <a:lnTo>
                    <a:pt x="48" y="20"/>
                  </a:lnTo>
                  <a:lnTo>
                    <a:pt x="48" y="18"/>
                  </a:lnTo>
                  <a:lnTo>
                    <a:pt x="46" y="18"/>
                  </a:lnTo>
                  <a:lnTo>
                    <a:pt x="44" y="18"/>
                  </a:lnTo>
                  <a:lnTo>
                    <a:pt x="42" y="18"/>
                  </a:lnTo>
                  <a:lnTo>
                    <a:pt x="40" y="18"/>
                  </a:lnTo>
                  <a:lnTo>
                    <a:pt x="38" y="18"/>
                  </a:lnTo>
                  <a:lnTo>
                    <a:pt x="36" y="18"/>
                  </a:lnTo>
                  <a:lnTo>
                    <a:pt x="34" y="18"/>
                  </a:lnTo>
                  <a:lnTo>
                    <a:pt x="32" y="18"/>
                  </a:lnTo>
                  <a:lnTo>
                    <a:pt x="30" y="20"/>
                  </a:lnTo>
                  <a:lnTo>
                    <a:pt x="28" y="20"/>
                  </a:lnTo>
                  <a:lnTo>
                    <a:pt x="26" y="20"/>
                  </a:lnTo>
                  <a:lnTo>
                    <a:pt x="26" y="22"/>
                  </a:lnTo>
                  <a:lnTo>
                    <a:pt x="24" y="22"/>
                  </a:lnTo>
                  <a:lnTo>
                    <a:pt x="24" y="22"/>
                  </a:lnTo>
                  <a:lnTo>
                    <a:pt x="24" y="24"/>
                  </a:lnTo>
                  <a:lnTo>
                    <a:pt x="24" y="24"/>
                  </a:lnTo>
                  <a:lnTo>
                    <a:pt x="22" y="24"/>
                  </a:lnTo>
                  <a:lnTo>
                    <a:pt x="22" y="26"/>
                  </a:lnTo>
                  <a:lnTo>
                    <a:pt x="22" y="26"/>
                  </a:lnTo>
                  <a:lnTo>
                    <a:pt x="22" y="28"/>
                  </a:lnTo>
                  <a:lnTo>
                    <a:pt x="22" y="28"/>
                  </a:lnTo>
                  <a:lnTo>
                    <a:pt x="22" y="30"/>
                  </a:lnTo>
                  <a:lnTo>
                    <a:pt x="22" y="30"/>
                  </a:lnTo>
                  <a:lnTo>
                    <a:pt x="24" y="32"/>
                  </a:lnTo>
                  <a:lnTo>
                    <a:pt x="24" y="32"/>
                  </a:lnTo>
                  <a:lnTo>
                    <a:pt x="24" y="32"/>
                  </a:lnTo>
                  <a:lnTo>
                    <a:pt x="24" y="34"/>
                  </a:lnTo>
                  <a:lnTo>
                    <a:pt x="26" y="34"/>
                  </a:lnTo>
                  <a:lnTo>
                    <a:pt x="26" y="34"/>
                  </a:lnTo>
                  <a:lnTo>
                    <a:pt x="28" y="36"/>
                  </a:lnTo>
                  <a:lnTo>
                    <a:pt x="30" y="36"/>
                  </a:lnTo>
                  <a:lnTo>
                    <a:pt x="32" y="38"/>
                  </a:lnTo>
                  <a:lnTo>
                    <a:pt x="34" y="38"/>
                  </a:lnTo>
                  <a:lnTo>
                    <a:pt x="38" y="38"/>
                  </a:lnTo>
                  <a:lnTo>
                    <a:pt x="40" y="40"/>
                  </a:lnTo>
                  <a:lnTo>
                    <a:pt x="44" y="40"/>
                  </a:lnTo>
                  <a:lnTo>
                    <a:pt x="48" y="42"/>
                  </a:lnTo>
                  <a:lnTo>
                    <a:pt x="52" y="42"/>
                  </a:lnTo>
                  <a:lnTo>
                    <a:pt x="54" y="44"/>
                  </a:lnTo>
                  <a:lnTo>
                    <a:pt x="58" y="44"/>
                  </a:lnTo>
                  <a:lnTo>
                    <a:pt x="60" y="46"/>
                  </a:lnTo>
                  <a:lnTo>
                    <a:pt x="62" y="46"/>
                  </a:lnTo>
                  <a:lnTo>
                    <a:pt x="64" y="46"/>
                  </a:lnTo>
                  <a:lnTo>
                    <a:pt x="66" y="48"/>
                  </a:lnTo>
                  <a:lnTo>
                    <a:pt x="68" y="48"/>
                  </a:lnTo>
                  <a:lnTo>
                    <a:pt x="70" y="50"/>
                  </a:lnTo>
                  <a:lnTo>
                    <a:pt x="72" y="52"/>
                  </a:lnTo>
                  <a:lnTo>
                    <a:pt x="72" y="52"/>
                  </a:lnTo>
                  <a:lnTo>
                    <a:pt x="74" y="54"/>
                  </a:lnTo>
                  <a:lnTo>
                    <a:pt x="76" y="56"/>
                  </a:lnTo>
                  <a:lnTo>
                    <a:pt x="76" y="56"/>
                  </a:lnTo>
                  <a:lnTo>
                    <a:pt x="78" y="58"/>
                  </a:lnTo>
                  <a:lnTo>
                    <a:pt x="78" y="60"/>
                  </a:lnTo>
                  <a:lnTo>
                    <a:pt x="80" y="61"/>
                  </a:lnTo>
                  <a:lnTo>
                    <a:pt x="80" y="63"/>
                  </a:lnTo>
                  <a:lnTo>
                    <a:pt x="80" y="65"/>
                  </a:lnTo>
                  <a:lnTo>
                    <a:pt x="80" y="67"/>
                  </a:lnTo>
                  <a:lnTo>
                    <a:pt x="82" y="69"/>
                  </a:lnTo>
                  <a:lnTo>
                    <a:pt x="82" y="71"/>
                  </a:lnTo>
                  <a:lnTo>
                    <a:pt x="82" y="73"/>
                  </a:lnTo>
                  <a:lnTo>
                    <a:pt x="82" y="75"/>
                  </a:lnTo>
                  <a:lnTo>
                    <a:pt x="82" y="77"/>
                  </a:lnTo>
                  <a:lnTo>
                    <a:pt x="80" y="79"/>
                  </a:lnTo>
                  <a:lnTo>
                    <a:pt x="80" y="81"/>
                  </a:lnTo>
                  <a:lnTo>
                    <a:pt x="80" y="83"/>
                  </a:lnTo>
                  <a:lnTo>
                    <a:pt x="78" y="85"/>
                  </a:lnTo>
                  <a:lnTo>
                    <a:pt x="78" y="87"/>
                  </a:lnTo>
                  <a:lnTo>
                    <a:pt x="76" y="89"/>
                  </a:lnTo>
                  <a:lnTo>
                    <a:pt x="76" y="91"/>
                  </a:lnTo>
                  <a:lnTo>
                    <a:pt x="74" y="93"/>
                  </a:lnTo>
                  <a:lnTo>
                    <a:pt x="72" y="95"/>
                  </a:lnTo>
                  <a:lnTo>
                    <a:pt x="70" y="97"/>
                  </a:lnTo>
                  <a:lnTo>
                    <a:pt x="70" y="97"/>
                  </a:lnTo>
                  <a:lnTo>
                    <a:pt x="68" y="99"/>
                  </a:lnTo>
                  <a:lnTo>
                    <a:pt x="66" y="99"/>
                  </a:lnTo>
                  <a:lnTo>
                    <a:pt x="64" y="101"/>
                  </a:lnTo>
                  <a:lnTo>
                    <a:pt x="60" y="101"/>
                  </a:lnTo>
                  <a:lnTo>
                    <a:pt x="58" y="103"/>
                  </a:lnTo>
                  <a:lnTo>
                    <a:pt x="56" y="103"/>
                  </a:lnTo>
                  <a:lnTo>
                    <a:pt x="54" y="103"/>
                  </a:lnTo>
                  <a:lnTo>
                    <a:pt x="50" y="105"/>
                  </a:lnTo>
                  <a:lnTo>
                    <a:pt x="48" y="105"/>
                  </a:lnTo>
                  <a:lnTo>
                    <a:pt x="44" y="105"/>
                  </a:lnTo>
                  <a:lnTo>
                    <a:pt x="42" y="105"/>
                  </a:lnTo>
                  <a:lnTo>
                    <a:pt x="36" y="105"/>
                  </a:lnTo>
                  <a:lnTo>
                    <a:pt x="32" y="105"/>
                  </a:lnTo>
                  <a:lnTo>
                    <a:pt x="28" y="103"/>
                  </a:lnTo>
                  <a:lnTo>
                    <a:pt x="24" y="103"/>
                  </a:lnTo>
                  <a:lnTo>
                    <a:pt x="20" y="101"/>
                  </a:lnTo>
                  <a:lnTo>
                    <a:pt x="18" y="99"/>
                  </a:lnTo>
                  <a:lnTo>
                    <a:pt x="14" y="97"/>
                  </a:lnTo>
                  <a:lnTo>
                    <a:pt x="12" y="95"/>
                  </a:lnTo>
                  <a:lnTo>
                    <a:pt x="10" y="93"/>
                  </a:lnTo>
                  <a:lnTo>
                    <a:pt x="6" y="91"/>
                  </a:lnTo>
                  <a:lnTo>
                    <a:pt x="4" y="87"/>
                  </a:lnTo>
                  <a:lnTo>
                    <a:pt x="4" y="85"/>
                  </a:lnTo>
                  <a:lnTo>
                    <a:pt x="2" y="81"/>
                  </a:lnTo>
                  <a:lnTo>
                    <a:pt x="0" y="77"/>
                  </a:lnTo>
                  <a:lnTo>
                    <a:pt x="0" y="75"/>
                  </a:lnTo>
                  <a:lnTo>
                    <a:pt x="0"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1" name="Freeform 435"/>
            <p:cNvSpPr>
              <a:spLocks/>
            </p:cNvSpPr>
            <p:nvPr/>
          </p:nvSpPr>
          <p:spPr bwMode="auto">
            <a:xfrm>
              <a:off x="1565" y="1485"/>
              <a:ext cx="108" cy="75"/>
            </a:xfrm>
            <a:custGeom>
              <a:avLst/>
              <a:gdLst>
                <a:gd name="T0" fmla="*/ 18 w 108"/>
                <a:gd name="T1" fmla="*/ 12 h 75"/>
                <a:gd name="T2" fmla="*/ 24 w 108"/>
                <a:gd name="T3" fmla="*/ 6 h 75"/>
                <a:gd name="T4" fmla="*/ 34 w 108"/>
                <a:gd name="T5" fmla="*/ 2 h 75"/>
                <a:gd name="T6" fmla="*/ 42 w 108"/>
                <a:gd name="T7" fmla="*/ 0 h 75"/>
                <a:gd name="T8" fmla="*/ 46 w 108"/>
                <a:gd name="T9" fmla="*/ 2 h 75"/>
                <a:gd name="T10" fmla="*/ 50 w 108"/>
                <a:gd name="T11" fmla="*/ 4 h 75"/>
                <a:gd name="T12" fmla="*/ 54 w 108"/>
                <a:gd name="T13" fmla="*/ 6 h 75"/>
                <a:gd name="T14" fmla="*/ 58 w 108"/>
                <a:gd name="T15" fmla="*/ 8 h 75"/>
                <a:gd name="T16" fmla="*/ 60 w 108"/>
                <a:gd name="T17" fmla="*/ 12 h 75"/>
                <a:gd name="T18" fmla="*/ 64 w 108"/>
                <a:gd name="T19" fmla="*/ 8 h 75"/>
                <a:gd name="T20" fmla="*/ 68 w 108"/>
                <a:gd name="T21" fmla="*/ 6 h 75"/>
                <a:gd name="T22" fmla="*/ 72 w 108"/>
                <a:gd name="T23" fmla="*/ 4 h 75"/>
                <a:gd name="T24" fmla="*/ 76 w 108"/>
                <a:gd name="T25" fmla="*/ 2 h 75"/>
                <a:gd name="T26" fmla="*/ 82 w 108"/>
                <a:gd name="T27" fmla="*/ 0 h 75"/>
                <a:gd name="T28" fmla="*/ 86 w 108"/>
                <a:gd name="T29" fmla="*/ 2 h 75"/>
                <a:gd name="T30" fmla="*/ 92 w 108"/>
                <a:gd name="T31" fmla="*/ 2 h 75"/>
                <a:gd name="T32" fmla="*/ 96 w 108"/>
                <a:gd name="T33" fmla="*/ 4 h 75"/>
                <a:gd name="T34" fmla="*/ 100 w 108"/>
                <a:gd name="T35" fmla="*/ 6 h 75"/>
                <a:gd name="T36" fmla="*/ 104 w 108"/>
                <a:gd name="T37" fmla="*/ 10 h 75"/>
                <a:gd name="T38" fmla="*/ 106 w 108"/>
                <a:gd name="T39" fmla="*/ 14 h 75"/>
                <a:gd name="T40" fmla="*/ 106 w 108"/>
                <a:gd name="T41" fmla="*/ 20 h 75"/>
                <a:gd name="T42" fmla="*/ 108 w 108"/>
                <a:gd name="T43" fmla="*/ 26 h 75"/>
                <a:gd name="T44" fmla="*/ 88 w 108"/>
                <a:gd name="T45" fmla="*/ 75 h 75"/>
                <a:gd name="T46" fmla="*/ 88 w 108"/>
                <a:gd name="T47" fmla="*/ 28 h 75"/>
                <a:gd name="T48" fmla="*/ 86 w 108"/>
                <a:gd name="T49" fmla="*/ 24 h 75"/>
                <a:gd name="T50" fmla="*/ 86 w 108"/>
                <a:gd name="T51" fmla="*/ 20 h 75"/>
                <a:gd name="T52" fmla="*/ 84 w 108"/>
                <a:gd name="T53" fmla="*/ 18 h 75"/>
                <a:gd name="T54" fmla="*/ 80 w 108"/>
                <a:gd name="T55" fmla="*/ 16 h 75"/>
                <a:gd name="T56" fmla="*/ 76 w 108"/>
                <a:gd name="T57" fmla="*/ 16 h 75"/>
                <a:gd name="T58" fmla="*/ 74 w 108"/>
                <a:gd name="T59" fmla="*/ 16 h 75"/>
                <a:gd name="T60" fmla="*/ 70 w 108"/>
                <a:gd name="T61" fmla="*/ 18 h 75"/>
                <a:gd name="T62" fmla="*/ 68 w 108"/>
                <a:gd name="T63" fmla="*/ 20 h 75"/>
                <a:gd name="T64" fmla="*/ 66 w 108"/>
                <a:gd name="T65" fmla="*/ 22 h 75"/>
                <a:gd name="T66" fmla="*/ 64 w 108"/>
                <a:gd name="T67" fmla="*/ 26 h 75"/>
                <a:gd name="T68" fmla="*/ 64 w 108"/>
                <a:gd name="T69" fmla="*/ 30 h 75"/>
                <a:gd name="T70" fmla="*/ 64 w 108"/>
                <a:gd name="T71" fmla="*/ 35 h 75"/>
                <a:gd name="T72" fmla="*/ 62 w 108"/>
                <a:gd name="T73" fmla="*/ 75 h 75"/>
                <a:gd name="T74" fmla="*/ 44 w 108"/>
                <a:gd name="T75" fmla="*/ 33 h 75"/>
                <a:gd name="T76" fmla="*/ 44 w 108"/>
                <a:gd name="T77" fmla="*/ 26 h 75"/>
                <a:gd name="T78" fmla="*/ 42 w 108"/>
                <a:gd name="T79" fmla="*/ 22 h 75"/>
                <a:gd name="T80" fmla="*/ 42 w 108"/>
                <a:gd name="T81" fmla="*/ 20 h 75"/>
                <a:gd name="T82" fmla="*/ 40 w 108"/>
                <a:gd name="T83" fmla="*/ 18 h 75"/>
                <a:gd name="T84" fmla="*/ 40 w 108"/>
                <a:gd name="T85" fmla="*/ 18 h 75"/>
                <a:gd name="T86" fmla="*/ 38 w 108"/>
                <a:gd name="T87" fmla="*/ 16 h 75"/>
                <a:gd name="T88" fmla="*/ 36 w 108"/>
                <a:gd name="T89" fmla="*/ 16 h 75"/>
                <a:gd name="T90" fmla="*/ 32 w 108"/>
                <a:gd name="T91" fmla="*/ 16 h 75"/>
                <a:gd name="T92" fmla="*/ 30 w 108"/>
                <a:gd name="T93" fmla="*/ 16 h 75"/>
                <a:gd name="T94" fmla="*/ 26 w 108"/>
                <a:gd name="T95" fmla="*/ 18 h 75"/>
                <a:gd name="T96" fmla="*/ 24 w 108"/>
                <a:gd name="T97" fmla="*/ 20 h 75"/>
                <a:gd name="T98" fmla="*/ 22 w 108"/>
                <a:gd name="T99" fmla="*/ 22 h 75"/>
                <a:gd name="T100" fmla="*/ 20 w 108"/>
                <a:gd name="T101" fmla="*/ 26 h 75"/>
                <a:gd name="T102" fmla="*/ 20 w 108"/>
                <a:gd name="T103" fmla="*/ 30 h 75"/>
                <a:gd name="T104" fmla="*/ 18 w 108"/>
                <a:gd name="T105" fmla="*/ 35 h 75"/>
                <a:gd name="T106" fmla="*/ 18 w 108"/>
                <a:gd name="T10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75">
                  <a:moveTo>
                    <a:pt x="0" y="2"/>
                  </a:moveTo>
                  <a:lnTo>
                    <a:pt x="18" y="2"/>
                  </a:lnTo>
                  <a:lnTo>
                    <a:pt x="18" y="12"/>
                  </a:lnTo>
                  <a:lnTo>
                    <a:pt x="20" y="10"/>
                  </a:lnTo>
                  <a:lnTo>
                    <a:pt x="22" y="8"/>
                  </a:lnTo>
                  <a:lnTo>
                    <a:pt x="24" y="6"/>
                  </a:lnTo>
                  <a:lnTo>
                    <a:pt x="28" y="4"/>
                  </a:lnTo>
                  <a:lnTo>
                    <a:pt x="30" y="2"/>
                  </a:lnTo>
                  <a:lnTo>
                    <a:pt x="34" y="2"/>
                  </a:lnTo>
                  <a:lnTo>
                    <a:pt x="36" y="0"/>
                  </a:lnTo>
                  <a:lnTo>
                    <a:pt x="40" y="0"/>
                  </a:lnTo>
                  <a:lnTo>
                    <a:pt x="42" y="0"/>
                  </a:lnTo>
                  <a:lnTo>
                    <a:pt x="44" y="0"/>
                  </a:lnTo>
                  <a:lnTo>
                    <a:pt x="44" y="2"/>
                  </a:lnTo>
                  <a:lnTo>
                    <a:pt x="46" y="2"/>
                  </a:lnTo>
                  <a:lnTo>
                    <a:pt x="48" y="2"/>
                  </a:lnTo>
                  <a:lnTo>
                    <a:pt x="50" y="2"/>
                  </a:lnTo>
                  <a:lnTo>
                    <a:pt x="50" y="4"/>
                  </a:lnTo>
                  <a:lnTo>
                    <a:pt x="52" y="4"/>
                  </a:lnTo>
                  <a:lnTo>
                    <a:pt x="54" y="4"/>
                  </a:lnTo>
                  <a:lnTo>
                    <a:pt x="54" y="6"/>
                  </a:lnTo>
                  <a:lnTo>
                    <a:pt x="56" y="6"/>
                  </a:lnTo>
                  <a:lnTo>
                    <a:pt x="56" y="8"/>
                  </a:lnTo>
                  <a:lnTo>
                    <a:pt x="58" y="8"/>
                  </a:lnTo>
                  <a:lnTo>
                    <a:pt x="58" y="10"/>
                  </a:lnTo>
                  <a:lnTo>
                    <a:pt x="60" y="12"/>
                  </a:lnTo>
                  <a:lnTo>
                    <a:pt x="60" y="12"/>
                  </a:lnTo>
                  <a:lnTo>
                    <a:pt x="62" y="12"/>
                  </a:lnTo>
                  <a:lnTo>
                    <a:pt x="64" y="10"/>
                  </a:lnTo>
                  <a:lnTo>
                    <a:pt x="64" y="8"/>
                  </a:lnTo>
                  <a:lnTo>
                    <a:pt x="66" y="8"/>
                  </a:lnTo>
                  <a:lnTo>
                    <a:pt x="68" y="6"/>
                  </a:lnTo>
                  <a:lnTo>
                    <a:pt x="68" y="6"/>
                  </a:lnTo>
                  <a:lnTo>
                    <a:pt x="70" y="4"/>
                  </a:lnTo>
                  <a:lnTo>
                    <a:pt x="72" y="4"/>
                  </a:lnTo>
                  <a:lnTo>
                    <a:pt x="72" y="4"/>
                  </a:lnTo>
                  <a:lnTo>
                    <a:pt x="74" y="2"/>
                  </a:lnTo>
                  <a:lnTo>
                    <a:pt x="76" y="2"/>
                  </a:lnTo>
                  <a:lnTo>
                    <a:pt x="76" y="2"/>
                  </a:lnTo>
                  <a:lnTo>
                    <a:pt x="78" y="2"/>
                  </a:lnTo>
                  <a:lnTo>
                    <a:pt x="80" y="0"/>
                  </a:lnTo>
                  <a:lnTo>
                    <a:pt x="82" y="0"/>
                  </a:lnTo>
                  <a:lnTo>
                    <a:pt x="84" y="0"/>
                  </a:lnTo>
                  <a:lnTo>
                    <a:pt x="86" y="0"/>
                  </a:lnTo>
                  <a:lnTo>
                    <a:pt x="86" y="2"/>
                  </a:lnTo>
                  <a:lnTo>
                    <a:pt x="88" y="2"/>
                  </a:lnTo>
                  <a:lnTo>
                    <a:pt x="90" y="2"/>
                  </a:lnTo>
                  <a:lnTo>
                    <a:pt x="92" y="2"/>
                  </a:lnTo>
                  <a:lnTo>
                    <a:pt x="94" y="2"/>
                  </a:lnTo>
                  <a:lnTo>
                    <a:pt x="96" y="4"/>
                  </a:lnTo>
                  <a:lnTo>
                    <a:pt x="96" y="4"/>
                  </a:lnTo>
                  <a:lnTo>
                    <a:pt x="98" y="4"/>
                  </a:lnTo>
                  <a:lnTo>
                    <a:pt x="100" y="6"/>
                  </a:lnTo>
                  <a:lnTo>
                    <a:pt x="100" y="6"/>
                  </a:lnTo>
                  <a:lnTo>
                    <a:pt x="102" y="8"/>
                  </a:lnTo>
                  <a:lnTo>
                    <a:pt x="102" y="10"/>
                  </a:lnTo>
                  <a:lnTo>
                    <a:pt x="104" y="10"/>
                  </a:lnTo>
                  <a:lnTo>
                    <a:pt x="104" y="12"/>
                  </a:lnTo>
                  <a:lnTo>
                    <a:pt x="106" y="14"/>
                  </a:lnTo>
                  <a:lnTo>
                    <a:pt x="106" y="14"/>
                  </a:lnTo>
                  <a:lnTo>
                    <a:pt x="106" y="16"/>
                  </a:lnTo>
                  <a:lnTo>
                    <a:pt x="106" y="18"/>
                  </a:lnTo>
                  <a:lnTo>
                    <a:pt x="106" y="20"/>
                  </a:lnTo>
                  <a:lnTo>
                    <a:pt x="106" y="22"/>
                  </a:lnTo>
                  <a:lnTo>
                    <a:pt x="106" y="24"/>
                  </a:lnTo>
                  <a:lnTo>
                    <a:pt x="108" y="26"/>
                  </a:lnTo>
                  <a:lnTo>
                    <a:pt x="108" y="28"/>
                  </a:lnTo>
                  <a:lnTo>
                    <a:pt x="108" y="75"/>
                  </a:lnTo>
                  <a:lnTo>
                    <a:pt x="88" y="75"/>
                  </a:lnTo>
                  <a:lnTo>
                    <a:pt x="88" y="33"/>
                  </a:lnTo>
                  <a:lnTo>
                    <a:pt x="88" y="32"/>
                  </a:lnTo>
                  <a:lnTo>
                    <a:pt x="88" y="28"/>
                  </a:lnTo>
                  <a:lnTo>
                    <a:pt x="88" y="26"/>
                  </a:lnTo>
                  <a:lnTo>
                    <a:pt x="88" y="24"/>
                  </a:lnTo>
                  <a:lnTo>
                    <a:pt x="86" y="24"/>
                  </a:lnTo>
                  <a:lnTo>
                    <a:pt x="86" y="22"/>
                  </a:lnTo>
                  <a:lnTo>
                    <a:pt x="86" y="20"/>
                  </a:lnTo>
                  <a:lnTo>
                    <a:pt x="86" y="20"/>
                  </a:lnTo>
                  <a:lnTo>
                    <a:pt x="84" y="18"/>
                  </a:lnTo>
                  <a:lnTo>
                    <a:pt x="84" y="18"/>
                  </a:lnTo>
                  <a:lnTo>
                    <a:pt x="84" y="18"/>
                  </a:lnTo>
                  <a:lnTo>
                    <a:pt x="82" y="16"/>
                  </a:lnTo>
                  <a:lnTo>
                    <a:pt x="82" y="16"/>
                  </a:lnTo>
                  <a:lnTo>
                    <a:pt x="80" y="16"/>
                  </a:lnTo>
                  <a:lnTo>
                    <a:pt x="78" y="16"/>
                  </a:lnTo>
                  <a:lnTo>
                    <a:pt x="78" y="16"/>
                  </a:lnTo>
                  <a:lnTo>
                    <a:pt x="76" y="16"/>
                  </a:lnTo>
                  <a:lnTo>
                    <a:pt x="76" y="16"/>
                  </a:lnTo>
                  <a:lnTo>
                    <a:pt x="74" y="16"/>
                  </a:lnTo>
                  <a:lnTo>
                    <a:pt x="74" y="16"/>
                  </a:lnTo>
                  <a:lnTo>
                    <a:pt x="72" y="16"/>
                  </a:lnTo>
                  <a:lnTo>
                    <a:pt x="72" y="18"/>
                  </a:lnTo>
                  <a:lnTo>
                    <a:pt x="70" y="18"/>
                  </a:lnTo>
                  <a:lnTo>
                    <a:pt x="70" y="18"/>
                  </a:lnTo>
                  <a:lnTo>
                    <a:pt x="68" y="18"/>
                  </a:lnTo>
                  <a:lnTo>
                    <a:pt x="68" y="20"/>
                  </a:lnTo>
                  <a:lnTo>
                    <a:pt x="68" y="20"/>
                  </a:lnTo>
                  <a:lnTo>
                    <a:pt x="66" y="22"/>
                  </a:lnTo>
                  <a:lnTo>
                    <a:pt x="66" y="22"/>
                  </a:lnTo>
                  <a:lnTo>
                    <a:pt x="66" y="24"/>
                  </a:lnTo>
                  <a:lnTo>
                    <a:pt x="64" y="24"/>
                  </a:lnTo>
                  <a:lnTo>
                    <a:pt x="64" y="26"/>
                  </a:lnTo>
                  <a:lnTo>
                    <a:pt x="64" y="26"/>
                  </a:lnTo>
                  <a:lnTo>
                    <a:pt x="64" y="28"/>
                  </a:lnTo>
                  <a:lnTo>
                    <a:pt x="64" y="30"/>
                  </a:lnTo>
                  <a:lnTo>
                    <a:pt x="64" y="32"/>
                  </a:lnTo>
                  <a:lnTo>
                    <a:pt x="64" y="33"/>
                  </a:lnTo>
                  <a:lnTo>
                    <a:pt x="64" y="35"/>
                  </a:lnTo>
                  <a:lnTo>
                    <a:pt x="62" y="37"/>
                  </a:lnTo>
                  <a:lnTo>
                    <a:pt x="62" y="39"/>
                  </a:lnTo>
                  <a:lnTo>
                    <a:pt x="62" y="75"/>
                  </a:lnTo>
                  <a:lnTo>
                    <a:pt x="44" y="75"/>
                  </a:lnTo>
                  <a:lnTo>
                    <a:pt x="44" y="35"/>
                  </a:lnTo>
                  <a:lnTo>
                    <a:pt x="44" y="33"/>
                  </a:lnTo>
                  <a:lnTo>
                    <a:pt x="44" y="30"/>
                  </a:lnTo>
                  <a:lnTo>
                    <a:pt x="44" y="28"/>
                  </a:lnTo>
                  <a:lnTo>
                    <a:pt x="44" y="26"/>
                  </a:lnTo>
                  <a:lnTo>
                    <a:pt x="44" y="26"/>
                  </a:lnTo>
                  <a:lnTo>
                    <a:pt x="42" y="24"/>
                  </a:lnTo>
                  <a:lnTo>
                    <a:pt x="42" y="22"/>
                  </a:lnTo>
                  <a:lnTo>
                    <a:pt x="42" y="22"/>
                  </a:lnTo>
                  <a:lnTo>
                    <a:pt x="42" y="22"/>
                  </a:lnTo>
                  <a:lnTo>
                    <a:pt x="42" y="20"/>
                  </a:lnTo>
                  <a:lnTo>
                    <a:pt x="42" y="20"/>
                  </a:lnTo>
                  <a:lnTo>
                    <a:pt x="42" y="20"/>
                  </a:lnTo>
                  <a:lnTo>
                    <a:pt x="40" y="18"/>
                  </a:lnTo>
                  <a:lnTo>
                    <a:pt x="40" y="18"/>
                  </a:lnTo>
                  <a:lnTo>
                    <a:pt x="40" y="18"/>
                  </a:lnTo>
                  <a:lnTo>
                    <a:pt x="40" y="18"/>
                  </a:lnTo>
                  <a:lnTo>
                    <a:pt x="38" y="16"/>
                  </a:lnTo>
                  <a:lnTo>
                    <a:pt x="38" y="16"/>
                  </a:lnTo>
                  <a:lnTo>
                    <a:pt x="38" y="16"/>
                  </a:lnTo>
                  <a:lnTo>
                    <a:pt x="36" y="16"/>
                  </a:lnTo>
                  <a:lnTo>
                    <a:pt x="36" y="16"/>
                  </a:lnTo>
                  <a:lnTo>
                    <a:pt x="36" y="16"/>
                  </a:lnTo>
                  <a:lnTo>
                    <a:pt x="34" y="16"/>
                  </a:lnTo>
                  <a:lnTo>
                    <a:pt x="34" y="16"/>
                  </a:lnTo>
                  <a:lnTo>
                    <a:pt x="32" y="16"/>
                  </a:lnTo>
                  <a:lnTo>
                    <a:pt x="32" y="16"/>
                  </a:lnTo>
                  <a:lnTo>
                    <a:pt x="30" y="16"/>
                  </a:lnTo>
                  <a:lnTo>
                    <a:pt x="30" y="16"/>
                  </a:lnTo>
                  <a:lnTo>
                    <a:pt x="28" y="16"/>
                  </a:lnTo>
                  <a:lnTo>
                    <a:pt x="28" y="18"/>
                  </a:lnTo>
                  <a:lnTo>
                    <a:pt x="26" y="18"/>
                  </a:lnTo>
                  <a:lnTo>
                    <a:pt x="26" y="18"/>
                  </a:lnTo>
                  <a:lnTo>
                    <a:pt x="24" y="18"/>
                  </a:lnTo>
                  <a:lnTo>
                    <a:pt x="24" y="20"/>
                  </a:lnTo>
                  <a:lnTo>
                    <a:pt x="22" y="20"/>
                  </a:lnTo>
                  <a:lnTo>
                    <a:pt x="22" y="22"/>
                  </a:lnTo>
                  <a:lnTo>
                    <a:pt x="22" y="22"/>
                  </a:lnTo>
                  <a:lnTo>
                    <a:pt x="22" y="22"/>
                  </a:lnTo>
                  <a:lnTo>
                    <a:pt x="20" y="24"/>
                  </a:lnTo>
                  <a:lnTo>
                    <a:pt x="20" y="26"/>
                  </a:lnTo>
                  <a:lnTo>
                    <a:pt x="20" y="26"/>
                  </a:lnTo>
                  <a:lnTo>
                    <a:pt x="20" y="28"/>
                  </a:lnTo>
                  <a:lnTo>
                    <a:pt x="20" y="30"/>
                  </a:lnTo>
                  <a:lnTo>
                    <a:pt x="18" y="32"/>
                  </a:lnTo>
                  <a:lnTo>
                    <a:pt x="18" y="33"/>
                  </a:lnTo>
                  <a:lnTo>
                    <a:pt x="18" y="35"/>
                  </a:lnTo>
                  <a:lnTo>
                    <a:pt x="18" y="37"/>
                  </a:lnTo>
                  <a:lnTo>
                    <a:pt x="18" y="39"/>
                  </a:lnTo>
                  <a:lnTo>
                    <a:pt x="18" y="75"/>
                  </a:lnTo>
                  <a:lnTo>
                    <a:pt x="0" y="75"/>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2" name="Freeform 436"/>
            <p:cNvSpPr>
              <a:spLocks noEditPoints="1"/>
            </p:cNvSpPr>
            <p:nvPr/>
          </p:nvSpPr>
          <p:spPr bwMode="auto">
            <a:xfrm>
              <a:off x="1687" y="1485"/>
              <a:ext cx="67" cy="77"/>
            </a:xfrm>
            <a:custGeom>
              <a:avLst/>
              <a:gdLst>
                <a:gd name="T0" fmla="*/ 4 w 67"/>
                <a:gd name="T1" fmla="*/ 16 h 77"/>
                <a:gd name="T2" fmla="*/ 8 w 67"/>
                <a:gd name="T3" fmla="*/ 8 h 77"/>
                <a:gd name="T4" fmla="*/ 16 w 67"/>
                <a:gd name="T5" fmla="*/ 4 h 77"/>
                <a:gd name="T6" fmla="*/ 25 w 67"/>
                <a:gd name="T7" fmla="*/ 2 h 77"/>
                <a:gd name="T8" fmla="*/ 39 w 67"/>
                <a:gd name="T9" fmla="*/ 0 h 77"/>
                <a:gd name="T10" fmla="*/ 47 w 67"/>
                <a:gd name="T11" fmla="*/ 2 h 77"/>
                <a:gd name="T12" fmla="*/ 55 w 67"/>
                <a:gd name="T13" fmla="*/ 6 h 77"/>
                <a:gd name="T14" fmla="*/ 59 w 67"/>
                <a:gd name="T15" fmla="*/ 10 h 77"/>
                <a:gd name="T16" fmla="*/ 61 w 67"/>
                <a:gd name="T17" fmla="*/ 14 h 77"/>
                <a:gd name="T18" fmla="*/ 63 w 67"/>
                <a:gd name="T19" fmla="*/ 24 h 77"/>
                <a:gd name="T20" fmla="*/ 63 w 67"/>
                <a:gd name="T21" fmla="*/ 53 h 77"/>
                <a:gd name="T22" fmla="*/ 63 w 67"/>
                <a:gd name="T23" fmla="*/ 61 h 77"/>
                <a:gd name="T24" fmla="*/ 63 w 67"/>
                <a:gd name="T25" fmla="*/ 67 h 77"/>
                <a:gd name="T26" fmla="*/ 65 w 67"/>
                <a:gd name="T27" fmla="*/ 71 h 77"/>
                <a:gd name="T28" fmla="*/ 47 w 67"/>
                <a:gd name="T29" fmla="*/ 75 h 77"/>
                <a:gd name="T30" fmla="*/ 47 w 67"/>
                <a:gd name="T31" fmla="*/ 73 h 77"/>
                <a:gd name="T32" fmla="*/ 47 w 67"/>
                <a:gd name="T33" fmla="*/ 69 h 77"/>
                <a:gd name="T34" fmla="*/ 45 w 67"/>
                <a:gd name="T35" fmla="*/ 67 h 77"/>
                <a:gd name="T36" fmla="*/ 45 w 67"/>
                <a:gd name="T37" fmla="*/ 67 h 77"/>
                <a:gd name="T38" fmla="*/ 41 w 67"/>
                <a:gd name="T39" fmla="*/ 71 h 77"/>
                <a:gd name="T40" fmla="*/ 35 w 67"/>
                <a:gd name="T41" fmla="*/ 75 h 77"/>
                <a:gd name="T42" fmla="*/ 29 w 67"/>
                <a:gd name="T43" fmla="*/ 75 h 77"/>
                <a:gd name="T44" fmla="*/ 23 w 67"/>
                <a:gd name="T45" fmla="*/ 77 h 77"/>
                <a:gd name="T46" fmla="*/ 14 w 67"/>
                <a:gd name="T47" fmla="*/ 75 h 77"/>
                <a:gd name="T48" fmla="*/ 6 w 67"/>
                <a:gd name="T49" fmla="*/ 71 h 77"/>
                <a:gd name="T50" fmla="*/ 0 w 67"/>
                <a:gd name="T51" fmla="*/ 63 h 77"/>
                <a:gd name="T52" fmla="*/ 0 w 67"/>
                <a:gd name="T53" fmla="*/ 55 h 77"/>
                <a:gd name="T54" fmla="*/ 0 w 67"/>
                <a:gd name="T55" fmla="*/ 49 h 77"/>
                <a:gd name="T56" fmla="*/ 2 w 67"/>
                <a:gd name="T57" fmla="*/ 43 h 77"/>
                <a:gd name="T58" fmla="*/ 6 w 67"/>
                <a:gd name="T59" fmla="*/ 39 h 77"/>
                <a:gd name="T60" fmla="*/ 10 w 67"/>
                <a:gd name="T61" fmla="*/ 37 h 77"/>
                <a:gd name="T62" fmla="*/ 18 w 67"/>
                <a:gd name="T63" fmla="*/ 33 h 77"/>
                <a:gd name="T64" fmla="*/ 25 w 67"/>
                <a:gd name="T65" fmla="*/ 32 h 77"/>
                <a:gd name="T66" fmla="*/ 37 w 67"/>
                <a:gd name="T67" fmla="*/ 30 h 77"/>
                <a:gd name="T68" fmla="*/ 43 w 67"/>
                <a:gd name="T69" fmla="*/ 28 h 77"/>
                <a:gd name="T70" fmla="*/ 43 w 67"/>
                <a:gd name="T71" fmla="*/ 22 h 77"/>
                <a:gd name="T72" fmla="*/ 41 w 67"/>
                <a:gd name="T73" fmla="*/ 18 h 77"/>
                <a:gd name="T74" fmla="*/ 39 w 67"/>
                <a:gd name="T75" fmla="*/ 16 h 77"/>
                <a:gd name="T76" fmla="*/ 33 w 67"/>
                <a:gd name="T77" fmla="*/ 16 h 77"/>
                <a:gd name="T78" fmla="*/ 27 w 67"/>
                <a:gd name="T79" fmla="*/ 16 h 77"/>
                <a:gd name="T80" fmla="*/ 23 w 67"/>
                <a:gd name="T81" fmla="*/ 18 h 77"/>
                <a:gd name="T82" fmla="*/ 22 w 67"/>
                <a:gd name="T83" fmla="*/ 20 h 77"/>
                <a:gd name="T84" fmla="*/ 20 w 67"/>
                <a:gd name="T85" fmla="*/ 24 h 77"/>
                <a:gd name="T86" fmla="*/ 41 w 67"/>
                <a:gd name="T87" fmla="*/ 41 h 77"/>
                <a:gd name="T88" fmla="*/ 35 w 67"/>
                <a:gd name="T89" fmla="*/ 41 h 77"/>
                <a:gd name="T90" fmla="*/ 29 w 67"/>
                <a:gd name="T91" fmla="*/ 43 h 77"/>
                <a:gd name="T92" fmla="*/ 23 w 67"/>
                <a:gd name="T93" fmla="*/ 45 h 77"/>
                <a:gd name="T94" fmla="*/ 20 w 67"/>
                <a:gd name="T95" fmla="*/ 47 h 77"/>
                <a:gd name="T96" fmla="*/ 18 w 67"/>
                <a:gd name="T97" fmla="*/ 51 h 77"/>
                <a:gd name="T98" fmla="*/ 18 w 67"/>
                <a:gd name="T99" fmla="*/ 55 h 77"/>
                <a:gd name="T100" fmla="*/ 20 w 67"/>
                <a:gd name="T101" fmla="*/ 59 h 77"/>
                <a:gd name="T102" fmla="*/ 23 w 67"/>
                <a:gd name="T103" fmla="*/ 61 h 77"/>
                <a:gd name="T104" fmla="*/ 27 w 67"/>
                <a:gd name="T105" fmla="*/ 63 h 77"/>
                <a:gd name="T106" fmla="*/ 31 w 67"/>
                <a:gd name="T107" fmla="*/ 63 h 77"/>
                <a:gd name="T108" fmla="*/ 37 w 67"/>
                <a:gd name="T109" fmla="*/ 61 h 77"/>
                <a:gd name="T110" fmla="*/ 41 w 67"/>
                <a:gd name="T111" fmla="*/ 57 h 77"/>
                <a:gd name="T112" fmla="*/ 43 w 67"/>
                <a:gd name="T113" fmla="*/ 55 h 77"/>
                <a:gd name="T114" fmla="*/ 43 w 67"/>
                <a:gd name="T115" fmla="*/ 51 h 77"/>
                <a:gd name="T116" fmla="*/ 43 w 67"/>
                <a:gd name="T117" fmla="*/ 4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77">
                  <a:moveTo>
                    <a:pt x="18" y="24"/>
                  </a:moveTo>
                  <a:lnTo>
                    <a:pt x="2" y="22"/>
                  </a:lnTo>
                  <a:lnTo>
                    <a:pt x="2" y="20"/>
                  </a:lnTo>
                  <a:lnTo>
                    <a:pt x="4" y="16"/>
                  </a:lnTo>
                  <a:lnTo>
                    <a:pt x="4" y="14"/>
                  </a:lnTo>
                  <a:lnTo>
                    <a:pt x="6" y="12"/>
                  </a:lnTo>
                  <a:lnTo>
                    <a:pt x="6" y="10"/>
                  </a:lnTo>
                  <a:lnTo>
                    <a:pt x="8" y="8"/>
                  </a:lnTo>
                  <a:lnTo>
                    <a:pt x="10" y="8"/>
                  </a:lnTo>
                  <a:lnTo>
                    <a:pt x="12" y="6"/>
                  </a:lnTo>
                  <a:lnTo>
                    <a:pt x="14" y="4"/>
                  </a:lnTo>
                  <a:lnTo>
                    <a:pt x="16" y="4"/>
                  </a:lnTo>
                  <a:lnTo>
                    <a:pt x="18" y="2"/>
                  </a:lnTo>
                  <a:lnTo>
                    <a:pt x="20" y="2"/>
                  </a:lnTo>
                  <a:lnTo>
                    <a:pt x="23" y="2"/>
                  </a:lnTo>
                  <a:lnTo>
                    <a:pt x="25" y="2"/>
                  </a:lnTo>
                  <a:lnTo>
                    <a:pt x="29" y="0"/>
                  </a:lnTo>
                  <a:lnTo>
                    <a:pt x="33" y="0"/>
                  </a:lnTo>
                  <a:lnTo>
                    <a:pt x="35" y="0"/>
                  </a:lnTo>
                  <a:lnTo>
                    <a:pt x="39" y="0"/>
                  </a:lnTo>
                  <a:lnTo>
                    <a:pt x="41" y="2"/>
                  </a:lnTo>
                  <a:lnTo>
                    <a:pt x="43" y="2"/>
                  </a:lnTo>
                  <a:lnTo>
                    <a:pt x="45" y="2"/>
                  </a:lnTo>
                  <a:lnTo>
                    <a:pt x="47" y="2"/>
                  </a:lnTo>
                  <a:lnTo>
                    <a:pt x="49" y="4"/>
                  </a:lnTo>
                  <a:lnTo>
                    <a:pt x="51" y="4"/>
                  </a:lnTo>
                  <a:lnTo>
                    <a:pt x="53" y="4"/>
                  </a:lnTo>
                  <a:lnTo>
                    <a:pt x="55" y="6"/>
                  </a:lnTo>
                  <a:lnTo>
                    <a:pt x="55" y="6"/>
                  </a:lnTo>
                  <a:lnTo>
                    <a:pt x="57" y="8"/>
                  </a:lnTo>
                  <a:lnTo>
                    <a:pt x="57" y="8"/>
                  </a:lnTo>
                  <a:lnTo>
                    <a:pt x="59" y="10"/>
                  </a:lnTo>
                  <a:lnTo>
                    <a:pt x="59" y="10"/>
                  </a:lnTo>
                  <a:lnTo>
                    <a:pt x="61" y="12"/>
                  </a:lnTo>
                  <a:lnTo>
                    <a:pt x="61" y="12"/>
                  </a:lnTo>
                  <a:lnTo>
                    <a:pt x="61" y="14"/>
                  </a:lnTo>
                  <a:lnTo>
                    <a:pt x="61" y="16"/>
                  </a:lnTo>
                  <a:lnTo>
                    <a:pt x="63" y="18"/>
                  </a:lnTo>
                  <a:lnTo>
                    <a:pt x="63" y="20"/>
                  </a:lnTo>
                  <a:lnTo>
                    <a:pt x="63" y="24"/>
                  </a:lnTo>
                  <a:lnTo>
                    <a:pt x="63" y="26"/>
                  </a:lnTo>
                  <a:lnTo>
                    <a:pt x="63" y="30"/>
                  </a:lnTo>
                  <a:lnTo>
                    <a:pt x="63" y="51"/>
                  </a:lnTo>
                  <a:lnTo>
                    <a:pt x="63" y="53"/>
                  </a:lnTo>
                  <a:lnTo>
                    <a:pt x="63" y="55"/>
                  </a:lnTo>
                  <a:lnTo>
                    <a:pt x="63" y="57"/>
                  </a:lnTo>
                  <a:lnTo>
                    <a:pt x="63" y="59"/>
                  </a:lnTo>
                  <a:lnTo>
                    <a:pt x="63" y="61"/>
                  </a:lnTo>
                  <a:lnTo>
                    <a:pt x="63" y="63"/>
                  </a:lnTo>
                  <a:lnTo>
                    <a:pt x="63" y="63"/>
                  </a:lnTo>
                  <a:lnTo>
                    <a:pt x="63" y="65"/>
                  </a:lnTo>
                  <a:lnTo>
                    <a:pt x="63" y="67"/>
                  </a:lnTo>
                  <a:lnTo>
                    <a:pt x="65" y="67"/>
                  </a:lnTo>
                  <a:lnTo>
                    <a:pt x="65" y="69"/>
                  </a:lnTo>
                  <a:lnTo>
                    <a:pt x="65" y="69"/>
                  </a:lnTo>
                  <a:lnTo>
                    <a:pt x="65" y="71"/>
                  </a:lnTo>
                  <a:lnTo>
                    <a:pt x="67" y="73"/>
                  </a:lnTo>
                  <a:lnTo>
                    <a:pt x="67" y="73"/>
                  </a:lnTo>
                  <a:lnTo>
                    <a:pt x="67" y="75"/>
                  </a:lnTo>
                  <a:lnTo>
                    <a:pt x="47" y="75"/>
                  </a:lnTo>
                  <a:lnTo>
                    <a:pt x="47" y="75"/>
                  </a:lnTo>
                  <a:lnTo>
                    <a:pt x="47" y="73"/>
                  </a:lnTo>
                  <a:lnTo>
                    <a:pt x="47" y="73"/>
                  </a:lnTo>
                  <a:lnTo>
                    <a:pt x="47" y="73"/>
                  </a:lnTo>
                  <a:lnTo>
                    <a:pt x="47" y="71"/>
                  </a:lnTo>
                  <a:lnTo>
                    <a:pt x="47" y="71"/>
                  </a:lnTo>
                  <a:lnTo>
                    <a:pt x="47" y="71"/>
                  </a:lnTo>
                  <a:lnTo>
                    <a:pt x="47" y="69"/>
                  </a:lnTo>
                  <a:lnTo>
                    <a:pt x="47" y="69"/>
                  </a:lnTo>
                  <a:lnTo>
                    <a:pt x="45" y="69"/>
                  </a:lnTo>
                  <a:lnTo>
                    <a:pt x="45" y="67"/>
                  </a:lnTo>
                  <a:lnTo>
                    <a:pt x="45" y="67"/>
                  </a:lnTo>
                  <a:lnTo>
                    <a:pt x="45" y="67"/>
                  </a:lnTo>
                  <a:lnTo>
                    <a:pt x="45" y="67"/>
                  </a:lnTo>
                  <a:lnTo>
                    <a:pt x="45" y="67"/>
                  </a:lnTo>
                  <a:lnTo>
                    <a:pt x="45" y="67"/>
                  </a:lnTo>
                  <a:lnTo>
                    <a:pt x="45" y="67"/>
                  </a:lnTo>
                  <a:lnTo>
                    <a:pt x="43" y="69"/>
                  </a:lnTo>
                  <a:lnTo>
                    <a:pt x="41" y="71"/>
                  </a:lnTo>
                  <a:lnTo>
                    <a:pt x="41" y="71"/>
                  </a:lnTo>
                  <a:lnTo>
                    <a:pt x="39" y="71"/>
                  </a:lnTo>
                  <a:lnTo>
                    <a:pt x="37" y="73"/>
                  </a:lnTo>
                  <a:lnTo>
                    <a:pt x="37" y="73"/>
                  </a:lnTo>
                  <a:lnTo>
                    <a:pt x="35" y="75"/>
                  </a:lnTo>
                  <a:lnTo>
                    <a:pt x="33" y="75"/>
                  </a:lnTo>
                  <a:lnTo>
                    <a:pt x="31" y="75"/>
                  </a:lnTo>
                  <a:lnTo>
                    <a:pt x="31" y="75"/>
                  </a:lnTo>
                  <a:lnTo>
                    <a:pt x="29" y="75"/>
                  </a:lnTo>
                  <a:lnTo>
                    <a:pt x="27" y="77"/>
                  </a:lnTo>
                  <a:lnTo>
                    <a:pt x="25" y="77"/>
                  </a:lnTo>
                  <a:lnTo>
                    <a:pt x="25" y="77"/>
                  </a:lnTo>
                  <a:lnTo>
                    <a:pt x="23" y="77"/>
                  </a:lnTo>
                  <a:lnTo>
                    <a:pt x="20" y="77"/>
                  </a:lnTo>
                  <a:lnTo>
                    <a:pt x="18" y="77"/>
                  </a:lnTo>
                  <a:lnTo>
                    <a:pt x="16" y="75"/>
                  </a:lnTo>
                  <a:lnTo>
                    <a:pt x="14" y="75"/>
                  </a:lnTo>
                  <a:lnTo>
                    <a:pt x="12" y="75"/>
                  </a:lnTo>
                  <a:lnTo>
                    <a:pt x="10" y="73"/>
                  </a:lnTo>
                  <a:lnTo>
                    <a:pt x="8" y="71"/>
                  </a:lnTo>
                  <a:lnTo>
                    <a:pt x="6" y="71"/>
                  </a:lnTo>
                  <a:lnTo>
                    <a:pt x="4" y="69"/>
                  </a:lnTo>
                  <a:lnTo>
                    <a:pt x="2" y="67"/>
                  </a:lnTo>
                  <a:lnTo>
                    <a:pt x="2" y="65"/>
                  </a:lnTo>
                  <a:lnTo>
                    <a:pt x="0" y="63"/>
                  </a:lnTo>
                  <a:lnTo>
                    <a:pt x="0" y="61"/>
                  </a:lnTo>
                  <a:lnTo>
                    <a:pt x="0" y="59"/>
                  </a:lnTo>
                  <a:lnTo>
                    <a:pt x="0" y="57"/>
                  </a:lnTo>
                  <a:lnTo>
                    <a:pt x="0" y="55"/>
                  </a:lnTo>
                  <a:lnTo>
                    <a:pt x="0" y="53"/>
                  </a:lnTo>
                  <a:lnTo>
                    <a:pt x="0" y="51"/>
                  </a:lnTo>
                  <a:lnTo>
                    <a:pt x="0" y="51"/>
                  </a:lnTo>
                  <a:lnTo>
                    <a:pt x="0" y="49"/>
                  </a:lnTo>
                  <a:lnTo>
                    <a:pt x="0" y="47"/>
                  </a:lnTo>
                  <a:lnTo>
                    <a:pt x="0" y="47"/>
                  </a:lnTo>
                  <a:lnTo>
                    <a:pt x="2" y="45"/>
                  </a:lnTo>
                  <a:lnTo>
                    <a:pt x="2" y="43"/>
                  </a:lnTo>
                  <a:lnTo>
                    <a:pt x="4" y="43"/>
                  </a:lnTo>
                  <a:lnTo>
                    <a:pt x="4" y="41"/>
                  </a:lnTo>
                  <a:lnTo>
                    <a:pt x="4" y="41"/>
                  </a:lnTo>
                  <a:lnTo>
                    <a:pt x="6" y="39"/>
                  </a:lnTo>
                  <a:lnTo>
                    <a:pt x="6" y="39"/>
                  </a:lnTo>
                  <a:lnTo>
                    <a:pt x="8" y="37"/>
                  </a:lnTo>
                  <a:lnTo>
                    <a:pt x="10" y="37"/>
                  </a:lnTo>
                  <a:lnTo>
                    <a:pt x="10" y="37"/>
                  </a:lnTo>
                  <a:lnTo>
                    <a:pt x="12" y="35"/>
                  </a:lnTo>
                  <a:lnTo>
                    <a:pt x="14" y="35"/>
                  </a:lnTo>
                  <a:lnTo>
                    <a:pt x="16" y="35"/>
                  </a:lnTo>
                  <a:lnTo>
                    <a:pt x="18" y="33"/>
                  </a:lnTo>
                  <a:lnTo>
                    <a:pt x="20" y="33"/>
                  </a:lnTo>
                  <a:lnTo>
                    <a:pt x="22" y="33"/>
                  </a:lnTo>
                  <a:lnTo>
                    <a:pt x="23" y="33"/>
                  </a:lnTo>
                  <a:lnTo>
                    <a:pt x="25" y="32"/>
                  </a:lnTo>
                  <a:lnTo>
                    <a:pt x="29" y="32"/>
                  </a:lnTo>
                  <a:lnTo>
                    <a:pt x="31" y="32"/>
                  </a:lnTo>
                  <a:lnTo>
                    <a:pt x="35" y="30"/>
                  </a:lnTo>
                  <a:lnTo>
                    <a:pt x="37" y="30"/>
                  </a:lnTo>
                  <a:lnTo>
                    <a:pt x="39" y="30"/>
                  </a:lnTo>
                  <a:lnTo>
                    <a:pt x="41" y="30"/>
                  </a:lnTo>
                  <a:lnTo>
                    <a:pt x="43" y="28"/>
                  </a:lnTo>
                  <a:lnTo>
                    <a:pt x="43" y="28"/>
                  </a:lnTo>
                  <a:lnTo>
                    <a:pt x="43" y="26"/>
                  </a:lnTo>
                  <a:lnTo>
                    <a:pt x="43" y="24"/>
                  </a:lnTo>
                  <a:lnTo>
                    <a:pt x="43" y="24"/>
                  </a:lnTo>
                  <a:lnTo>
                    <a:pt x="43" y="22"/>
                  </a:lnTo>
                  <a:lnTo>
                    <a:pt x="43" y="22"/>
                  </a:lnTo>
                  <a:lnTo>
                    <a:pt x="43" y="20"/>
                  </a:lnTo>
                  <a:lnTo>
                    <a:pt x="43" y="20"/>
                  </a:lnTo>
                  <a:lnTo>
                    <a:pt x="41" y="18"/>
                  </a:lnTo>
                  <a:lnTo>
                    <a:pt x="41" y="18"/>
                  </a:lnTo>
                  <a:lnTo>
                    <a:pt x="41" y="18"/>
                  </a:lnTo>
                  <a:lnTo>
                    <a:pt x="39" y="16"/>
                  </a:lnTo>
                  <a:lnTo>
                    <a:pt x="39" y="16"/>
                  </a:lnTo>
                  <a:lnTo>
                    <a:pt x="37" y="16"/>
                  </a:lnTo>
                  <a:lnTo>
                    <a:pt x="35" y="16"/>
                  </a:lnTo>
                  <a:lnTo>
                    <a:pt x="35" y="16"/>
                  </a:lnTo>
                  <a:lnTo>
                    <a:pt x="33" y="16"/>
                  </a:lnTo>
                  <a:lnTo>
                    <a:pt x="31" y="16"/>
                  </a:lnTo>
                  <a:lnTo>
                    <a:pt x="29" y="16"/>
                  </a:lnTo>
                  <a:lnTo>
                    <a:pt x="29" y="16"/>
                  </a:lnTo>
                  <a:lnTo>
                    <a:pt x="27" y="16"/>
                  </a:lnTo>
                  <a:lnTo>
                    <a:pt x="27" y="16"/>
                  </a:lnTo>
                  <a:lnTo>
                    <a:pt x="25" y="16"/>
                  </a:lnTo>
                  <a:lnTo>
                    <a:pt x="25" y="16"/>
                  </a:lnTo>
                  <a:lnTo>
                    <a:pt x="23" y="18"/>
                  </a:lnTo>
                  <a:lnTo>
                    <a:pt x="23" y="18"/>
                  </a:lnTo>
                  <a:lnTo>
                    <a:pt x="22" y="18"/>
                  </a:lnTo>
                  <a:lnTo>
                    <a:pt x="22" y="18"/>
                  </a:lnTo>
                  <a:lnTo>
                    <a:pt x="22" y="20"/>
                  </a:lnTo>
                  <a:lnTo>
                    <a:pt x="22" y="20"/>
                  </a:lnTo>
                  <a:lnTo>
                    <a:pt x="20" y="22"/>
                  </a:lnTo>
                  <a:lnTo>
                    <a:pt x="20" y="22"/>
                  </a:lnTo>
                  <a:lnTo>
                    <a:pt x="20" y="24"/>
                  </a:lnTo>
                  <a:lnTo>
                    <a:pt x="18" y="24"/>
                  </a:lnTo>
                  <a:close/>
                  <a:moveTo>
                    <a:pt x="43" y="39"/>
                  </a:moveTo>
                  <a:lnTo>
                    <a:pt x="43" y="39"/>
                  </a:lnTo>
                  <a:lnTo>
                    <a:pt x="41" y="41"/>
                  </a:lnTo>
                  <a:lnTo>
                    <a:pt x="41" y="41"/>
                  </a:lnTo>
                  <a:lnTo>
                    <a:pt x="39" y="41"/>
                  </a:lnTo>
                  <a:lnTo>
                    <a:pt x="37" y="41"/>
                  </a:lnTo>
                  <a:lnTo>
                    <a:pt x="35" y="41"/>
                  </a:lnTo>
                  <a:lnTo>
                    <a:pt x="35" y="43"/>
                  </a:lnTo>
                  <a:lnTo>
                    <a:pt x="33" y="43"/>
                  </a:lnTo>
                  <a:lnTo>
                    <a:pt x="31" y="43"/>
                  </a:lnTo>
                  <a:lnTo>
                    <a:pt x="29" y="43"/>
                  </a:lnTo>
                  <a:lnTo>
                    <a:pt x="27" y="43"/>
                  </a:lnTo>
                  <a:lnTo>
                    <a:pt x="25" y="45"/>
                  </a:lnTo>
                  <a:lnTo>
                    <a:pt x="25" y="45"/>
                  </a:lnTo>
                  <a:lnTo>
                    <a:pt x="23" y="45"/>
                  </a:lnTo>
                  <a:lnTo>
                    <a:pt x="23" y="45"/>
                  </a:lnTo>
                  <a:lnTo>
                    <a:pt x="22" y="45"/>
                  </a:lnTo>
                  <a:lnTo>
                    <a:pt x="22" y="47"/>
                  </a:lnTo>
                  <a:lnTo>
                    <a:pt x="20" y="47"/>
                  </a:lnTo>
                  <a:lnTo>
                    <a:pt x="20" y="49"/>
                  </a:lnTo>
                  <a:lnTo>
                    <a:pt x="20" y="49"/>
                  </a:lnTo>
                  <a:lnTo>
                    <a:pt x="20" y="49"/>
                  </a:lnTo>
                  <a:lnTo>
                    <a:pt x="18" y="51"/>
                  </a:lnTo>
                  <a:lnTo>
                    <a:pt x="18" y="51"/>
                  </a:lnTo>
                  <a:lnTo>
                    <a:pt x="18" y="53"/>
                  </a:lnTo>
                  <a:lnTo>
                    <a:pt x="18" y="53"/>
                  </a:lnTo>
                  <a:lnTo>
                    <a:pt x="18" y="55"/>
                  </a:lnTo>
                  <a:lnTo>
                    <a:pt x="20" y="55"/>
                  </a:lnTo>
                  <a:lnTo>
                    <a:pt x="20" y="57"/>
                  </a:lnTo>
                  <a:lnTo>
                    <a:pt x="20" y="57"/>
                  </a:lnTo>
                  <a:lnTo>
                    <a:pt x="20" y="59"/>
                  </a:lnTo>
                  <a:lnTo>
                    <a:pt x="22" y="59"/>
                  </a:lnTo>
                  <a:lnTo>
                    <a:pt x="22" y="59"/>
                  </a:lnTo>
                  <a:lnTo>
                    <a:pt x="22" y="61"/>
                  </a:lnTo>
                  <a:lnTo>
                    <a:pt x="23" y="61"/>
                  </a:lnTo>
                  <a:lnTo>
                    <a:pt x="23" y="61"/>
                  </a:lnTo>
                  <a:lnTo>
                    <a:pt x="25" y="63"/>
                  </a:lnTo>
                  <a:lnTo>
                    <a:pt x="25" y="63"/>
                  </a:lnTo>
                  <a:lnTo>
                    <a:pt x="27" y="63"/>
                  </a:lnTo>
                  <a:lnTo>
                    <a:pt x="27" y="63"/>
                  </a:lnTo>
                  <a:lnTo>
                    <a:pt x="29" y="63"/>
                  </a:lnTo>
                  <a:lnTo>
                    <a:pt x="29" y="63"/>
                  </a:lnTo>
                  <a:lnTo>
                    <a:pt x="31" y="63"/>
                  </a:lnTo>
                  <a:lnTo>
                    <a:pt x="33" y="63"/>
                  </a:lnTo>
                  <a:lnTo>
                    <a:pt x="33" y="61"/>
                  </a:lnTo>
                  <a:lnTo>
                    <a:pt x="35" y="61"/>
                  </a:lnTo>
                  <a:lnTo>
                    <a:pt x="37" y="61"/>
                  </a:lnTo>
                  <a:lnTo>
                    <a:pt x="37" y="61"/>
                  </a:lnTo>
                  <a:lnTo>
                    <a:pt x="39" y="59"/>
                  </a:lnTo>
                  <a:lnTo>
                    <a:pt x="39" y="59"/>
                  </a:lnTo>
                  <a:lnTo>
                    <a:pt x="41" y="57"/>
                  </a:lnTo>
                  <a:lnTo>
                    <a:pt x="41" y="57"/>
                  </a:lnTo>
                  <a:lnTo>
                    <a:pt x="41" y="57"/>
                  </a:lnTo>
                  <a:lnTo>
                    <a:pt x="41" y="55"/>
                  </a:lnTo>
                  <a:lnTo>
                    <a:pt x="43" y="55"/>
                  </a:lnTo>
                  <a:lnTo>
                    <a:pt x="43" y="53"/>
                  </a:lnTo>
                  <a:lnTo>
                    <a:pt x="43" y="53"/>
                  </a:lnTo>
                  <a:lnTo>
                    <a:pt x="43" y="53"/>
                  </a:lnTo>
                  <a:lnTo>
                    <a:pt x="43" y="51"/>
                  </a:lnTo>
                  <a:lnTo>
                    <a:pt x="43" y="51"/>
                  </a:lnTo>
                  <a:lnTo>
                    <a:pt x="43" y="49"/>
                  </a:lnTo>
                  <a:lnTo>
                    <a:pt x="43" y="49"/>
                  </a:lnTo>
                  <a:lnTo>
                    <a:pt x="43" y="47"/>
                  </a:lnTo>
                  <a:lnTo>
                    <a:pt x="43" y="45"/>
                  </a:lnTo>
                  <a:lnTo>
                    <a:pt x="43" y="43"/>
                  </a:lnTo>
                  <a:lnTo>
                    <a:pt x="4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3" name="Rectangle 437"/>
            <p:cNvSpPr>
              <a:spLocks noChangeArrowheads="1"/>
            </p:cNvSpPr>
            <p:nvPr/>
          </p:nvSpPr>
          <p:spPr bwMode="auto">
            <a:xfrm>
              <a:off x="1770" y="1459"/>
              <a:ext cx="18"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974" name="Rectangle 438"/>
            <p:cNvSpPr>
              <a:spLocks noChangeArrowheads="1"/>
            </p:cNvSpPr>
            <p:nvPr/>
          </p:nvSpPr>
          <p:spPr bwMode="auto">
            <a:xfrm>
              <a:off x="1808" y="1459"/>
              <a:ext cx="20" cy="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65975" name="Freeform 439"/>
            <p:cNvSpPr>
              <a:spLocks noEditPoints="1"/>
            </p:cNvSpPr>
            <p:nvPr/>
          </p:nvSpPr>
          <p:spPr bwMode="auto">
            <a:xfrm>
              <a:off x="1885" y="1459"/>
              <a:ext cx="72" cy="103"/>
            </a:xfrm>
            <a:custGeom>
              <a:avLst/>
              <a:gdLst>
                <a:gd name="T0" fmla="*/ 0 w 72"/>
                <a:gd name="T1" fmla="*/ 0 h 103"/>
                <a:gd name="T2" fmla="*/ 20 w 72"/>
                <a:gd name="T3" fmla="*/ 38 h 103"/>
                <a:gd name="T4" fmla="*/ 24 w 72"/>
                <a:gd name="T5" fmla="*/ 32 h 103"/>
                <a:gd name="T6" fmla="*/ 30 w 72"/>
                <a:gd name="T7" fmla="*/ 30 h 103"/>
                <a:gd name="T8" fmla="*/ 34 w 72"/>
                <a:gd name="T9" fmla="*/ 28 h 103"/>
                <a:gd name="T10" fmla="*/ 40 w 72"/>
                <a:gd name="T11" fmla="*/ 26 h 103"/>
                <a:gd name="T12" fmla="*/ 48 w 72"/>
                <a:gd name="T13" fmla="*/ 28 h 103"/>
                <a:gd name="T14" fmla="*/ 54 w 72"/>
                <a:gd name="T15" fmla="*/ 30 h 103"/>
                <a:gd name="T16" fmla="*/ 58 w 72"/>
                <a:gd name="T17" fmla="*/ 32 h 103"/>
                <a:gd name="T18" fmla="*/ 64 w 72"/>
                <a:gd name="T19" fmla="*/ 36 h 103"/>
                <a:gd name="T20" fmla="*/ 66 w 72"/>
                <a:gd name="T21" fmla="*/ 42 h 103"/>
                <a:gd name="T22" fmla="*/ 70 w 72"/>
                <a:gd name="T23" fmla="*/ 48 h 103"/>
                <a:gd name="T24" fmla="*/ 72 w 72"/>
                <a:gd name="T25" fmla="*/ 56 h 103"/>
                <a:gd name="T26" fmla="*/ 72 w 72"/>
                <a:gd name="T27" fmla="*/ 63 h 103"/>
                <a:gd name="T28" fmla="*/ 72 w 72"/>
                <a:gd name="T29" fmla="*/ 73 h 103"/>
                <a:gd name="T30" fmla="*/ 70 w 72"/>
                <a:gd name="T31" fmla="*/ 81 h 103"/>
                <a:gd name="T32" fmla="*/ 66 w 72"/>
                <a:gd name="T33" fmla="*/ 87 h 103"/>
                <a:gd name="T34" fmla="*/ 62 w 72"/>
                <a:gd name="T35" fmla="*/ 93 h 103"/>
                <a:gd name="T36" fmla="*/ 58 w 72"/>
                <a:gd name="T37" fmla="*/ 97 h 103"/>
                <a:gd name="T38" fmla="*/ 54 w 72"/>
                <a:gd name="T39" fmla="*/ 99 h 103"/>
                <a:gd name="T40" fmla="*/ 48 w 72"/>
                <a:gd name="T41" fmla="*/ 101 h 103"/>
                <a:gd name="T42" fmla="*/ 42 w 72"/>
                <a:gd name="T43" fmla="*/ 103 h 103"/>
                <a:gd name="T44" fmla="*/ 38 w 72"/>
                <a:gd name="T45" fmla="*/ 103 h 103"/>
                <a:gd name="T46" fmla="*/ 34 w 72"/>
                <a:gd name="T47" fmla="*/ 101 h 103"/>
                <a:gd name="T48" fmla="*/ 32 w 72"/>
                <a:gd name="T49" fmla="*/ 101 h 103"/>
                <a:gd name="T50" fmla="*/ 28 w 72"/>
                <a:gd name="T51" fmla="*/ 99 h 103"/>
                <a:gd name="T52" fmla="*/ 26 w 72"/>
                <a:gd name="T53" fmla="*/ 97 h 103"/>
                <a:gd name="T54" fmla="*/ 24 w 72"/>
                <a:gd name="T55" fmla="*/ 95 h 103"/>
                <a:gd name="T56" fmla="*/ 20 w 72"/>
                <a:gd name="T57" fmla="*/ 93 h 103"/>
                <a:gd name="T58" fmla="*/ 18 w 72"/>
                <a:gd name="T59" fmla="*/ 91 h 103"/>
                <a:gd name="T60" fmla="*/ 0 w 72"/>
                <a:gd name="T61" fmla="*/ 101 h 103"/>
                <a:gd name="T62" fmla="*/ 20 w 72"/>
                <a:gd name="T63" fmla="*/ 65 h 103"/>
                <a:gd name="T64" fmla="*/ 20 w 72"/>
                <a:gd name="T65" fmla="*/ 71 h 103"/>
                <a:gd name="T66" fmla="*/ 20 w 72"/>
                <a:gd name="T67" fmla="*/ 75 h 103"/>
                <a:gd name="T68" fmla="*/ 22 w 72"/>
                <a:gd name="T69" fmla="*/ 77 h 103"/>
                <a:gd name="T70" fmla="*/ 24 w 72"/>
                <a:gd name="T71" fmla="*/ 81 h 103"/>
                <a:gd name="T72" fmla="*/ 28 w 72"/>
                <a:gd name="T73" fmla="*/ 85 h 103"/>
                <a:gd name="T74" fmla="*/ 30 w 72"/>
                <a:gd name="T75" fmla="*/ 87 h 103"/>
                <a:gd name="T76" fmla="*/ 34 w 72"/>
                <a:gd name="T77" fmla="*/ 87 h 103"/>
                <a:gd name="T78" fmla="*/ 38 w 72"/>
                <a:gd name="T79" fmla="*/ 87 h 103"/>
                <a:gd name="T80" fmla="*/ 42 w 72"/>
                <a:gd name="T81" fmla="*/ 87 h 103"/>
                <a:gd name="T82" fmla="*/ 44 w 72"/>
                <a:gd name="T83" fmla="*/ 85 h 103"/>
                <a:gd name="T84" fmla="*/ 46 w 72"/>
                <a:gd name="T85" fmla="*/ 83 h 103"/>
                <a:gd name="T86" fmla="*/ 48 w 72"/>
                <a:gd name="T87" fmla="*/ 81 h 103"/>
                <a:gd name="T88" fmla="*/ 50 w 72"/>
                <a:gd name="T89" fmla="*/ 77 h 103"/>
                <a:gd name="T90" fmla="*/ 52 w 72"/>
                <a:gd name="T91" fmla="*/ 73 h 103"/>
                <a:gd name="T92" fmla="*/ 52 w 72"/>
                <a:gd name="T93" fmla="*/ 67 h 103"/>
                <a:gd name="T94" fmla="*/ 52 w 72"/>
                <a:gd name="T95" fmla="*/ 61 h 103"/>
                <a:gd name="T96" fmla="*/ 52 w 72"/>
                <a:gd name="T97" fmla="*/ 56 h 103"/>
                <a:gd name="T98" fmla="*/ 50 w 72"/>
                <a:gd name="T99" fmla="*/ 52 h 103"/>
                <a:gd name="T100" fmla="*/ 48 w 72"/>
                <a:gd name="T101" fmla="*/ 48 h 103"/>
                <a:gd name="T102" fmla="*/ 46 w 72"/>
                <a:gd name="T103" fmla="*/ 46 h 103"/>
                <a:gd name="T104" fmla="*/ 44 w 72"/>
                <a:gd name="T105" fmla="*/ 44 h 103"/>
                <a:gd name="T106" fmla="*/ 40 w 72"/>
                <a:gd name="T107" fmla="*/ 42 h 103"/>
                <a:gd name="T108" fmla="*/ 38 w 72"/>
                <a:gd name="T109" fmla="*/ 42 h 103"/>
                <a:gd name="T110" fmla="*/ 34 w 72"/>
                <a:gd name="T111" fmla="*/ 42 h 103"/>
                <a:gd name="T112" fmla="*/ 30 w 72"/>
                <a:gd name="T113" fmla="*/ 42 h 103"/>
                <a:gd name="T114" fmla="*/ 28 w 72"/>
                <a:gd name="T115" fmla="*/ 44 h 103"/>
                <a:gd name="T116" fmla="*/ 26 w 72"/>
                <a:gd name="T117" fmla="*/ 46 h 103"/>
                <a:gd name="T118" fmla="*/ 24 w 72"/>
                <a:gd name="T119" fmla="*/ 48 h 103"/>
                <a:gd name="T120" fmla="*/ 22 w 72"/>
                <a:gd name="T121" fmla="*/ 52 h 103"/>
                <a:gd name="T122" fmla="*/ 20 w 72"/>
                <a:gd name="T123" fmla="*/ 56 h 103"/>
                <a:gd name="T124" fmla="*/ 20 w 72"/>
                <a:gd name="T125" fmla="*/ 5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103">
                  <a:moveTo>
                    <a:pt x="0" y="101"/>
                  </a:moveTo>
                  <a:lnTo>
                    <a:pt x="0" y="0"/>
                  </a:lnTo>
                  <a:lnTo>
                    <a:pt x="20" y="0"/>
                  </a:lnTo>
                  <a:lnTo>
                    <a:pt x="20" y="38"/>
                  </a:lnTo>
                  <a:lnTo>
                    <a:pt x="22" y="34"/>
                  </a:lnTo>
                  <a:lnTo>
                    <a:pt x="24" y="32"/>
                  </a:lnTo>
                  <a:lnTo>
                    <a:pt x="26" y="30"/>
                  </a:lnTo>
                  <a:lnTo>
                    <a:pt x="30" y="30"/>
                  </a:lnTo>
                  <a:lnTo>
                    <a:pt x="32" y="28"/>
                  </a:lnTo>
                  <a:lnTo>
                    <a:pt x="34" y="28"/>
                  </a:lnTo>
                  <a:lnTo>
                    <a:pt x="38" y="26"/>
                  </a:lnTo>
                  <a:lnTo>
                    <a:pt x="40" y="26"/>
                  </a:lnTo>
                  <a:lnTo>
                    <a:pt x="44" y="26"/>
                  </a:lnTo>
                  <a:lnTo>
                    <a:pt x="48" y="28"/>
                  </a:lnTo>
                  <a:lnTo>
                    <a:pt x="50" y="28"/>
                  </a:lnTo>
                  <a:lnTo>
                    <a:pt x="54" y="30"/>
                  </a:lnTo>
                  <a:lnTo>
                    <a:pt x="56" y="30"/>
                  </a:lnTo>
                  <a:lnTo>
                    <a:pt x="58" y="32"/>
                  </a:lnTo>
                  <a:lnTo>
                    <a:pt x="60" y="34"/>
                  </a:lnTo>
                  <a:lnTo>
                    <a:pt x="64" y="36"/>
                  </a:lnTo>
                  <a:lnTo>
                    <a:pt x="66" y="40"/>
                  </a:lnTo>
                  <a:lnTo>
                    <a:pt x="66" y="42"/>
                  </a:lnTo>
                  <a:lnTo>
                    <a:pt x="68" y="44"/>
                  </a:lnTo>
                  <a:lnTo>
                    <a:pt x="70" y="48"/>
                  </a:lnTo>
                  <a:lnTo>
                    <a:pt x="70" y="52"/>
                  </a:lnTo>
                  <a:lnTo>
                    <a:pt x="72" y="56"/>
                  </a:lnTo>
                  <a:lnTo>
                    <a:pt x="72" y="59"/>
                  </a:lnTo>
                  <a:lnTo>
                    <a:pt x="72" y="63"/>
                  </a:lnTo>
                  <a:lnTo>
                    <a:pt x="72" y="67"/>
                  </a:lnTo>
                  <a:lnTo>
                    <a:pt x="72" y="73"/>
                  </a:lnTo>
                  <a:lnTo>
                    <a:pt x="70" y="77"/>
                  </a:lnTo>
                  <a:lnTo>
                    <a:pt x="70" y="81"/>
                  </a:lnTo>
                  <a:lnTo>
                    <a:pt x="68" y="83"/>
                  </a:lnTo>
                  <a:lnTo>
                    <a:pt x="66" y="87"/>
                  </a:lnTo>
                  <a:lnTo>
                    <a:pt x="66" y="89"/>
                  </a:lnTo>
                  <a:lnTo>
                    <a:pt x="62" y="93"/>
                  </a:lnTo>
                  <a:lnTo>
                    <a:pt x="60" y="95"/>
                  </a:lnTo>
                  <a:lnTo>
                    <a:pt x="58" y="97"/>
                  </a:lnTo>
                  <a:lnTo>
                    <a:pt x="56" y="99"/>
                  </a:lnTo>
                  <a:lnTo>
                    <a:pt x="54" y="99"/>
                  </a:lnTo>
                  <a:lnTo>
                    <a:pt x="50" y="101"/>
                  </a:lnTo>
                  <a:lnTo>
                    <a:pt x="48" y="101"/>
                  </a:lnTo>
                  <a:lnTo>
                    <a:pt x="44" y="103"/>
                  </a:lnTo>
                  <a:lnTo>
                    <a:pt x="42" y="103"/>
                  </a:lnTo>
                  <a:lnTo>
                    <a:pt x="40" y="103"/>
                  </a:lnTo>
                  <a:lnTo>
                    <a:pt x="38" y="103"/>
                  </a:lnTo>
                  <a:lnTo>
                    <a:pt x="36" y="103"/>
                  </a:lnTo>
                  <a:lnTo>
                    <a:pt x="34" y="101"/>
                  </a:lnTo>
                  <a:lnTo>
                    <a:pt x="34" y="101"/>
                  </a:lnTo>
                  <a:lnTo>
                    <a:pt x="32" y="101"/>
                  </a:lnTo>
                  <a:lnTo>
                    <a:pt x="30" y="101"/>
                  </a:lnTo>
                  <a:lnTo>
                    <a:pt x="28" y="99"/>
                  </a:lnTo>
                  <a:lnTo>
                    <a:pt x="28" y="99"/>
                  </a:lnTo>
                  <a:lnTo>
                    <a:pt x="26" y="97"/>
                  </a:lnTo>
                  <a:lnTo>
                    <a:pt x="24" y="97"/>
                  </a:lnTo>
                  <a:lnTo>
                    <a:pt x="24" y="95"/>
                  </a:lnTo>
                  <a:lnTo>
                    <a:pt x="22" y="95"/>
                  </a:lnTo>
                  <a:lnTo>
                    <a:pt x="20" y="93"/>
                  </a:lnTo>
                  <a:lnTo>
                    <a:pt x="20" y="91"/>
                  </a:lnTo>
                  <a:lnTo>
                    <a:pt x="18" y="91"/>
                  </a:lnTo>
                  <a:lnTo>
                    <a:pt x="18" y="101"/>
                  </a:lnTo>
                  <a:lnTo>
                    <a:pt x="0" y="101"/>
                  </a:lnTo>
                  <a:close/>
                  <a:moveTo>
                    <a:pt x="20" y="63"/>
                  </a:moveTo>
                  <a:lnTo>
                    <a:pt x="20" y="65"/>
                  </a:lnTo>
                  <a:lnTo>
                    <a:pt x="20" y="67"/>
                  </a:lnTo>
                  <a:lnTo>
                    <a:pt x="20" y="71"/>
                  </a:lnTo>
                  <a:lnTo>
                    <a:pt x="20" y="73"/>
                  </a:lnTo>
                  <a:lnTo>
                    <a:pt x="20" y="75"/>
                  </a:lnTo>
                  <a:lnTo>
                    <a:pt x="22" y="77"/>
                  </a:lnTo>
                  <a:lnTo>
                    <a:pt x="22" y="77"/>
                  </a:lnTo>
                  <a:lnTo>
                    <a:pt x="24" y="79"/>
                  </a:lnTo>
                  <a:lnTo>
                    <a:pt x="24" y="81"/>
                  </a:lnTo>
                  <a:lnTo>
                    <a:pt x="26" y="83"/>
                  </a:lnTo>
                  <a:lnTo>
                    <a:pt x="28" y="85"/>
                  </a:lnTo>
                  <a:lnTo>
                    <a:pt x="28" y="85"/>
                  </a:lnTo>
                  <a:lnTo>
                    <a:pt x="30" y="87"/>
                  </a:lnTo>
                  <a:lnTo>
                    <a:pt x="32" y="87"/>
                  </a:lnTo>
                  <a:lnTo>
                    <a:pt x="34" y="87"/>
                  </a:lnTo>
                  <a:lnTo>
                    <a:pt x="36" y="87"/>
                  </a:lnTo>
                  <a:lnTo>
                    <a:pt x="38" y="87"/>
                  </a:lnTo>
                  <a:lnTo>
                    <a:pt x="40" y="87"/>
                  </a:lnTo>
                  <a:lnTo>
                    <a:pt x="42" y="87"/>
                  </a:lnTo>
                  <a:lnTo>
                    <a:pt x="42" y="85"/>
                  </a:lnTo>
                  <a:lnTo>
                    <a:pt x="44" y="85"/>
                  </a:lnTo>
                  <a:lnTo>
                    <a:pt x="46" y="85"/>
                  </a:lnTo>
                  <a:lnTo>
                    <a:pt x="46" y="83"/>
                  </a:lnTo>
                  <a:lnTo>
                    <a:pt x="48" y="81"/>
                  </a:lnTo>
                  <a:lnTo>
                    <a:pt x="48" y="81"/>
                  </a:lnTo>
                  <a:lnTo>
                    <a:pt x="50" y="79"/>
                  </a:lnTo>
                  <a:lnTo>
                    <a:pt x="50" y="77"/>
                  </a:lnTo>
                  <a:lnTo>
                    <a:pt x="50" y="75"/>
                  </a:lnTo>
                  <a:lnTo>
                    <a:pt x="52" y="73"/>
                  </a:lnTo>
                  <a:lnTo>
                    <a:pt x="52" y="69"/>
                  </a:lnTo>
                  <a:lnTo>
                    <a:pt x="52" y="67"/>
                  </a:lnTo>
                  <a:lnTo>
                    <a:pt x="52" y="65"/>
                  </a:lnTo>
                  <a:lnTo>
                    <a:pt x="52" y="61"/>
                  </a:lnTo>
                  <a:lnTo>
                    <a:pt x="52" y="59"/>
                  </a:lnTo>
                  <a:lnTo>
                    <a:pt x="52" y="56"/>
                  </a:lnTo>
                  <a:lnTo>
                    <a:pt x="50" y="54"/>
                  </a:lnTo>
                  <a:lnTo>
                    <a:pt x="50" y="52"/>
                  </a:lnTo>
                  <a:lnTo>
                    <a:pt x="50" y="50"/>
                  </a:lnTo>
                  <a:lnTo>
                    <a:pt x="48" y="48"/>
                  </a:lnTo>
                  <a:lnTo>
                    <a:pt x="48" y="48"/>
                  </a:lnTo>
                  <a:lnTo>
                    <a:pt x="46" y="46"/>
                  </a:lnTo>
                  <a:lnTo>
                    <a:pt x="44" y="44"/>
                  </a:lnTo>
                  <a:lnTo>
                    <a:pt x="44" y="44"/>
                  </a:lnTo>
                  <a:lnTo>
                    <a:pt x="42" y="44"/>
                  </a:lnTo>
                  <a:lnTo>
                    <a:pt x="40" y="42"/>
                  </a:lnTo>
                  <a:lnTo>
                    <a:pt x="40" y="42"/>
                  </a:lnTo>
                  <a:lnTo>
                    <a:pt x="38" y="42"/>
                  </a:lnTo>
                  <a:lnTo>
                    <a:pt x="36" y="42"/>
                  </a:lnTo>
                  <a:lnTo>
                    <a:pt x="34" y="42"/>
                  </a:lnTo>
                  <a:lnTo>
                    <a:pt x="32" y="42"/>
                  </a:lnTo>
                  <a:lnTo>
                    <a:pt x="30" y="42"/>
                  </a:lnTo>
                  <a:lnTo>
                    <a:pt x="30" y="44"/>
                  </a:lnTo>
                  <a:lnTo>
                    <a:pt x="28" y="44"/>
                  </a:lnTo>
                  <a:lnTo>
                    <a:pt x="26" y="44"/>
                  </a:lnTo>
                  <a:lnTo>
                    <a:pt x="26" y="46"/>
                  </a:lnTo>
                  <a:lnTo>
                    <a:pt x="24" y="48"/>
                  </a:lnTo>
                  <a:lnTo>
                    <a:pt x="24" y="48"/>
                  </a:lnTo>
                  <a:lnTo>
                    <a:pt x="22" y="50"/>
                  </a:lnTo>
                  <a:lnTo>
                    <a:pt x="22" y="52"/>
                  </a:lnTo>
                  <a:lnTo>
                    <a:pt x="20" y="54"/>
                  </a:lnTo>
                  <a:lnTo>
                    <a:pt x="20" y="56"/>
                  </a:lnTo>
                  <a:lnTo>
                    <a:pt x="20" y="58"/>
                  </a:lnTo>
                  <a:lnTo>
                    <a:pt x="20" y="59"/>
                  </a:lnTo>
                  <a:lnTo>
                    <a:pt x="20"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6" name="Freeform 440"/>
            <p:cNvSpPr>
              <a:spLocks noEditPoints="1"/>
            </p:cNvSpPr>
            <p:nvPr/>
          </p:nvSpPr>
          <p:spPr bwMode="auto">
            <a:xfrm>
              <a:off x="1973" y="1459"/>
              <a:ext cx="18" cy="101"/>
            </a:xfrm>
            <a:custGeom>
              <a:avLst/>
              <a:gdLst>
                <a:gd name="T0" fmla="*/ 0 w 18"/>
                <a:gd name="T1" fmla="*/ 18 h 101"/>
                <a:gd name="T2" fmla="*/ 0 w 18"/>
                <a:gd name="T3" fmla="*/ 0 h 101"/>
                <a:gd name="T4" fmla="*/ 18 w 18"/>
                <a:gd name="T5" fmla="*/ 0 h 101"/>
                <a:gd name="T6" fmla="*/ 18 w 18"/>
                <a:gd name="T7" fmla="*/ 18 h 101"/>
                <a:gd name="T8" fmla="*/ 0 w 18"/>
                <a:gd name="T9" fmla="*/ 18 h 101"/>
                <a:gd name="T10" fmla="*/ 0 w 18"/>
                <a:gd name="T11" fmla="*/ 101 h 101"/>
                <a:gd name="T12" fmla="*/ 0 w 18"/>
                <a:gd name="T13" fmla="*/ 28 h 101"/>
                <a:gd name="T14" fmla="*/ 18 w 18"/>
                <a:gd name="T15" fmla="*/ 28 h 101"/>
                <a:gd name="T16" fmla="*/ 18 w 18"/>
                <a:gd name="T17" fmla="*/ 101 h 101"/>
                <a:gd name="T18" fmla="*/ 0 w 18"/>
                <a:gd name="T1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01">
                  <a:moveTo>
                    <a:pt x="0" y="18"/>
                  </a:moveTo>
                  <a:lnTo>
                    <a:pt x="0" y="0"/>
                  </a:lnTo>
                  <a:lnTo>
                    <a:pt x="18" y="0"/>
                  </a:lnTo>
                  <a:lnTo>
                    <a:pt x="18" y="18"/>
                  </a:lnTo>
                  <a:lnTo>
                    <a:pt x="0" y="18"/>
                  </a:lnTo>
                  <a:close/>
                  <a:moveTo>
                    <a:pt x="0" y="101"/>
                  </a:moveTo>
                  <a:lnTo>
                    <a:pt x="0" y="28"/>
                  </a:lnTo>
                  <a:lnTo>
                    <a:pt x="18" y="28"/>
                  </a:lnTo>
                  <a:lnTo>
                    <a:pt x="18" y="101"/>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7" name="Freeform 441"/>
            <p:cNvSpPr>
              <a:spLocks/>
            </p:cNvSpPr>
            <p:nvPr/>
          </p:nvSpPr>
          <p:spPr bwMode="auto">
            <a:xfrm>
              <a:off x="2011" y="1485"/>
              <a:ext cx="47" cy="75"/>
            </a:xfrm>
            <a:custGeom>
              <a:avLst/>
              <a:gdLst>
                <a:gd name="T0" fmla="*/ 19 w 47"/>
                <a:gd name="T1" fmla="*/ 75 h 75"/>
                <a:gd name="T2" fmla="*/ 0 w 47"/>
                <a:gd name="T3" fmla="*/ 75 h 75"/>
                <a:gd name="T4" fmla="*/ 0 w 47"/>
                <a:gd name="T5" fmla="*/ 2 h 75"/>
                <a:gd name="T6" fmla="*/ 17 w 47"/>
                <a:gd name="T7" fmla="*/ 2 h 75"/>
                <a:gd name="T8" fmla="*/ 17 w 47"/>
                <a:gd name="T9" fmla="*/ 12 h 75"/>
                <a:gd name="T10" fmla="*/ 19 w 47"/>
                <a:gd name="T11" fmla="*/ 12 h 75"/>
                <a:gd name="T12" fmla="*/ 19 w 47"/>
                <a:gd name="T13" fmla="*/ 10 h 75"/>
                <a:gd name="T14" fmla="*/ 21 w 47"/>
                <a:gd name="T15" fmla="*/ 8 h 75"/>
                <a:gd name="T16" fmla="*/ 21 w 47"/>
                <a:gd name="T17" fmla="*/ 6 h 75"/>
                <a:gd name="T18" fmla="*/ 23 w 47"/>
                <a:gd name="T19" fmla="*/ 6 h 75"/>
                <a:gd name="T20" fmla="*/ 23 w 47"/>
                <a:gd name="T21" fmla="*/ 4 h 75"/>
                <a:gd name="T22" fmla="*/ 25 w 47"/>
                <a:gd name="T23" fmla="*/ 4 h 75"/>
                <a:gd name="T24" fmla="*/ 25 w 47"/>
                <a:gd name="T25" fmla="*/ 4 h 75"/>
                <a:gd name="T26" fmla="*/ 27 w 47"/>
                <a:gd name="T27" fmla="*/ 2 h 75"/>
                <a:gd name="T28" fmla="*/ 27 w 47"/>
                <a:gd name="T29" fmla="*/ 2 h 75"/>
                <a:gd name="T30" fmla="*/ 29 w 47"/>
                <a:gd name="T31" fmla="*/ 2 h 75"/>
                <a:gd name="T32" fmla="*/ 29 w 47"/>
                <a:gd name="T33" fmla="*/ 2 h 75"/>
                <a:gd name="T34" fmla="*/ 31 w 47"/>
                <a:gd name="T35" fmla="*/ 2 h 75"/>
                <a:gd name="T36" fmla="*/ 31 w 47"/>
                <a:gd name="T37" fmla="*/ 0 h 75"/>
                <a:gd name="T38" fmla="*/ 33 w 47"/>
                <a:gd name="T39" fmla="*/ 0 h 75"/>
                <a:gd name="T40" fmla="*/ 33 w 47"/>
                <a:gd name="T41" fmla="*/ 0 h 75"/>
                <a:gd name="T42" fmla="*/ 35 w 47"/>
                <a:gd name="T43" fmla="*/ 0 h 75"/>
                <a:gd name="T44" fmla="*/ 37 w 47"/>
                <a:gd name="T45" fmla="*/ 2 h 75"/>
                <a:gd name="T46" fmla="*/ 39 w 47"/>
                <a:gd name="T47" fmla="*/ 2 h 75"/>
                <a:gd name="T48" fmla="*/ 41 w 47"/>
                <a:gd name="T49" fmla="*/ 2 h 75"/>
                <a:gd name="T50" fmla="*/ 41 w 47"/>
                <a:gd name="T51" fmla="*/ 2 h 75"/>
                <a:gd name="T52" fmla="*/ 43 w 47"/>
                <a:gd name="T53" fmla="*/ 2 h 75"/>
                <a:gd name="T54" fmla="*/ 45 w 47"/>
                <a:gd name="T55" fmla="*/ 4 h 75"/>
                <a:gd name="T56" fmla="*/ 47 w 47"/>
                <a:gd name="T57" fmla="*/ 4 h 75"/>
                <a:gd name="T58" fmla="*/ 41 w 47"/>
                <a:gd name="T59" fmla="*/ 22 h 75"/>
                <a:gd name="T60" fmla="*/ 39 w 47"/>
                <a:gd name="T61" fmla="*/ 20 h 75"/>
                <a:gd name="T62" fmla="*/ 39 w 47"/>
                <a:gd name="T63" fmla="*/ 20 h 75"/>
                <a:gd name="T64" fmla="*/ 37 w 47"/>
                <a:gd name="T65" fmla="*/ 20 h 75"/>
                <a:gd name="T66" fmla="*/ 35 w 47"/>
                <a:gd name="T67" fmla="*/ 20 h 75"/>
                <a:gd name="T68" fmla="*/ 35 w 47"/>
                <a:gd name="T69" fmla="*/ 18 h 75"/>
                <a:gd name="T70" fmla="*/ 33 w 47"/>
                <a:gd name="T71" fmla="*/ 18 h 75"/>
                <a:gd name="T72" fmla="*/ 33 w 47"/>
                <a:gd name="T73" fmla="*/ 18 h 75"/>
                <a:gd name="T74" fmla="*/ 31 w 47"/>
                <a:gd name="T75" fmla="*/ 18 h 75"/>
                <a:gd name="T76" fmla="*/ 31 w 47"/>
                <a:gd name="T77" fmla="*/ 18 h 75"/>
                <a:gd name="T78" fmla="*/ 29 w 47"/>
                <a:gd name="T79" fmla="*/ 18 h 75"/>
                <a:gd name="T80" fmla="*/ 29 w 47"/>
                <a:gd name="T81" fmla="*/ 18 h 75"/>
                <a:gd name="T82" fmla="*/ 27 w 47"/>
                <a:gd name="T83" fmla="*/ 18 h 75"/>
                <a:gd name="T84" fmla="*/ 27 w 47"/>
                <a:gd name="T85" fmla="*/ 20 h 75"/>
                <a:gd name="T86" fmla="*/ 25 w 47"/>
                <a:gd name="T87" fmla="*/ 20 h 75"/>
                <a:gd name="T88" fmla="*/ 25 w 47"/>
                <a:gd name="T89" fmla="*/ 20 h 75"/>
                <a:gd name="T90" fmla="*/ 25 w 47"/>
                <a:gd name="T91" fmla="*/ 20 h 75"/>
                <a:gd name="T92" fmla="*/ 23 w 47"/>
                <a:gd name="T93" fmla="*/ 22 h 75"/>
                <a:gd name="T94" fmla="*/ 23 w 47"/>
                <a:gd name="T95" fmla="*/ 22 h 75"/>
                <a:gd name="T96" fmla="*/ 23 w 47"/>
                <a:gd name="T97" fmla="*/ 22 h 75"/>
                <a:gd name="T98" fmla="*/ 21 w 47"/>
                <a:gd name="T99" fmla="*/ 24 h 75"/>
                <a:gd name="T100" fmla="*/ 21 w 47"/>
                <a:gd name="T101" fmla="*/ 24 h 75"/>
                <a:gd name="T102" fmla="*/ 21 w 47"/>
                <a:gd name="T103" fmla="*/ 26 h 75"/>
                <a:gd name="T104" fmla="*/ 21 w 47"/>
                <a:gd name="T105" fmla="*/ 28 h 75"/>
                <a:gd name="T106" fmla="*/ 21 w 47"/>
                <a:gd name="T107" fmla="*/ 28 h 75"/>
                <a:gd name="T108" fmla="*/ 19 w 47"/>
                <a:gd name="T109" fmla="*/ 30 h 75"/>
                <a:gd name="T110" fmla="*/ 19 w 47"/>
                <a:gd name="T111" fmla="*/ 32 h 75"/>
                <a:gd name="T112" fmla="*/ 19 w 47"/>
                <a:gd name="T113" fmla="*/ 33 h 75"/>
                <a:gd name="T114" fmla="*/ 19 w 47"/>
                <a:gd name="T115" fmla="*/ 37 h 75"/>
                <a:gd name="T116" fmla="*/ 19 w 47"/>
                <a:gd name="T117" fmla="*/ 39 h 75"/>
                <a:gd name="T118" fmla="*/ 19 w 47"/>
                <a:gd name="T119" fmla="*/ 43 h 75"/>
                <a:gd name="T120" fmla="*/ 19 w 47"/>
                <a:gd name="T121" fmla="*/ 47 h 75"/>
                <a:gd name="T122" fmla="*/ 19 w 47"/>
                <a:gd name="T123" fmla="*/ 53 h 75"/>
                <a:gd name="T124" fmla="*/ 19 w 47"/>
                <a:gd name="T1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75">
                  <a:moveTo>
                    <a:pt x="19" y="75"/>
                  </a:moveTo>
                  <a:lnTo>
                    <a:pt x="0" y="75"/>
                  </a:lnTo>
                  <a:lnTo>
                    <a:pt x="0" y="2"/>
                  </a:lnTo>
                  <a:lnTo>
                    <a:pt x="17" y="2"/>
                  </a:lnTo>
                  <a:lnTo>
                    <a:pt x="17" y="12"/>
                  </a:lnTo>
                  <a:lnTo>
                    <a:pt x="19" y="12"/>
                  </a:lnTo>
                  <a:lnTo>
                    <a:pt x="19" y="10"/>
                  </a:lnTo>
                  <a:lnTo>
                    <a:pt x="21" y="8"/>
                  </a:lnTo>
                  <a:lnTo>
                    <a:pt x="21" y="6"/>
                  </a:lnTo>
                  <a:lnTo>
                    <a:pt x="23" y="6"/>
                  </a:lnTo>
                  <a:lnTo>
                    <a:pt x="23" y="4"/>
                  </a:lnTo>
                  <a:lnTo>
                    <a:pt x="25" y="4"/>
                  </a:lnTo>
                  <a:lnTo>
                    <a:pt x="25" y="4"/>
                  </a:lnTo>
                  <a:lnTo>
                    <a:pt x="27" y="2"/>
                  </a:lnTo>
                  <a:lnTo>
                    <a:pt x="27" y="2"/>
                  </a:lnTo>
                  <a:lnTo>
                    <a:pt x="29" y="2"/>
                  </a:lnTo>
                  <a:lnTo>
                    <a:pt x="29" y="2"/>
                  </a:lnTo>
                  <a:lnTo>
                    <a:pt x="31" y="2"/>
                  </a:lnTo>
                  <a:lnTo>
                    <a:pt x="31" y="0"/>
                  </a:lnTo>
                  <a:lnTo>
                    <a:pt x="33" y="0"/>
                  </a:lnTo>
                  <a:lnTo>
                    <a:pt x="33" y="0"/>
                  </a:lnTo>
                  <a:lnTo>
                    <a:pt x="35" y="0"/>
                  </a:lnTo>
                  <a:lnTo>
                    <a:pt x="37" y="2"/>
                  </a:lnTo>
                  <a:lnTo>
                    <a:pt x="39" y="2"/>
                  </a:lnTo>
                  <a:lnTo>
                    <a:pt x="41" y="2"/>
                  </a:lnTo>
                  <a:lnTo>
                    <a:pt x="41" y="2"/>
                  </a:lnTo>
                  <a:lnTo>
                    <a:pt x="43" y="2"/>
                  </a:lnTo>
                  <a:lnTo>
                    <a:pt x="45" y="4"/>
                  </a:lnTo>
                  <a:lnTo>
                    <a:pt x="47" y="4"/>
                  </a:lnTo>
                  <a:lnTo>
                    <a:pt x="41" y="22"/>
                  </a:lnTo>
                  <a:lnTo>
                    <a:pt x="39" y="20"/>
                  </a:lnTo>
                  <a:lnTo>
                    <a:pt x="39" y="20"/>
                  </a:lnTo>
                  <a:lnTo>
                    <a:pt x="37" y="20"/>
                  </a:lnTo>
                  <a:lnTo>
                    <a:pt x="35" y="20"/>
                  </a:lnTo>
                  <a:lnTo>
                    <a:pt x="35" y="18"/>
                  </a:lnTo>
                  <a:lnTo>
                    <a:pt x="33" y="18"/>
                  </a:lnTo>
                  <a:lnTo>
                    <a:pt x="33" y="18"/>
                  </a:lnTo>
                  <a:lnTo>
                    <a:pt x="31" y="18"/>
                  </a:lnTo>
                  <a:lnTo>
                    <a:pt x="31" y="18"/>
                  </a:lnTo>
                  <a:lnTo>
                    <a:pt x="29" y="18"/>
                  </a:lnTo>
                  <a:lnTo>
                    <a:pt x="29" y="18"/>
                  </a:lnTo>
                  <a:lnTo>
                    <a:pt x="27" y="18"/>
                  </a:lnTo>
                  <a:lnTo>
                    <a:pt x="27" y="20"/>
                  </a:lnTo>
                  <a:lnTo>
                    <a:pt x="25" y="20"/>
                  </a:lnTo>
                  <a:lnTo>
                    <a:pt x="25" y="20"/>
                  </a:lnTo>
                  <a:lnTo>
                    <a:pt x="25" y="20"/>
                  </a:lnTo>
                  <a:lnTo>
                    <a:pt x="23" y="22"/>
                  </a:lnTo>
                  <a:lnTo>
                    <a:pt x="23" y="22"/>
                  </a:lnTo>
                  <a:lnTo>
                    <a:pt x="23" y="22"/>
                  </a:lnTo>
                  <a:lnTo>
                    <a:pt x="21" y="24"/>
                  </a:lnTo>
                  <a:lnTo>
                    <a:pt x="21" y="24"/>
                  </a:lnTo>
                  <a:lnTo>
                    <a:pt x="21" y="26"/>
                  </a:lnTo>
                  <a:lnTo>
                    <a:pt x="21" y="28"/>
                  </a:lnTo>
                  <a:lnTo>
                    <a:pt x="21" y="28"/>
                  </a:lnTo>
                  <a:lnTo>
                    <a:pt x="19" y="30"/>
                  </a:lnTo>
                  <a:lnTo>
                    <a:pt x="19" y="32"/>
                  </a:lnTo>
                  <a:lnTo>
                    <a:pt x="19" y="33"/>
                  </a:lnTo>
                  <a:lnTo>
                    <a:pt x="19" y="37"/>
                  </a:lnTo>
                  <a:lnTo>
                    <a:pt x="19" y="39"/>
                  </a:lnTo>
                  <a:lnTo>
                    <a:pt x="19" y="43"/>
                  </a:lnTo>
                  <a:lnTo>
                    <a:pt x="19" y="47"/>
                  </a:lnTo>
                  <a:lnTo>
                    <a:pt x="19" y="53"/>
                  </a:lnTo>
                  <a:lnTo>
                    <a:pt x="19"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8" name="Freeform 442"/>
            <p:cNvSpPr>
              <a:spLocks noEditPoints="1"/>
            </p:cNvSpPr>
            <p:nvPr/>
          </p:nvSpPr>
          <p:spPr bwMode="auto">
            <a:xfrm>
              <a:off x="2062" y="1459"/>
              <a:ext cx="72" cy="103"/>
            </a:xfrm>
            <a:custGeom>
              <a:avLst/>
              <a:gdLst>
                <a:gd name="T0" fmla="*/ 54 w 72"/>
                <a:gd name="T1" fmla="*/ 101 h 103"/>
                <a:gd name="T2" fmla="*/ 52 w 72"/>
                <a:gd name="T3" fmla="*/ 91 h 103"/>
                <a:gd name="T4" fmla="*/ 50 w 72"/>
                <a:gd name="T5" fmla="*/ 95 h 103"/>
                <a:gd name="T6" fmla="*/ 46 w 72"/>
                <a:gd name="T7" fmla="*/ 97 h 103"/>
                <a:gd name="T8" fmla="*/ 44 w 72"/>
                <a:gd name="T9" fmla="*/ 99 h 103"/>
                <a:gd name="T10" fmla="*/ 40 w 72"/>
                <a:gd name="T11" fmla="*/ 101 h 103"/>
                <a:gd name="T12" fmla="*/ 38 w 72"/>
                <a:gd name="T13" fmla="*/ 101 h 103"/>
                <a:gd name="T14" fmla="*/ 34 w 72"/>
                <a:gd name="T15" fmla="*/ 103 h 103"/>
                <a:gd name="T16" fmla="*/ 32 w 72"/>
                <a:gd name="T17" fmla="*/ 103 h 103"/>
                <a:gd name="T18" fmla="*/ 28 w 72"/>
                <a:gd name="T19" fmla="*/ 103 h 103"/>
                <a:gd name="T20" fmla="*/ 22 w 72"/>
                <a:gd name="T21" fmla="*/ 101 h 103"/>
                <a:gd name="T22" fmla="*/ 16 w 72"/>
                <a:gd name="T23" fmla="*/ 99 h 103"/>
                <a:gd name="T24" fmla="*/ 10 w 72"/>
                <a:gd name="T25" fmla="*/ 95 h 103"/>
                <a:gd name="T26" fmla="*/ 6 w 72"/>
                <a:gd name="T27" fmla="*/ 89 h 103"/>
                <a:gd name="T28" fmla="*/ 4 w 72"/>
                <a:gd name="T29" fmla="*/ 83 h 103"/>
                <a:gd name="T30" fmla="*/ 0 w 72"/>
                <a:gd name="T31" fmla="*/ 77 h 103"/>
                <a:gd name="T32" fmla="*/ 0 w 72"/>
                <a:gd name="T33" fmla="*/ 69 h 103"/>
                <a:gd name="T34" fmla="*/ 0 w 72"/>
                <a:gd name="T35" fmla="*/ 59 h 103"/>
                <a:gd name="T36" fmla="*/ 0 w 72"/>
                <a:gd name="T37" fmla="*/ 52 h 103"/>
                <a:gd name="T38" fmla="*/ 2 w 72"/>
                <a:gd name="T39" fmla="*/ 46 h 103"/>
                <a:gd name="T40" fmla="*/ 6 w 72"/>
                <a:gd name="T41" fmla="*/ 40 h 103"/>
                <a:gd name="T42" fmla="*/ 10 w 72"/>
                <a:gd name="T43" fmla="*/ 34 h 103"/>
                <a:gd name="T44" fmla="*/ 16 w 72"/>
                <a:gd name="T45" fmla="*/ 30 h 103"/>
                <a:gd name="T46" fmla="*/ 22 w 72"/>
                <a:gd name="T47" fmla="*/ 28 h 103"/>
                <a:gd name="T48" fmla="*/ 28 w 72"/>
                <a:gd name="T49" fmla="*/ 26 h 103"/>
                <a:gd name="T50" fmla="*/ 34 w 72"/>
                <a:gd name="T51" fmla="*/ 26 h 103"/>
                <a:gd name="T52" fmla="*/ 40 w 72"/>
                <a:gd name="T53" fmla="*/ 28 h 103"/>
                <a:gd name="T54" fmla="*/ 44 w 72"/>
                <a:gd name="T55" fmla="*/ 30 h 103"/>
                <a:gd name="T56" fmla="*/ 50 w 72"/>
                <a:gd name="T57" fmla="*/ 34 h 103"/>
                <a:gd name="T58" fmla="*/ 52 w 72"/>
                <a:gd name="T59" fmla="*/ 0 h 103"/>
                <a:gd name="T60" fmla="*/ 72 w 72"/>
                <a:gd name="T61" fmla="*/ 101 h 103"/>
                <a:gd name="T62" fmla="*/ 20 w 72"/>
                <a:gd name="T63" fmla="*/ 65 h 103"/>
                <a:gd name="T64" fmla="*/ 20 w 72"/>
                <a:gd name="T65" fmla="*/ 71 h 103"/>
                <a:gd name="T66" fmla="*/ 20 w 72"/>
                <a:gd name="T67" fmla="*/ 75 h 103"/>
                <a:gd name="T68" fmla="*/ 22 w 72"/>
                <a:gd name="T69" fmla="*/ 79 h 103"/>
                <a:gd name="T70" fmla="*/ 24 w 72"/>
                <a:gd name="T71" fmla="*/ 81 h 103"/>
                <a:gd name="T72" fmla="*/ 26 w 72"/>
                <a:gd name="T73" fmla="*/ 85 h 103"/>
                <a:gd name="T74" fmla="*/ 30 w 72"/>
                <a:gd name="T75" fmla="*/ 87 h 103"/>
                <a:gd name="T76" fmla="*/ 34 w 72"/>
                <a:gd name="T77" fmla="*/ 87 h 103"/>
                <a:gd name="T78" fmla="*/ 38 w 72"/>
                <a:gd name="T79" fmla="*/ 87 h 103"/>
                <a:gd name="T80" fmla="*/ 40 w 72"/>
                <a:gd name="T81" fmla="*/ 87 h 103"/>
                <a:gd name="T82" fmla="*/ 44 w 72"/>
                <a:gd name="T83" fmla="*/ 85 h 103"/>
                <a:gd name="T84" fmla="*/ 46 w 72"/>
                <a:gd name="T85" fmla="*/ 83 h 103"/>
                <a:gd name="T86" fmla="*/ 48 w 72"/>
                <a:gd name="T87" fmla="*/ 79 h 103"/>
                <a:gd name="T88" fmla="*/ 50 w 72"/>
                <a:gd name="T89" fmla="*/ 77 h 103"/>
                <a:gd name="T90" fmla="*/ 52 w 72"/>
                <a:gd name="T91" fmla="*/ 73 h 103"/>
                <a:gd name="T92" fmla="*/ 52 w 72"/>
                <a:gd name="T93" fmla="*/ 67 h 103"/>
                <a:gd name="T94" fmla="*/ 52 w 72"/>
                <a:gd name="T95" fmla="*/ 61 h 103"/>
                <a:gd name="T96" fmla="*/ 52 w 72"/>
                <a:gd name="T97" fmla="*/ 56 h 103"/>
                <a:gd name="T98" fmla="*/ 50 w 72"/>
                <a:gd name="T99" fmla="*/ 52 h 103"/>
                <a:gd name="T100" fmla="*/ 48 w 72"/>
                <a:gd name="T101" fmla="*/ 48 h 103"/>
                <a:gd name="T102" fmla="*/ 46 w 72"/>
                <a:gd name="T103" fmla="*/ 46 h 103"/>
                <a:gd name="T104" fmla="*/ 44 w 72"/>
                <a:gd name="T105" fmla="*/ 44 h 103"/>
                <a:gd name="T106" fmla="*/ 40 w 72"/>
                <a:gd name="T107" fmla="*/ 42 h 103"/>
                <a:gd name="T108" fmla="*/ 38 w 72"/>
                <a:gd name="T109" fmla="*/ 42 h 103"/>
                <a:gd name="T110" fmla="*/ 34 w 72"/>
                <a:gd name="T111" fmla="*/ 42 h 103"/>
                <a:gd name="T112" fmla="*/ 30 w 72"/>
                <a:gd name="T113" fmla="*/ 42 h 103"/>
                <a:gd name="T114" fmla="*/ 28 w 72"/>
                <a:gd name="T115" fmla="*/ 44 h 103"/>
                <a:gd name="T116" fmla="*/ 26 w 72"/>
                <a:gd name="T117" fmla="*/ 46 h 103"/>
                <a:gd name="T118" fmla="*/ 22 w 72"/>
                <a:gd name="T119" fmla="*/ 48 h 103"/>
                <a:gd name="T120" fmla="*/ 22 w 72"/>
                <a:gd name="T121" fmla="*/ 52 h 103"/>
                <a:gd name="T122" fmla="*/ 20 w 72"/>
                <a:gd name="T123" fmla="*/ 56 h 103"/>
                <a:gd name="T124" fmla="*/ 20 w 72"/>
                <a:gd name="T125" fmla="*/ 5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103">
                  <a:moveTo>
                    <a:pt x="72" y="101"/>
                  </a:moveTo>
                  <a:lnTo>
                    <a:pt x="54" y="101"/>
                  </a:lnTo>
                  <a:lnTo>
                    <a:pt x="54" y="91"/>
                  </a:lnTo>
                  <a:lnTo>
                    <a:pt x="52" y="91"/>
                  </a:lnTo>
                  <a:lnTo>
                    <a:pt x="50" y="93"/>
                  </a:lnTo>
                  <a:lnTo>
                    <a:pt x="50" y="95"/>
                  </a:lnTo>
                  <a:lnTo>
                    <a:pt x="48" y="95"/>
                  </a:lnTo>
                  <a:lnTo>
                    <a:pt x="46" y="97"/>
                  </a:lnTo>
                  <a:lnTo>
                    <a:pt x="46" y="97"/>
                  </a:lnTo>
                  <a:lnTo>
                    <a:pt x="44" y="99"/>
                  </a:lnTo>
                  <a:lnTo>
                    <a:pt x="42" y="99"/>
                  </a:lnTo>
                  <a:lnTo>
                    <a:pt x="40" y="101"/>
                  </a:lnTo>
                  <a:lnTo>
                    <a:pt x="40" y="101"/>
                  </a:lnTo>
                  <a:lnTo>
                    <a:pt x="38" y="101"/>
                  </a:lnTo>
                  <a:lnTo>
                    <a:pt x="36" y="101"/>
                  </a:lnTo>
                  <a:lnTo>
                    <a:pt x="34" y="103"/>
                  </a:lnTo>
                  <a:lnTo>
                    <a:pt x="34" y="103"/>
                  </a:lnTo>
                  <a:lnTo>
                    <a:pt x="32" y="103"/>
                  </a:lnTo>
                  <a:lnTo>
                    <a:pt x="30" y="103"/>
                  </a:lnTo>
                  <a:lnTo>
                    <a:pt x="28" y="103"/>
                  </a:lnTo>
                  <a:lnTo>
                    <a:pt x="24" y="101"/>
                  </a:lnTo>
                  <a:lnTo>
                    <a:pt x="22" y="101"/>
                  </a:lnTo>
                  <a:lnTo>
                    <a:pt x="18" y="99"/>
                  </a:lnTo>
                  <a:lnTo>
                    <a:pt x="16" y="99"/>
                  </a:lnTo>
                  <a:lnTo>
                    <a:pt x="14" y="97"/>
                  </a:lnTo>
                  <a:lnTo>
                    <a:pt x="10" y="95"/>
                  </a:lnTo>
                  <a:lnTo>
                    <a:pt x="8" y="93"/>
                  </a:lnTo>
                  <a:lnTo>
                    <a:pt x="6" y="89"/>
                  </a:lnTo>
                  <a:lnTo>
                    <a:pt x="4" y="87"/>
                  </a:lnTo>
                  <a:lnTo>
                    <a:pt x="4" y="83"/>
                  </a:lnTo>
                  <a:lnTo>
                    <a:pt x="2" y="81"/>
                  </a:lnTo>
                  <a:lnTo>
                    <a:pt x="0" y="77"/>
                  </a:lnTo>
                  <a:lnTo>
                    <a:pt x="0" y="73"/>
                  </a:lnTo>
                  <a:lnTo>
                    <a:pt x="0" y="69"/>
                  </a:lnTo>
                  <a:lnTo>
                    <a:pt x="0" y="63"/>
                  </a:lnTo>
                  <a:lnTo>
                    <a:pt x="0" y="59"/>
                  </a:lnTo>
                  <a:lnTo>
                    <a:pt x="0" y="56"/>
                  </a:lnTo>
                  <a:lnTo>
                    <a:pt x="0" y="52"/>
                  </a:lnTo>
                  <a:lnTo>
                    <a:pt x="2" y="48"/>
                  </a:lnTo>
                  <a:lnTo>
                    <a:pt x="2" y="46"/>
                  </a:lnTo>
                  <a:lnTo>
                    <a:pt x="4" y="42"/>
                  </a:lnTo>
                  <a:lnTo>
                    <a:pt x="6" y="40"/>
                  </a:lnTo>
                  <a:lnTo>
                    <a:pt x="8" y="36"/>
                  </a:lnTo>
                  <a:lnTo>
                    <a:pt x="10" y="34"/>
                  </a:lnTo>
                  <a:lnTo>
                    <a:pt x="12" y="32"/>
                  </a:lnTo>
                  <a:lnTo>
                    <a:pt x="16" y="30"/>
                  </a:lnTo>
                  <a:lnTo>
                    <a:pt x="18" y="30"/>
                  </a:lnTo>
                  <a:lnTo>
                    <a:pt x="22" y="28"/>
                  </a:lnTo>
                  <a:lnTo>
                    <a:pt x="24" y="28"/>
                  </a:lnTo>
                  <a:lnTo>
                    <a:pt x="28" y="26"/>
                  </a:lnTo>
                  <a:lnTo>
                    <a:pt x="30" y="26"/>
                  </a:lnTo>
                  <a:lnTo>
                    <a:pt x="34" y="26"/>
                  </a:lnTo>
                  <a:lnTo>
                    <a:pt x="36" y="28"/>
                  </a:lnTo>
                  <a:lnTo>
                    <a:pt x="40" y="28"/>
                  </a:lnTo>
                  <a:lnTo>
                    <a:pt x="42" y="30"/>
                  </a:lnTo>
                  <a:lnTo>
                    <a:pt x="44" y="30"/>
                  </a:lnTo>
                  <a:lnTo>
                    <a:pt x="48" y="32"/>
                  </a:lnTo>
                  <a:lnTo>
                    <a:pt x="50" y="34"/>
                  </a:lnTo>
                  <a:lnTo>
                    <a:pt x="52" y="38"/>
                  </a:lnTo>
                  <a:lnTo>
                    <a:pt x="52" y="0"/>
                  </a:lnTo>
                  <a:lnTo>
                    <a:pt x="72" y="0"/>
                  </a:lnTo>
                  <a:lnTo>
                    <a:pt x="72" y="101"/>
                  </a:lnTo>
                  <a:close/>
                  <a:moveTo>
                    <a:pt x="20" y="63"/>
                  </a:moveTo>
                  <a:lnTo>
                    <a:pt x="20" y="65"/>
                  </a:lnTo>
                  <a:lnTo>
                    <a:pt x="20" y="69"/>
                  </a:lnTo>
                  <a:lnTo>
                    <a:pt x="20" y="71"/>
                  </a:lnTo>
                  <a:lnTo>
                    <a:pt x="20" y="73"/>
                  </a:lnTo>
                  <a:lnTo>
                    <a:pt x="20" y="75"/>
                  </a:lnTo>
                  <a:lnTo>
                    <a:pt x="22" y="77"/>
                  </a:lnTo>
                  <a:lnTo>
                    <a:pt x="22" y="79"/>
                  </a:lnTo>
                  <a:lnTo>
                    <a:pt x="22" y="79"/>
                  </a:lnTo>
                  <a:lnTo>
                    <a:pt x="24" y="81"/>
                  </a:lnTo>
                  <a:lnTo>
                    <a:pt x="26" y="83"/>
                  </a:lnTo>
                  <a:lnTo>
                    <a:pt x="26" y="85"/>
                  </a:lnTo>
                  <a:lnTo>
                    <a:pt x="28" y="85"/>
                  </a:lnTo>
                  <a:lnTo>
                    <a:pt x="30" y="87"/>
                  </a:lnTo>
                  <a:lnTo>
                    <a:pt x="32" y="87"/>
                  </a:lnTo>
                  <a:lnTo>
                    <a:pt x="34" y="87"/>
                  </a:lnTo>
                  <a:lnTo>
                    <a:pt x="36" y="87"/>
                  </a:lnTo>
                  <a:lnTo>
                    <a:pt x="38" y="87"/>
                  </a:lnTo>
                  <a:lnTo>
                    <a:pt x="38" y="87"/>
                  </a:lnTo>
                  <a:lnTo>
                    <a:pt x="40" y="87"/>
                  </a:lnTo>
                  <a:lnTo>
                    <a:pt x="42" y="85"/>
                  </a:lnTo>
                  <a:lnTo>
                    <a:pt x="44" y="85"/>
                  </a:lnTo>
                  <a:lnTo>
                    <a:pt x="44" y="83"/>
                  </a:lnTo>
                  <a:lnTo>
                    <a:pt x="46" y="83"/>
                  </a:lnTo>
                  <a:lnTo>
                    <a:pt x="48" y="81"/>
                  </a:lnTo>
                  <a:lnTo>
                    <a:pt x="48" y="79"/>
                  </a:lnTo>
                  <a:lnTo>
                    <a:pt x="50" y="79"/>
                  </a:lnTo>
                  <a:lnTo>
                    <a:pt x="50" y="77"/>
                  </a:lnTo>
                  <a:lnTo>
                    <a:pt x="50" y="75"/>
                  </a:lnTo>
                  <a:lnTo>
                    <a:pt x="52" y="73"/>
                  </a:lnTo>
                  <a:lnTo>
                    <a:pt x="52" y="69"/>
                  </a:lnTo>
                  <a:lnTo>
                    <a:pt x="52" y="67"/>
                  </a:lnTo>
                  <a:lnTo>
                    <a:pt x="52" y="65"/>
                  </a:lnTo>
                  <a:lnTo>
                    <a:pt x="52" y="61"/>
                  </a:lnTo>
                  <a:lnTo>
                    <a:pt x="52" y="59"/>
                  </a:lnTo>
                  <a:lnTo>
                    <a:pt x="52" y="56"/>
                  </a:lnTo>
                  <a:lnTo>
                    <a:pt x="50" y="54"/>
                  </a:lnTo>
                  <a:lnTo>
                    <a:pt x="50" y="52"/>
                  </a:lnTo>
                  <a:lnTo>
                    <a:pt x="50" y="50"/>
                  </a:lnTo>
                  <a:lnTo>
                    <a:pt x="48" y="48"/>
                  </a:lnTo>
                  <a:lnTo>
                    <a:pt x="48" y="48"/>
                  </a:lnTo>
                  <a:lnTo>
                    <a:pt x="46" y="46"/>
                  </a:lnTo>
                  <a:lnTo>
                    <a:pt x="44" y="44"/>
                  </a:lnTo>
                  <a:lnTo>
                    <a:pt x="44" y="44"/>
                  </a:lnTo>
                  <a:lnTo>
                    <a:pt x="42" y="44"/>
                  </a:lnTo>
                  <a:lnTo>
                    <a:pt x="40" y="42"/>
                  </a:lnTo>
                  <a:lnTo>
                    <a:pt x="38" y="42"/>
                  </a:lnTo>
                  <a:lnTo>
                    <a:pt x="38" y="42"/>
                  </a:lnTo>
                  <a:lnTo>
                    <a:pt x="36" y="42"/>
                  </a:lnTo>
                  <a:lnTo>
                    <a:pt x="34" y="42"/>
                  </a:lnTo>
                  <a:lnTo>
                    <a:pt x="32" y="42"/>
                  </a:lnTo>
                  <a:lnTo>
                    <a:pt x="30" y="42"/>
                  </a:lnTo>
                  <a:lnTo>
                    <a:pt x="30" y="44"/>
                  </a:lnTo>
                  <a:lnTo>
                    <a:pt x="28" y="44"/>
                  </a:lnTo>
                  <a:lnTo>
                    <a:pt x="26" y="44"/>
                  </a:lnTo>
                  <a:lnTo>
                    <a:pt x="26" y="46"/>
                  </a:lnTo>
                  <a:lnTo>
                    <a:pt x="24" y="48"/>
                  </a:lnTo>
                  <a:lnTo>
                    <a:pt x="22" y="48"/>
                  </a:lnTo>
                  <a:lnTo>
                    <a:pt x="22" y="50"/>
                  </a:lnTo>
                  <a:lnTo>
                    <a:pt x="22" y="52"/>
                  </a:lnTo>
                  <a:lnTo>
                    <a:pt x="20" y="54"/>
                  </a:lnTo>
                  <a:lnTo>
                    <a:pt x="20" y="56"/>
                  </a:lnTo>
                  <a:lnTo>
                    <a:pt x="20" y="58"/>
                  </a:lnTo>
                  <a:lnTo>
                    <a:pt x="20" y="59"/>
                  </a:lnTo>
                  <a:lnTo>
                    <a:pt x="20"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979" name="Freeform 443"/>
            <p:cNvSpPr>
              <a:spLocks/>
            </p:cNvSpPr>
            <p:nvPr/>
          </p:nvSpPr>
          <p:spPr bwMode="auto">
            <a:xfrm>
              <a:off x="2146" y="1485"/>
              <a:ext cx="67" cy="77"/>
            </a:xfrm>
            <a:custGeom>
              <a:avLst/>
              <a:gdLst>
                <a:gd name="T0" fmla="*/ 19 w 67"/>
                <a:gd name="T1" fmla="*/ 53 h 77"/>
                <a:gd name="T2" fmla="*/ 21 w 67"/>
                <a:gd name="T3" fmla="*/ 57 h 77"/>
                <a:gd name="T4" fmla="*/ 25 w 67"/>
                <a:gd name="T5" fmla="*/ 61 h 77"/>
                <a:gd name="T6" fmla="*/ 31 w 67"/>
                <a:gd name="T7" fmla="*/ 63 h 77"/>
                <a:gd name="T8" fmla="*/ 37 w 67"/>
                <a:gd name="T9" fmla="*/ 63 h 77"/>
                <a:gd name="T10" fmla="*/ 43 w 67"/>
                <a:gd name="T11" fmla="*/ 61 h 77"/>
                <a:gd name="T12" fmla="*/ 47 w 67"/>
                <a:gd name="T13" fmla="*/ 59 h 77"/>
                <a:gd name="T14" fmla="*/ 47 w 67"/>
                <a:gd name="T15" fmla="*/ 57 h 77"/>
                <a:gd name="T16" fmla="*/ 47 w 67"/>
                <a:gd name="T17" fmla="*/ 53 h 77"/>
                <a:gd name="T18" fmla="*/ 47 w 67"/>
                <a:gd name="T19" fmla="*/ 51 h 77"/>
                <a:gd name="T20" fmla="*/ 45 w 67"/>
                <a:gd name="T21" fmla="*/ 51 h 77"/>
                <a:gd name="T22" fmla="*/ 41 w 67"/>
                <a:gd name="T23" fmla="*/ 49 h 77"/>
                <a:gd name="T24" fmla="*/ 29 w 67"/>
                <a:gd name="T25" fmla="*/ 45 h 77"/>
                <a:gd name="T26" fmla="*/ 16 w 67"/>
                <a:gd name="T27" fmla="*/ 41 h 77"/>
                <a:gd name="T28" fmla="*/ 8 w 67"/>
                <a:gd name="T29" fmla="*/ 35 h 77"/>
                <a:gd name="T30" fmla="*/ 2 w 67"/>
                <a:gd name="T31" fmla="*/ 28 h 77"/>
                <a:gd name="T32" fmla="*/ 2 w 67"/>
                <a:gd name="T33" fmla="*/ 18 h 77"/>
                <a:gd name="T34" fmla="*/ 6 w 67"/>
                <a:gd name="T35" fmla="*/ 10 h 77"/>
                <a:gd name="T36" fmla="*/ 14 w 67"/>
                <a:gd name="T37" fmla="*/ 4 h 77"/>
                <a:gd name="T38" fmla="*/ 25 w 67"/>
                <a:gd name="T39" fmla="*/ 2 h 77"/>
                <a:gd name="T40" fmla="*/ 39 w 67"/>
                <a:gd name="T41" fmla="*/ 2 h 77"/>
                <a:gd name="T42" fmla="*/ 51 w 67"/>
                <a:gd name="T43" fmla="*/ 4 h 77"/>
                <a:gd name="T44" fmla="*/ 57 w 67"/>
                <a:gd name="T45" fmla="*/ 8 h 77"/>
                <a:gd name="T46" fmla="*/ 63 w 67"/>
                <a:gd name="T47" fmla="*/ 16 h 77"/>
                <a:gd name="T48" fmla="*/ 45 w 67"/>
                <a:gd name="T49" fmla="*/ 22 h 77"/>
                <a:gd name="T50" fmla="*/ 43 w 67"/>
                <a:gd name="T51" fmla="*/ 20 h 77"/>
                <a:gd name="T52" fmla="*/ 41 w 67"/>
                <a:gd name="T53" fmla="*/ 16 h 77"/>
                <a:gd name="T54" fmla="*/ 37 w 67"/>
                <a:gd name="T55" fmla="*/ 16 h 77"/>
                <a:gd name="T56" fmla="*/ 31 w 67"/>
                <a:gd name="T57" fmla="*/ 14 h 77"/>
                <a:gd name="T58" fmla="*/ 25 w 67"/>
                <a:gd name="T59" fmla="*/ 16 h 77"/>
                <a:gd name="T60" fmla="*/ 21 w 67"/>
                <a:gd name="T61" fmla="*/ 18 h 77"/>
                <a:gd name="T62" fmla="*/ 19 w 67"/>
                <a:gd name="T63" fmla="*/ 20 h 77"/>
                <a:gd name="T64" fmla="*/ 19 w 67"/>
                <a:gd name="T65" fmla="*/ 22 h 77"/>
                <a:gd name="T66" fmla="*/ 19 w 67"/>
                <a:gd name="T67" fmla="*/ 24 h 77"/>
                <a:gd name="T68" fmla="*/ 21 w 67"/>
                <a:gd name="T69" fmla="*/ 24 h 77"/>
                <a:gd name="T70" fmla="*/ 29 w 67"/>
                <a:gd name="T71" fmla="*/ 28 h 77"/>
                <a:gd name="T72" fmla="*/ 43 w 67"/>
                <a:gd name="T73" fmla="*/ 30 h 77"/>
                <a:gd name="T74" fmla="*/ 55 w 67"/>
                <a:gd name="T75" fmla="*/ 33 h 77"/>
                <a:gd name="T76" fmla="*/ 63 w 67"/>
                <a:gd name="T77" fmla="*/ 39 h 77"/>
                <a:gd name="T78" fmla="*/ 67 w 67"/>
                <a:gd name="T79" fmla="*/ 45 h 77"/>
                <a:gd name="T80" fmla="*/ 67 w 67"/>
                <a:gd name="T81" fmla="*/ 55 h 77"/>
                <a:gd name="T82" fmla="*/ 63 w 67"/>
                <a:gd name="T83" fmla="*/ 63 h 77"/>
                <a:gd name="T84" fmla="*/ 57 w 67"/>
                <a:gd name="T85" fmla="*/ 71 h 77"/>
                <a:gd name="T86" fmla="*/ 45 w 67"/>
                <a:gd name="T87" fmla="*/ 75 h 77"/>
                <a:gd name="T88" fmla="*/ 29 w 67"/>
                <a:gd name="T89" fmla="*/ 77 h 77"/>
                <a:gd name="T90" fmla="*/ 17 w 67"/>
                <a:gd name="T91" fmla="*/ 75 h 77"/>
                <a:gd name="T92" fmla="*/ 8 w 67"/>
                <a:gd name="T93" fmla="*/ 69 h 77"/>
                <a:gd name="T94" fmla="*/ 2 w 67"/>
                <a:gd name="T95"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77">
                  <a:moveTo>
                    <a:pt x="0" y="53"/>
                  </a:moveTo>
                  <a:lnTo>
                    <a:pt x="17" y="51"/>
                  </a:lnTo>
                  <a:lnTo>
                    <a:pt x="19" y="53"/>
                  </a:lnTo>
                  <a:lnTo>
                    <a:pt x="19" y="53"/>
                  </a:lnTo>
                  <a:lnTo>
                    <a:pt x="19" y="55"/>
                  </a:lnTo>
                  <a:lnTo>
                    <a:pt x="19" y="55"/>
                  </a:lnTo>
                  <a:lnTo>
                    <a:pt x="21" y="57"/>
                  </a:lnTo>
                  <a:lnTo>
                    <a:pt x="21" y="57"/>
                  </a:lnTo>
                  <a:lnTo>
                    <a:pt x="23" y="59"/>
                  </a:lnTo>
                  <a:lnTo>
                    <a:pt x="23" y="59"/>
                  </a:lnTo>
                  <a:lnTo>
                    <a:pt x="23" y="61"/>
                  </a:lnTo>
                  <a:lnTo>
                    <a:pt x="25" y="61"/>
                  </a:lnTo>
                  <a:lnTo>
                    <a:pt x="27" y="61"/>
                  </a:lnTo>
                  <a:lnTo>
                    <a:pt x="27" y="61"/>
                  </a:lnTo>
                  <a:lnTo>
                    <a:pt x="29" y="63"/>
                  </a:lnTo>
                  <a:lnTo>
                    <a:pt x="31" y="63"/>
                  </a:lnTo>
                  <a:lnTo>
                    <a:pt x="31" y="63"/>
                  </a:lnTo>
                  <a:lnTo>
                    <a:pt x="33" y="63"/>
                  </a:lnTo>
                  <a:lnTo>
                    <a:pt x="35" y="63"/>
                  </a:lnTo>
                  <a:lnTo>
                    <a:pt x="37" y="63"/>
                  </a:lnTo>
                  <a:lnTo>
                    <a:pt x="39" y="63"/>
                  </a:lnTo>
                  <a:lnTo>
                    <a:pt x="41" y="61"/>
                  </a:lnTo>
                  <a:lnTo>
                    <a:pt x="41" y="61"/>
                  </a:lnTo>
                  <a:lnTo>
                    <a:pt x="43" y="61"/>
                  </a:lnTo>
                  <a:lnTo>
                    <a:pt x="43" y="61"/>
                  </a:lnTo>
                  <a:lnTo>
                    <a:pt x="45" y="59"/>
                  </a:lnTo>
                  <a:lnTo>
                    <a:pt x="45" y="59"/>
                  </a:lnTo>
                  <a:lnTo>
                    <a:pt x="47" y="59"/>
                  </a:lnTo>
                  <a:lnTo>
                    <a:pt x="47" y="59"/>
                  </a:lnTo>
                  <a:lnTo>
                    <a:pt x="47" y="57"/>
                  </a:lnTo>
                  <a:lnTo>
                    <a:pt x="47" y="57"/>
                  </a:lnTo>
                  <a:lnTo>
                    <a:pt x="47" y="57"/>
                  </a:lnTo>
                  <a:lnTo>
                    <a:pt x="47" y="55"/>
                  </a:lnTo>
                  <a:lnTo>
                    <a:pt x="47" y="55"/>
                  </a:lnTo>
                  <a:lnTo>
                    <a:pt x="47" y="53"/>
                  </a:lnTo>
                  <a:lnTo>
                    <a:pt x="47" y="53"/>
                  </a:lnTo>
                  <a:lnTo>
                    <a:pt x="47" y="53"/>
                  </a:lnTo>
                  <a:lnTo>
                    <a:pt x="47" y="53"/>
                  </a:lnTo>
                  <a:lnTo>
                    <a:pt x="47" y="53"/>
                  </a:lnTo>
                  <a:lnTo>
                    <a:pt x="47" y="51"/>
                  </a:lnTo>
                  <a:lnTo>
                    <a:pt x="47" y="51"/>
                  </a:lnTo>
                  <a:lnTo>
                    <a:pt x="47" y="51"/>
                  </a:lnTo>
                  <a:lnTo>
                    <a:pt x="45" y="51"/>
                  </a:lnTo>
                  <a:lnTo>
                    <a:pt x="45" y="51"/>
                  </a:lnTo>
                  <a:lnTo>
                    <a:pt x="45" y="49"/>
                  </a:lnTo>
                  <a:lnTo>
                    <a:pt x="43" y="49"/>
                  </a:lnTo>
                  <a:lnTo>
                    <a:pt x="43" y="49"/>
                  </a:lnTo>
                  <a:lnTo>
                    <a:pt x="41" y="49"/>
                  </a:lnTo>
                  <a:lnTo>
                    <a:pt x="41" y="49"/>
                  </a:lnTo>
                  <a:lnTo>
                    <a:pt x="39" y="49"/>
                  </a:lnTo>
                  <a:lnTo>
                    <a:pt x="35" y="47"/>
                  </a:lnTo>
                  <a:lnTo>
                    <a:pt x="29" y="45"/>
                  </a:lnTo>
                  <a:lnTo>
                    <a:pt x="25" y="45"/>
                  </a:lnTo>
                  <a:lnTo>
                    <a:pt x="21" y="43"/>
                  </a:lnTo>
                  <a:lnTo>
                    <a:pt x="17" y="43"/>
                  </a:lnTo>
                  <a:lnTo>
                    <a:pt x="16" y="41"/>
                  </a:lnTo>
                  <a:lnTo>
                    <a:pt x="12" y="39"/>
                  </a:lnTo>
                  <a:lnTo>
                    <a:pt x="10" y="39"/>
                  </a:lnTo>
                  <a:lnTo>
                    <a:pt x="8" y="37"/>
                  </a:lnTo>
                  <a:lnTo>
                    <a:pt x="8" y="35"/>
                  </a:lnTo>
                  <a:lnTo>
                    <a:pt x="6" y="33"/>
                  </a:lnTo>
                  <a:lnTo>
                    <a:pt x="4" y="32"/>
                  </a:lnTo>
                  <a:lnTo>
                    <a:pt x="4" y="30"/>
                  </a:lnTo>
                  <a:lnTo>
                    <a:pt x="2" y="28"/>
                  </a:lnTo>
                  <a:lnTo>
                    <a:pt x="2" y="26"/>
                  </a:lnTo>
                  <a:lnTo>
                    <a:pt x="2" y="24"/>
                  </a:lnTo>
                  <a:lnTo>
                    <a:pt x="2" y="20"/>
                  </a:lnTo>
                  <a:lnTo>
                    <a:pt x="2" y="18"/>
                  </a:lnTo>
                  <a:lnTo>
                    <a:pt x="4" y="16"/>
                  </a:lnTo>
                  <a:lnTo>
                    <a:pt x="4" y="14"/>
                  </a:lnTo>
                  <a:lnTo>
                    <a:pt x="6" y="12"/>
                  </a:lnTo>
                  <a:lnTo>
                    <a:pt x="6" y="10"/>
                  </a:lnTo>
                  <a:lnTo>
                    <a:pt x="8" y="8"/>
                  </a:lnTo>
                  <a:lnTo>
                    <a:pt x="10" y="8"/>
                  </a:lnTo>
                  <a:lnTo>
                    <a:pt x="12" y="6"/>
                  </a:lnTo>
                  <a:lnTo>
                    <a:pt x="14" y="4"/>
                  </a:lnTo>
                  <a:lnTo>
                    <a:pt x="16" y="4"/>
                  </a:lnTo>
                  <a:lnTo>
                    <a:pt x="19" y="2"/>
                  </a:lnTo>
                  <a:lnTo>
                    <a:pt x="21" y="2"/>
                  </a:lnTo>
                  <a:lnTo>
                    <a:pt x="25" y="2"/>
                  </a:lnTo>
                  <a:lnTo>
                    <a:pt x="29" y="0"/>
                  </a:lnTo>
                  <a:lnTo>
                    <a:pt x="33" y="0"/>
                  </a:lnTo>
                  <a:lnTo>
                    <a:pt x="35" y="0"/>
                  </a:lnTo>
                  <a:lnTo>
                    <a:pt x="39" y="2"/>
                  </a:lnTo>
                  <a:lnTo>
                    <a:pt x="43" y="2"/>
                  </a:lnTo>
                  <a:lnTo>
                    <a:pt x="45" y="2"/>
                  </a:lnTo>
                  <a:lnTo>
                    <a:pt x="47" y="2"/>
                  </a:lnTo>
                  <a:lnTo>
                    <a:pt x="51" y="4"/>
                  </a:lnTo>
                  <a:lnTo>
                    <a:pt x="53" y="4"/>
                  </a:lnTo>
                  <a:lnTo>
                    <a:pt x="55" y="6"/>
                  </a:lnTo>
                  <a:lnTo>
                    <a:pt x="57" y="6"/>
                  </a:lnTo>
                  <a:lnTo>
                    <a:pt x="57" y="8"/>
                  </a:lnTo>
                  <a:lnTo>
                    <a:pt x="59" y="10"/>
                  </a:lnTo>
                  <a:lnTo>
                    <a:pt x="61" y="12"/>
                  </a:lnTo>
                  <a:lnTo>
                    <a:pt x="61" y="14"/>
                  </a:lnTo>
                  <a:lnTo>
                    <a:pt x="63" y="16"/>
                  </a:lnTo>
                  <a:lnTo>
                    <a:pt x="63" y="18"/>
                  </a:lnTo>
                  <a:lnTo>
                    <a:pt x="65" y="20"/>
                  </a:lnTo>
                  <a:lnTo>
                    <a:pt x="47" y="24"/>
                  </a:lnTo>
                  <a:lnTo>
                    <a:pt x="45" y="22"/>
                  </a:lnTo>
                  <a:lnTo>
                    <a:pt x="45" y="22"/>
                  </a:lnTo>
                  <a:lnTo>
                    <a:pt x="45" y="20"/>
                  </a:lnTo>
                  <a:lnTo>
                    <a:pt x="45" y="20"/>
                  </a:lnTo>
                  <a:lnTo>
                    <a:pt x="43" y="20"/>
                  </a:lnTo>
                  <a:lnTo>
                    <a:pt x="43" y="18"/>
                  </a:lnTo>
                  <a:lnTo>
                    <a:pt x="43" y="18"/>
                  </a:lnTo>
                  <a:lnTo>
                    <a:pt x="41" y="18"/>
                  </a:lnTo>
                  <a:lnTo>
                    <a:pt x="41" y="16"/>
                  </a:lnTo>
                  <a:lnTo>
                    <a:pt x="39" y="16"/>
                  </a:lnTo>
                  <a:lnTo>
                    <a:pt x="39" y="16"/>
                  </a:lnTo>
                  <a:lnTo>
                    <a:pt x="37" y="16"/>
                  </a:lnTo>
                  <a:lnTo>
                    <a:pt x="37" y="16"/>
                  </a:lnTo>
                  <a:lnTo>
                    <a:pt x="35" y="14"/>
                  </a:lnTo>
                  <a:lnTo>
                    <a:pt x="33" y="14"/>
                  </a:lnTo>
                  <a:lnTo>
                    <a:pt x="33" y="14"/>
                  </a:lnTo>
                  <a:lnTo>
                    <a:pt x="31" y="14"/>
                  </a:lnTo>
                  <a:lnTo>
                    <a:pt x="29" y="14"/>
                  </a:lnTo>
                  <a:lnTo>
                    <a:pt x="27" y="16"/>
                  </a:lnTo>
                  <a:lnTo>
                    <a:pt x="25" y="16"/>
                  </a:lnTo>
                  <a:lnTo>
                    <a:pt x="25" y="16"/>
                  </a:lnTo>
                  <a:lnTo>
                    <a:pt x="23" y="16"/>
                  </a:lnTo>
                  <a:lnTo>
                    <a:pt x="23" y="16"/>
                  </a:lnTo>
                  <a:lnTo>
                    <a:pt x="21" y="16"/>
                  </a:lnTo>
                  <a:lnTo>
                    <a:pt x="21" y="18"/>
                  </a:lnTo>
                  <a:lnTo>
                    <a:pt x="21" y="18"/>
                  </a:lnTo>
                  <a:lnTo>
                    <a:pt x="21" y="18"/>
                  </a:lnTo>
                  <a:lnTo>
                    <a:pt x="19" y="18"/>
                  </a:lnTo>
                  <a:lnTo>
                    <a:pt x="19" y="20"/>
                  </a:lnTo>
                  <a:lnTo>
                    <a:pt x="19" y="20"/>
                  </a:lnTo>
                  <a:lnTo>
                    <a:pt x="19" y="20"/>
                  </a:lnTo>
                  <a:lnTo>
                    <a:pt x="19" y="20"/>
                  </a:lnTo>
                  <a:lnTo>
                    <a:pt x="19" y="22"/>
                  </a:lnTo>
                  <a:lnTo>
                    <a:pt x="19" y="22"/>
                  </a:lnTo>
                  <a:lnTo>
                    <a:pt x="19" y="22"/>
                  </a:lnTo>
                  <a:lnTo>
                    <a:pt x="19" y="22"/>
                  </a:lnTo>
                  <a:lnTo>
                    <a:pt x="19" y="24"/>
                  </a:lnTo>
                  <a:lnTo>
                    <a:pt x="21" y="24"/>
                  </a:lnTo>
                  <a:lnTo>
                    <a:pt x="21" y="24"/>
                  </a:lnTo>
                  <a:lnTo>
                    <a:pt x="21" y="24"/>
                  </a:lnTo>
                  <a:lnTo>
                    <a:pt x="21" y="24"/>
                  </a:lnTo>
                  <a:lnTo>
                    <a:pt x="23" y="26"/>
                  </a:lnTo>
                  <a:lnTo>
                    <a:pt x="25" y="26"/>
                  </a:lnTo>
                  <a:lnTo>
                    <a:pt x="27" y="26"/>
                  </a:lnTo>
                  <a:lnTo>
                    <a:pt x="29" y="28"/>
                  </a:lnTo>
                  <a:lnTo>
                    <a:pt x="33" y="28"/>
                  </a:lnTo>
                  <a:lnTo>
                    <a:pt x="35" y="28"/>
                  </a:lnTo>
                  <a:lnTo>
                    <a:pt x="39" y="30"/>
                  </a:lnTo>
                  <a:lnTo>
                    <a:pt x="43" y="30"/>
                  </a:lnTo>
                  <a:lnTo>
                    <a:pt x="47" y="32"/>
                  </a:lnTo>
                  <a:lnTo>
                    <a:pt x="49" y="32"/>
                  </a:lnTo>
                  <a:lnTo>
                    <a:pt x="53" y="33"/>
                  </a:lnTo>
                  <a:lnTo>
                    <a:pt x="55" y="33"/>
                  </a:lnTo>
                  <a:lnTo>
                    <a:pt x="57" y="35"/>
                  </a:lnTo>
                  <a:lnTo>
                    <a:pt x="59" y="37"/>
                  </a:lnTo>
                  <a:lnTo>
                    <a:pt x="61" y="37"/>
                  </a:lnTo>
                  <a:lnTo>
                    <a:pt x="63" y="39"/>
                  </a:lnTo>
                  <a:lnTo>
                    <a:pt x="63" y="41"/>
                  </a:lnTo>
                  <a:lnTo>
                    <a:pt x="65" y="41"/>
                  </a:lnTo>
                  <a:lnTo>
                    <a:pt x="65" y="43"/>
                  </a:lnTo>
                  <a:lnTo>
                    <a:pt x="67" y="45"/>
                  </a:lnTo>
                  <a:lnTo>
                    <a:pt x="67" y="47"/>
                  </a:lnTo>
                  <a:lnTo>
                    <a:pt x="67" y="49"/>
                  </a:lnTo>
                  <a:lnTo>
                    <a:pt x="67" y="51"/>
                  </a:lnTo>
                  <a:lnTo>
                    <a:pt x="67" y="55"/>
                  </a:lnTo>
                  <a:lnTo>
                    <a:pt x="67" y="57"/>
                  </a:lnTo>
                  <a:lnTo>
                    <a:pt x="65" y="59"/>
                  </a:lnTo>
                  <a:lnTo>
                    <a:pt x="65" y="61"/>
                  </a:lnTo>
                  <a:lnTo>
                    <a:pt x="63" y="63"/>
                  </a:lnTo>
                  <a:lnTo>
                    <a:pt x="63" y="65"/>
                  </a:lnTo>
                  <a:lnTo>
                    <a:pt x="61" y="67"/>
                  </a:lnTo>
                  <a:lnTo>
                    <a:pt x="59" y="69"/>
                  </a:lnTo>
                  <a:lnTo>
                    <a:pt x="57" y="71"/>
                  </a:lnTo>
                  <a:lnTo>
                    <a:pt x="53" y="73"/>
                  </a:lnTo>
                  <a:lnTo>
                    <a:pt x="51" y="73"/>
                  </a:lnTo>
                  <a:lnTo>
                    <a:pt x="49" y="75"/>
                  </a:lnTo>
                  <a:lnTo>
                    <a:pt x="45" y="75"/>
                  </a:lnTo>
                  <a:lnTo>
                    <a:pt x="41" y="77"/>
                  </a:lnTo>
                  <a:lnTo>
                    <a:pt x="37" y="77"/>
                  </a:lnTo>
                  <a:lnTo>
                    <a:pt x="33" y="77"/>
                  </a:lnTo>
                  <a:lnTo>
                    <a:pt x="29" y="77"/>
                  </a:lnTo>
                  <a:lnTo>
                    <a:pt x="27" y="77"/>
                  </a:lnTo>
                  <a:lnTo>
                    <a:pt x="23" y="75"/>
                  </a:lnTo>
                  <a:lnTo>
                    <a:pt x="21" y="75"/>
                  </a:lnTo>
                  <a:lnTo>
                    <a:pt x="17" y="75"/>
                  </a:lnTo>
                  <a:lnTo>
                    <a:pt x="16" y="73"/>
                  </a:lnTo>
                  <a:lnTo>
                    <a:pt x="14" y="71"/>
                  </a:lnTo>
                  <a:lnTo>
                    <a:pt x="10" y="71"/>
                  </a:lnTo>
                  <a:lnTo>
                    <a:pt x="8" y="69"/>
                  </a:lnTo>
                  <a:lnTo>
                    <a:pt x="6" y="67"/>
                  </a:lnTo>
                  <a:lnTo>
                    <a:pt x="6" y="65"/>
                  </a:lnTo>
                  <a:lnTo>
                    <a:pt x="4" y="63"/>
                  </a:lnTo>
                  <a:lnTo>
                    <a:pt x="2" y="61"/>
                  </a:lnTo>
                  <a:lnTo>
                    <a:pt x="2" y="59"/>
                  </a:lnTo>
                  <a:lnTo>
                    <a:pt x="0" y="57"/>
                  </a:ln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65538"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800" smtClean="0">
                <a:solidFill>
                  <a:schemeClr val="bg1"/>
                </a:solidFill>
              </a:rPr>
              <a:t>Projekt„Leonardo 2.0“</a:t>
            </a:r>
            <a:endParaRPr lang="en-GB" altLang="de-DE" sz="1800" smtClean="0">
              <a:solidFill>
                <a:schemeClr val="bg1"/>
              </a:solidFill>
            </a:endParaRPr>
          </a:p>
        </p:txBody>
      </p:sp>
      <p:sp>
        <p:nvSpPr>
          <p:cNvPr id="65542" name="Rectangle 4"/>
          <p:cNvSpPr>
            <a:spLocks noChangeArrowheads="1"/>
          </p:cNvSpPr>
          <p:nvPr/>
        </p:nvSpPr>
        <p:spPr bwMode="auto">
          <a:xfrm>
            <a:off x="1443038" y="5543550"/>
            <a:ext cx="69754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lnSpc>
                <a:spcPct val="130000"/>
              </a:lnSpc>
            </a:pPr>
            <a:r>
              <a:rPr lang="de-DE" altLang="de-DE" sz="2800" b="1">
                <a:solidFill>
                  <a:srgbClr val="000066"/>
                </a:solidFill>
                <a:cs typeface="Arial" panose="020B0604020202020204" pitchFamily="34" charset="0"/>
              </a:rPr>
              <a:t>Leonardo 2.0: „Der Traum vom Fliegen“</a:t>
            </a:r>
            <a:endParaRPr lang="de-DE" altLang="de-DE" sz="2800" b="1">
              <a:solidFill>
                <a:srgbClr val="333333"/>
              </a:solidFill>
              <a:cs typeface="Arial" panose="020B0604020202020204" pitchFamily="34" charset="0"/>
            </a:endParaRPr>
          </a:p>
        </p:txBody>
      </p:sp>
      <p:sp>
        <p:nvSpPr>
          <p:cNvPr id="66130" name="Freeform 594"/>
          <p:cNvSpPr>
            <a:spLocks/>
          </p:cNvSpPr>
          <p:nvPr/>
        </p:nvSpPr>
        <p:spPr bwMode="auto">
          <a:xfrm>
            <a:off x="3330575" y="2573338"/>
            <a:ext cx="1847850" cy="2241550"/>
          </a:xfrm>
          <a:custGeom>
            <a:avLst/>
            <a:gdLst>
              <a:gd name="T0" fmla="*/ 0 w 1164"/>
              <a:gd name="T1" fmla="*/ 1412 h 1412"/>
              <a:gd name="T2" fmla="*/ 682 w 1164"/>
              <a:gd name="T3" fmla="*/ 539 h 1412"/>
              <a:gd name="T4" fmla="*/ 1164 w 1164"/>
              <a:gd name="T5" fmla="*/ 0 h 1412"/>
            </a:gdLst>
            <a:ahLst/>
            <a:cxnLst>
              <a:cxn ang="0">
                <a:pos x="T0" y="T1"/>
              </a:cxn>
              <a:cxn ang="0">
                <a:pos x="T2" y="T3"/>
              </a:cxn>
              <a:cxn ang="0">
                <a:pos x="T4" y="T5"/>
              </a:cxn>
            </a:cxnLst>
            <a:rect l="0" t="0" r="r" b="b"/>
            <a:pathLst>
              <a:path w="1164" h="1412">
                <a:moveTo>
                  <a:pt x="0" y="1412"/>
                </a:moveTo>
                <a:cubicBezTo>
                  <a:pt x="114" y="1267"/>
                  <a:pt x="488" y="774"/>
                  <a:pt x="682" y="539"/>
                </a:cubicBezTo>
                <a:cubicBezTo>
                  <a:pt x="876" y="304"/>
                  <a:pt x="1084" y="90"/>
                  <a:pt x="1164" y="0"/>
                </a:cubicBezTo>
              </a:path>
            </a:pathLst>
          </a:custGeom>
          <a:noFill/>
          <a:ln w="38100" cap="flat">
            <a:solidFill>
              <a:schemeClr val="bg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113" name="Oval 577"/>
          <p:cNvSpPr>
            <a:spLocks noChangeArrowheads="1"/>
          </p:cNvSpPr>
          <p:nvPr/>
        </p:nvSpPr>
        <p:spPr bwMode="auto">
          <a:xfrm>
            <a:off x="3197225" y="4689475"/>
            <a:ext cx="269875" cy="2698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114" name="Oval 578"/>
          <p:cNvSpPr>
            <a:spLocks noChangeArrowheads="1"/>
          </p:cNvSpPr>
          <p:nvPr/>
        </p:nvSpPr>
        <p:spPr bwMode="auto">
          <a:xfrm>
            <a:off x="4278313" y="3294063"/>
            <a:ext cx="269875" cy="2698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115" name="Oval 579"/>
          <p:cNvSpPr>
            <a:spLocks noChangeArrowheads="1"/>
          </p:cNvSpPr>
          <p:nvPr/>
        </p:nvSpPr>
        <p:spPr bwMode="auto">
          <a:xfrm>
            <a:off x="5043488" y="2438400"/>
            <a:ext cx="269875" cy="2698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6128" name="Group 592"/>
          <p:cNvGrpSpPr>
            <a:grpSpLocks/>
          </p:cNvGrpSpPr>
          <p:nvPr/>
        </p:nvGrpSpPr>
        <p:grpSpPr bwMode="auto">
          <a:xfrm>
            <a:off x="4008438" y="4194175"/>
            <a:ext cx="1439862" cy="449263"/>
            <a:chOff x="2100" y="2699"/>
            <a:chExt cx="907" cy="283"/>
          </a:xfrm>
        </p:grpSpPr>
        <p:sp>
          <p:nvSpPr>
            <p:cNvPr id="66119" name="AutoShape 583"/>
            <p:cNvSpPr>
              <a:spLocks noChangeArrowheads="1"/>
            </p:cNvSpPr>
            <p:nvPr/>
          </p:nvSpPr>
          <p:spPr bwMode="auto">
            <a:xfrm>
              <a:off x="2100" y="2699"/>
              <a:ext cx="907" cy="283"/>
            </a:xfrm>
            <a:prstGeom prst="flowChartAlternateProcess">
              <a:avLst/>
            </a:prstGeom>
            <a:solidFill>
              <a:schemeClr val="bg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118" name="Text Box 582"/>
            <p:cNvSpPr txBox="1">
              <a:spLocks noChangeArrowheads="1"/>
            </p:cNvSpPr>
            <p:nvPr/>
          </p:nvSpPr>
          <p:spPr bwMode="auto">
            <a:xfrm>
              <a:off x="2156" y="2727"/>
              <a:ext cx="8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800" b="1">
                  <a:solidFill>
                    <a:srgbClr val="000066"/>
                  </a:solidFill>
                </a:rPr>
                <a:t>SmartBird</a:t>
              </a:r>
            </a:p>
          </p:txBody>
        </p:sp>
      </p:grpSp>
      <p:grpSp>
        <p:nvGrpSpPr>
          <p:cNvPr id="66127" name="Group 591"/>
          <p:cNvGrpSpPr>
            <a:grpSpLocks/>
          </p:cNvGrpSpPr>
          <p:nvPr/>
        </p:nvGrpSpPr>
        <p:grpSpPr bwMode="auto">
          <a:xfrm>
            <a:off x="5762625" y="3294063"/>
            <a:ext cx="1439863" cy="449262"/>
            <a:chOff x="3206" y="2330"/>
            <a:chExt cx="907" cy="283"/>
          </a:xfrm>
        </p:grpSpPr>
        <p:sp>
          <p:nvSpPr>
            <p:cNvPr id="66121" name="AutoShape 585"/>
            <p:cNvSpPr>
              <a:spLocks noChangeArrowheads="1"/>
            </p:cNvSpPr>
            <p:nvPr/>
          </p:nvSpPr>
          <p:spPr bwMode="auto">
            <a:xfrm>
              <a:off x="3206" y="2330"/>
              <a:ext cx="907" cy="283"/>
            </a:xfrm>
            <a:prstGeom prst="flowChartAlternateProcess">
              <a:avLst/>
            </a:prstGeom>
            <a:solidFill>
              <a:schemeClr val="bg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122" name="Text Box 586"/>
            <p:cNvSpPr txBox="1">
              <a:spLocks noChangeArrowheads="1"/>
            </p:cNvSpPr>
            <p:nvPr/>
          </p:nvSpPr>
          <p:spPr bwMode="auto">
            <a:xfrm>
              <a:off x="3375" y="2358"/>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800" b="1">
                  <a:solidFill>
                    <a:srgbClr val="000066"/>
                  </a:solidFill>
                </a:rPr>
                <a:t>BigBird</a:t>
              </a:r>
            </a:p>
          </p:txBody>
        </p:sp>
      </p:grpSp>
      <p:grpSp>
        <p:nvGrpSpPr>
          <p:cNvPr id="66126" name="Group 590"/>
          <p:cNvGrpSpPr>
            <a:grpSpLocks/>
          </p:cNvGrpSpPr>
          <p:nvPr/>
        </p:nvGrpSpPr>
        <p:grpSpPr bwMode="auto">
          <a:xfrm>
            <a:off x="6392863" y="2124075"/>
            <a:ext cx="1935162" cy="449263"/>
            <a:chOff x="3857" y="1621"/>
            <a:chExt cx="1219" cy="283"/>
          </a:xfrm>
        </p:grpSpPr>
        <p:sp>
          <p:nvSpPr>
            <p:cNvPr id="66124" name="AutoShape 588"/>
            <p:cNvSpPr>
              <a:spLocks noChangeArrowheads="1"/>
            </p:cNvSpPr>
            <p:nvPr/>
          </p:nvSpPr>
          <p:spPr bwMode="auto">
            <a:xfrm>
              <a:off x="3857" y="1621"/>
              <a:ext cx="1219" cy="283"/>
            </a:xfrm>
            <a:prstGeom prst="flowChartAlternateProcess">
              <a:avLst/>
            </a:prstGeom>
            <a:solidFill>
              <a:schemeClr val="bg1">
                <a:alpha val="50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6125" name="Text Box 589"/>
            <p:cNvSpPr txBox="1">
              <a:spLocks noChangeArrowheads="1"/>
            </p:cNvSpPr>
            <p:nvPr/>
          </p:nvSpPr>
          <p:spPr bwMode="auto">
            <a:xfrm>
              <a:off x="3942" y="1650"/>
              <a:ext cx="10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800" b="1">
                  <a:solidFill>
                    <a:srgbClr val="000066"/>
                  </a:solidFill>
                </a:rPr>
                <a:t>Leonardo 2.0</a:t>
              </a:r>
            </a:p>
          </p:txBody>
        </p:sp>
      </p:grpSp>
      <p:sp>
        <p:nvSpPr>
          <p:cNvPr id="66139" name="Line 603"/>
          <p:cNvSpPr>
            <a:spLocks noChangeShapeType="1"/>
          </p:cNvSpPr>
          <p:nvPr/>
        </p:nvSpPr>
        <p:spPr bwMode="auto">
          <a:xfrm flipV="1">
            <a:off x="5313363" y="1628775"/>
            <a:ext cx="1349375" cy="854075"/>
          </a:xfrm>
          <a:prstGeom prst="line">
            <a:avLst/>
          </a:prstGeom>
          <a:noFill/>
          <a:ln w="508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142" name="Text Box 606"/>
          <p:cNvSpPr txBox="1">
            <a:spLocks noChangeArrowheads="1"/>
          </p:cNvSpPr>
          <p:nvPr/>
        </p:nvSpPr>
        <p:spPr bwMode="auto">
          <a:xfrm>
            <a:off x="5943600" y="131445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2400" b="1">
                <a:solidFill>
                  <a:srgbClr val="0066FF"/>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00"/>
                                        <p:tgtEl>
                                          <p:spTgt spid="66111"/>
                                        </p:tgtEl>
                                      </p:cBhvr>
                                    </p:animEffect>
                                    <p:set>
                                      <p:cBhvr>
                                        <p:cTn id="7" dur="1" fill="hold">
                                          <p:stCondLst>
                                            <p:cond delay="2999"/>
                                          </p:stCondLst>
                                        </p:cTn>
                                        <p:tgtEl>
                                          <p:spTgt spid="66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82563" y="0"/>
            <a:ext cx="4914900" cy="431800"/>
          </a:xfrm>
          <a:noFill/>
        </p:spPr>
        <p:txBody>
          <a:bodyPr/>
          <a:lstStyle/>
          <a:p>
            <a:pPr eaLnBrk="1" hangingPunct="1"/>
            <a:r>
              <a:rPr lang="de-DE" altLang="de-DE" sz="1600" smtClean="0">
                <a:solidFill>
                  <a:schemeClr val="bg1"/>
                </a:solidFill>
              </a:rPr>
              <a:t>Ergänzungen zur möglichen Fragen </a:t>
            </a:r>
            <a:endParaRPr lang="en-GB" altLang="de-DE" sz="1600" smtClean="0">
              <a:solidFill>
                <a:schemeClr val="bg1"/>
              </a:solidFill>
            </a:endParaRPr>
          </a:p>
        </p:txBody>
      </p:sp>
      <p:sp>
        <p:nvSpPr>
          <p:cNvPr id="82947" name="Text Box 3"/>
          <p:cNvSpPr txBox="1">
            <a:spLocks noChangeArrowheads="1"/>
          </p:cNvSpPr>
          <p:nvPr/>
        </p:nvSpPr>
        <p:spPr bwMode="auto">
          <a:xfrm>
            <a:off x="496888" y="998538"/>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800" b="1">
                <a:solidFill>
                  <a:srgbClr val="000066"/>
                </a:solidFill>
              </a:rPr>
              <a:t>Anhang mit Ergänzungen</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Einführung</a:t>
            </a:r>
            <a:r>
              <a:rPr lang="de-DE" altLang="de-DE" sz="1600" b="0" smtClean="0">
                <a:solidFill>
                  <a:schemeClr val="bg1"/>
                </a:solidFill>
              </a:rPr>
              <a:t> </a:t>
            </a:r>
            <a:r>
              <a:rPr lang="en-GB" altLang="de-DE" sz="1600" b="0" smtClean="0">
                <a:solidFill>
                  <a:schemeClr val="bg1"/>
                </a:solidFill>
              </a:rPr>
              <a:t> </a:t>
            </a:r>
          </a:p>
        </p:txBody>
      </p:sp>
      <p:sp>
        <p:nvSpPr>
          <p:cNvPr id="9219" name="Text Box 3"/>
          <p:cNvSpPr txBox="1">
            <a:spLocks noChangeArrowheads="1"/>
          </p:cNvSpPr>
          <p:nvPr/>
        </p:nvSpPr>
        <p:spPr bwMode="auto">
          <a:xfrm>
            <a:off x="317500" y="773113"/>
            <a:ext cx="725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400" b="1">
                <a:solidFill>
                  <a:srgbClr val="000066"/>
                </a:solidFill>
              </a:rPr>
              <a:t>. . . aber auch um die physikalischen Grundlagen</a:t>
            </a:r>
          </a:p>
        </p:txBody>
      </p:sp>
      <p:grpSp>
        <p:nvGrpSpPr>
          <p:cNvPr id="9220" name="Group 4"/>
          <p:cNvGrpSpPr>
            <a:grpSpLocks/>
          </p:cNvGrpSpPr>
          <p:nvPr/>
        </p:nvGrpSpPr>
        <p:grpSpPr bwMode="auto">
          <a:xfrm>
            <a:off x="1082675" y="1358900"/>
            <a:ext cx="8235950" cy="915988"/>
            <a:chOff x="710" y="1026"/>
            <a:chExt cx="5188" cy="577"/>
          </a:xfrm>
        </p:grpSpPr>
        <p:sp>
          <p:nvSpPr>
            <p:cNvPr id="9244" name="Text Box 5"/>
            <p:cNvSpPr txBox="1">
              <a:spLocks noChangeArrowheads="1"/>
            </p:cNvSpPr>
            <p:nvPr/>
          </p:nvSpPr>
          <p:spPr bwMode="auto">
            <a:xfrm>
              <a:off x="1249" y="1026"/>
              <a:ext cx="4649"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Ist Fliegen nach Art der Vögel effizient oder verschwenderisch?</a:t>
              </a:r>
            </a:p>
            <a:p>
              <a:pPr eaLnBrk="1" hangingPunct="1"/>
              <a:r>
                <a:rPr lang="de-DE" altLang="de-DE" sz="1800">
                  <a:solidFill>
                    <a:srgbClr val="000066"/>
                  </a:solidFill>
                </a:rPr>
                <a:t>Über </a:t>
              </a:r>
              <a:r>
                <a:rPr lang="de-DE" altLang="de-DE" sz="1800" b="1">
                  <a:solidFill>
                    <a:srgbClr val="FF0066"/>
                  </a:solidFill>
                </a:rPr>
                <a:t>Wirkungsgrade </a:t>
              </a:r>
              <a:r>
                <a:rPr lang="de-DE" altLang="de-DE" sz="1800">
                  <a:solidFill>
                    <a:srgbClr val="000066"/>
                  </a:solidFill>
                </a:rPr>
                <a:t>müssen wir reden, wenn diese Antriebsart eine Zukunft haben soll. Aber wie packt man das Thema </a:t>
              </a:r>
              <a:r>
                <a:rPr lang="de-DE" altLang="de-DE" sz="1800" b="1">
                  <a:solidFill>
                    <a:srgbClr val="FF0066"/>
                  </a:solidFill>
                </a:rPr>
                <a:t>Leistung</a:t>
              </a:r>
              <a:r>
                <a:rPr lang="de-DE" altLang="de-DE" sz="1800">
                  <a:solidFill>
                    <a:srgbClr val="000066"/>
                  </a:solidFill>
                </a:rPr>
                <a:t> an?  </a:t>
              </a:r>
            </a:p>
          </p:txBody>
        </p:sp>
        <p:sp>
          <p:nvSpPr>
            <p:cNvPr id="9245" name="AutoShape 6"/>
            <p:cNvSpPr>
              <a:spLocks noChangeArrowheads="1"/>
            </p:cNvSpPr>
            <p:nvPr/>
          </p:nvSpPr>
          <p:spPr bwMode="auto">
            <a:xfrm>
              <a:off x="710" y="1139"/>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697351" name="Group 7"/>
          <p:cNvGrpSpPr>
            <a:grpSpLocks/>
          </p:cNvGrpSpPr>
          <p:nvPr/>
        </p:nvGrpSpPr>
        <p:grpSpPr bwMode="auto">
          <a:xfrm>
            <a:off x="1082675" y="2438400"/>
            <a:ext cx="8461375" cy="915988"/>
            <a:chOff x="710" y="1763"/>
            <a:chExt cx="5330" cy="577"/>
          </a:xfrm>
        </p:grpSpPr>
        <p:sp>
          <p:nvSpPr>
            <p:cNvPr id="9242" name="Text Box 8"/>
            <p:cNvSpPr txBox="1">
              <a:spLocks noChangeArrowheads="1"/>
            </p:cNvSpPr>
            <p:nvPr/>
          </p:nvSpPr>
          <p:spPr bwMode="auto">
            <a:xfrm>
              <a:off x="1249" y="1763"/>
              <a:ext cx="4791"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Wir machen einen Prinzipversuch mit einem künstlichen Vogel.   </a:t>
              </a:r>
            </a:p>
            <a:p>
              <a:pPr eaLnBrk="1" hangingPunct="1"/>
              <a:r>
                <a:rPr lang="de-DE" altLang="de-DE" sz="1800">
                  <a:solidFill>
                    <a:srgbClr val="000066"/>
                  </a:solidFill>
                </a:rPr>
                <a:t>Der Kern des Fliegens: starten, steigen, vorwärts fliegen, getragen werden. Dazu entfalten auch die Vögel </a:t>
              </a:r>
              <a:r>
                <a:rPr lang="de-DE" altLang="de-DE" sz="1800" b="1">
                  <a:solidFill>
                    <a:srgbClr val="FF0066"/>
                  </a:solidFill>
                </a:rPr>
                <a:t>Schubkraft</a:t>
              </a:r>
              <a:r>
                <a:rPr lang="de-DE" altLang="de-DE" sz="1800">
                  <a:solidFill>
                    <a:srgbClr val="000066"/>
                  </a:solidFill>
                </a:rPr>
                <a:t>. </a:t>
              </a:r>
            </a:p>
          </p:txBody>
        </p:sp>
        <p:sp>
          <p:nvSpPr>
            <p:cNvPr id="9243" name="AutoShape 9"/>
            <p:cNvSpPr>
              <a:spLocks noChangeArrowheads="1"/>
            </p:cNvSpPr>
            <p:nvPr/>
          </p:nvSpPr>
          <p:spPr bwMode="auto">
            <a:xfrm>
              <a:off x="710" y="1848"/>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grpSp>
        <p:nvGrpSpPr>
          <p:cNvPr id="697354" name="Group 10"/>
          <p:cNvGrpSpPr>
            <a:grpSpLocks/>
          </p:cNvGrpSpPr>
          <p:nvPr/>
        </p:nvGrpSpPr>
        <p:grpSpPr bwMode="auto">
          <a:xfrm>
            <a:off x="1082675" y="3563938"/>
            <a:ext cx="8461375" cy="1465262"/>
            <a:chOff x="738" y="2699"/>
            <a:chExt cx="5330" cy="923"/>
          </a:xfrm>
        </p:grpSpPr>
        <p:sp>
          <p:nvSpPr>
            <p:cNvPr id="9240" name="Text Box 11"/>
            <p:cNvSpPr txBox="1">
              <a:spLocks noChangeArrowheads="1"/>
            </p:cNvSpPr>
            <p:nvPr/>
          </p:nvSpPr>
          <p:spPr bwMode="auto">
            <a:xfrm>
              <a:off x="1277" y="2699"/>
              <a:ext cx="4791"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Luft ist unsichtbar, aber auch ohne Eigenschaften?</a:t>
              </a:r>
            </a:p>
            <a:p>
              <a:pPr eaLnBrk="1" hangingPunct="1"/>
              <a:r>
                <a:rPr lang="de-DE" altLang="de-DE" sz="1800">
                  <a:solidFill>
                    <a:srgbClr val="000066"/>
                  </a:solidFill>
                </a:rPr>
                <a:t>Natürlich nicht. Ohne ihre </a:t>
              </a:r>
              <a:r>
                <a:rPr lang="de-DE" altLang="de-DE" sz="1800" b="1">
                  <a:solidFill>
                    <a:srgbClr val="FF0066"/>
                  </a:solidFill>
                </a:rPr>
                <a:t>Zähigkeit</a:t>
              </a:r>
              <a:r>
                <a:rPr lang="de-DE" altLang="de-DE" sz="1800">
                  <a:solidFill>
                    <a:srgbClr val="000066"/>
                  </a:solidFill>
                </a:rPr>
                <a:t> wäre Fliegen gar nicht möglich – weder für Flugzeuge, noch für Vögel. Denn die Flügel entwickeln nicht nur Schubkraft, sie halten die Flieger auch in der Luft. </a:t>
              </a:r>
            </a:p>
            <a:p>
              <a:pPr eaLnBrk="1" hangingPunct="1"/>
              <a:r>
                <a:rPr lang="de-DE" altLang="de-DE" sz="1800" b="1">
                  <a:solidFill>
                    <a:srgbClr val="FF0066"/>
                  </a:solidFill>
                </a:rPr>
                <a:t>Dynamischer Auftrieb</a:t>
              </a:r>
              <a:r>
                <a:rPr lang="de-DE" altLang="de-DE" sz="1800">
                  <a:solidFill>
                    <a:srgbClr val="000066"/>
                  </a:solidFill>
                </a:rPr>
                <a:t> macht es möglich.</a:t>
              </a:r>
            </a:p>
          </p:txBody>
        </p:sp>
        <p:sp>
          <p:nvSpPr>
            <p:cNvPr id="9241" name="AutoShape 12"/>
            <p:cNvSpPr>
              <a:spLocks noChangeArrowheads="1"/>
            </p:cNvSpPr>
            <p:nvPr/>
          </p:nvSpPr>
          <p:spPr bwMode="auto">
            <a:xfrm>
              <a:off x="738" y="2784"/>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
        <p:nvSpPr>
          <p:cNvPr id="9223" name="Text Box 13"/>
          <p:cNvSpPr txBox="1">
            <a:spLocks noChangeArrowheads="1"/>
          </p:cNvSpPr>
          <p:nvPr/>
        </p:nvSpPr>
        <p:spPr bwMode="auto">
          <a:xfrm>
            <a:off x="4727575" y="368300"/>
            <a:ext cx="435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rgbClr val="000066"/>
                </a:solidFill>
              </a:rPr>
              <a:t>Es geht im Vortrag um ganz elementare Dinge . . .</a:t>
            </a:r>
          </a:p>
        </p:txBody>
      </p:sp>
      <p:grpSp>
        <p:nvGrpSpPr>
          <p:cNvPr id="10274" name="Group 34"/>
          <p:cNvGrpSpPr>
            <a:grpSpLocks/>
          </p:cNvGrpSpPr>
          <p:nvPr/>
        </p:nvGrpSpPr>
        <p:grpSpPr bwMode="auto">
          <a:xfrm>
            <a:off x="722313" y="5184775"/>
            <a:ext cx="8693150" cy="1079500"/>
            <a:chOff x="455" y="3266"/>
            <a:chExt cx="5476" cy="680"/>
          </a:xfrm>
        </p:grpSpPr>
        <p:sp>
          <p:nvSpPr>
            <p:cNvPr id="9225" name="Text Box 18"/>
            <p:cNvSpPr txBox="1">
              <a:spLocks noChangeArrowheads="1"/>
            </p:cNvSpPr>
            <p:nvPr/>
          </p:nvSpPr>
          <p:spPr bwMode="auto">
            <a:xfrm>
              <a:off x="455" y="3748"/>
              <a:ext cx="717" cy="19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Einführung</a:t>
              </a:r>
            </a:p>
          </p:txBody>
        </p:sp>
        <p:sp>
          <p:nvSpPr>
            <p:cNvPr id="9226" name="Text Box 19"/>
            <p:cNvSpPr txBox="1">
              <a:spLocks noChangeArrowheads="1"/>
            </p:cNvSpPr>
            <p:nvPr/>
          </p:nvSpPr>
          <p:spPr bwMode="auto">
            <a:xfrm>
              <a:off x="965" y="3266"/>
              <a:ext cx="1540" cy="19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Beobachtung des Fliegens</a:t>
              </a:r>
            </a:p>
          </p:txBody>
        </p:sp>
        <p:sp>
          <p:nvSpPr>
            <p:cNvPr id="9227" name="Text Box 20"/>
            <p:cNvSpPr txBox="1">
              <a:spLocks noChangeArrowheads="1"/>
            </p:cNvSpPr>
            <p:nvPr/>
          </p:nvSpPr>
          <p:spPr bwMode="auto">
            <a:xfrm>
              <a:off x="2298" y="3748"/>
              <a:ext cx="664" cy="19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SmartBird</a:t>
              </a:r>
            </a:p>
          </p:txBody>
        </p:sp>
        <p:sp>
          <p:nvSpPr>
            <p:cNvPr id="9228" name="Text Box 21"/>
            <p:cNvSpPr txBox="1">
              <a:spLocks noChangeArrowheads="1"/>
            </p:cNvSpPr>
            <p:nvPr/>
          </p:nvSpPr>
          <p:spPr bwMode="auto">
            <a:xfrm>
              <a:off x="2638" y="3266"/>
              <a:ext cx="1238" cy="19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Biegetorsionsantrieb</a:t>
              </a:r>
            </a:p>
          </p:txBody>
        </p:sp>
        <p:sp>
          <p:nvSpPr>
            <p:cNvPr id="9229" name="Text Box 22"/>
            <p:cNvSpPr txBox="1">
              <a:spLocks noChangeArrowheads="1"/>
            </p:cNvSpPr>
            <p:nvPr/>
          </p:nvSpPr>
          <p:spPr bwMode="auto">
            <a:xfrm>
              <a:off x="3460" y="3748"/>
              <a:ext cx="1424" cy="19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Auftrieb und Widerstand</a:t>
              </a:r>
            </a:p>
          </p:txBody>
        </p:sp>
        <p:sp>
          <p:nvSpPr>
            <p:cNvPr id="9230" name="Text Box 23"/>
            <p:cNvSpPr txBox="1">
              <a:spLocks noChangeArrowheads="1"/>
            </p:cNvSpPr>
            <p:nvPr/>
          </p:nvSpPr>
          <p:spPr bwMode="auto">
            <a:xfrm>
              <a:off x="4537" y="3266"/>
              <a:ext cx="1338" cy="19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solidFill>
                    <a:srgbClr val="000066"/>
                  </a:solidFill>
                </a:rPr>
                <a:t>Projekt „Leonardo 2.0“</a:t>
              </a:r>
            </a:p>
          </p:txBody>
        </p:sp>
        <p:sp>
          <p:nvSpPr>
            <p:cNvPr id="9231" name="Line 24"/>
            <p:cNvSpPr>
              <a:spLocks noChangeShapeType="1"/>
            </p:cNvSpPr>
            <p:nvPr/>
          </p:nvSpPr>
          <p:spPr bwMode="auto">
            <a:xfrm>
              <a:off x="512" y="3606"/>
              <a:ext cx="5046" cy="0"/>
            </a:xfrm>
            <a:prstGeom prst="line">
              <a:avLst/>
            </a:prstGeom>
            <a:noFill/>
            <a:ln w="38100">
              <a:solidFill>
                <a:schemeClr val="hlink"/>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32" name="Oval 25"/>
            <p:cNvSpPr>
              <a:spLocks noChangeArrowheads="1"/>
            </p:cNvSpPr>
            <p:nvPr/>
          </p:nvSpPr>
          <p:spPr bwMode="auto">
            <a:xfrm>
              <a:off x="711" y="3521"/>
              <a:ext cx="170" cy="17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9233" name="Oval 26"/>
            <p:cNvSpPr>
              <a:spLocks noChangeArrowheads="1"/>
            </p:cNvSpPr>
            <p:nvPr/>
          </p:nvSpPr>
          <p:spPr bwMode="auto">
            <a:xfrm>
              <a:off x="1618" y="3520"/>
              <a:ext cx="170" cy="17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9234" name="Oval 27"/>
            <p:cNvSpPr>
              <a:spLocks noChangeArrowheads="1"/>
            </p:cNvSpPr>
            <p:nvPr/>
          </p:nvSpPr>
          <p:spPr bwMode="auto">
            <a:xfrm>
              <a:off x="2554" y="3521"/>
              <a:ext cx="170" cy="17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9235" name="Oval 28"/>
            <p:cNvSpPr>
              <a:spLocks noChangeArrowheads="1"/>
            </p:cNvSpPr>
            <p:nvPr/>
          </p:nvSpPr>
          <p:spPr bwMode="auto">
            <a:xfrm>
              <a:off x="3206" y="3521"/>
              <a:ext cx="170" cy="17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9236" name="Oval 29"/>
            <p:cNvSpPr>
              <a:spLocks noChangeArrowheads="1"/>
            </p:cNvSpPr>
            <p:nvPr/>
          </p:nvSpPr>
          <p:spPr bwMode="auto">
            <a:xfrm>
              <a:off x="4056" y="3521"/>
              <a:ext cx="170" cy="17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9237" name="Oval 30"/>
            <p:cNvSpPr>
              <a:spLocks noChangeArrowheads="1"/>
            </p:cNvSpPr>
            <p:nvPr/>
          </p:nvSpPr>
          <p:spPr bwMode="auto">
            <a:xfrm>
              <a:off x="5133" y="3521"/>
              <a:ext cx="170" cy="17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9238" name="Text Box 32"/>
            <p:cNvSpPr txBox="1">
              <a:spLocks noChangeArrowheads="1"/>
            </p:cNvSpPr>
            <p:nvPr/>
          </p:nvSpPr>
          <p:spPr bwMode="auto">
            <a:xfrm>
              <a:off x="5671" y="3549"/>
              <a:ext cx="1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de-DE" altLang="de-DE"/>
            </a:p>
          </p:txBody>
        </p:sp>
        <p:sp>
          <p:nvSpPr>
            <p:cNvPr id="9239" name="Text Box 33"/>
            <p:cNvSpPr txBox="1">
              <a:spLocks noChangeArrowheads="1"/>
            </p:cNvSpPr>
            <p:nvPr/>
          </p:nvSpPr>
          <p:spPr bwMode="auto">
            <a:xfrm>
              <a:off x="5558" y="3521"/>
              <a:ext cx="37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a:t>~ 1 h</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97351"/>
                                        </p:tgtEl>
                                        <p:attrNameLst>
                                          <p:attrName>style.visibility</p:attrName>
                                        </p:attrNameLst>
                                      </p:cBhvr>
                                      <p:to>
                                        <p:strVal val="visible"/>
                                      </p:to>
                                    </p:set>
                                    <p:animEffect transition="in" filter="fade">
                                      <p:cBhvr>
                                        <p:cTn id="7" dur="1000"/>
                                        <p:tgtEl>
                                          <p:spTgt spid="697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97354"/>
                                        </p:tgtEl>
                                        <p:attrNameLst>
                                          <p:attrName>style.visibility</p:attrName>
                                        </p:attrNameLst>
                                      </p:cBhvr>
                                      <p:to>
                                        <p:strVal val="visible"/>
                                      </p:to>
                                    </p:set>
                                    <p:animEffect transition="in" filter="fade">
                                      <p:cBhvr>
                                        <p:cTn id="12" dur="1000"/>
                                        <p:tgtEl>
                                          <p:spTgt spid="6973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74"/>
                                        </p:tgtEl>
                                        <p:attrNameLst>
                                          <p:attrName>style.visibility</p:attrName>
                                        </p:attrNameLst>
                                      </p:cBhvr>
                                      <p:to>
                                        <p:strVal val="visible"/>
                                      </p:to>
                                    </p:set>
                                    <p:animEffect transition="in" filter="fade">
                                      <p:cBhvr>
                                        <p:cTn id="17" dur="1000"/>
                                        <p:tgtEl>
                                          <p:spTgt spid="10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182563" y="0"/>
            <a:ext cx="4914900" cy="431800"/>
          </a:xfrm>
          <a:noFill/>
        </p:spPr>
        <p:txBody>
          <a:bodyPr/>
          <a:lstStyle/>
          <a:p>
            <a:pPr eaLnBrk="1" hangingPunct="1"/>
            <a:r>
              <a:rPr lang="de-DE" altLang="de-DE" sz="1600" smtClean="0">
                <a:solidFill>
                  <a:schemeClr val="bg1"/>
                </a:solidFill>
              </a:rPr>
              <a:t>Ergänzungen zur möglichen Fragen </a:t>
            </a:r>
            <a:endParaRPr lang="en-GB" altLang="de-DE" sz="1600" smtClean="0">
              <a:solidFill>
                <a:schemeClr val="bg1"/>
              </a:solidFill>
            </a:endParaRPr>
          </a:p>
        </p:txBody>
      </p:sp>
      <p:grpSp>
        <p:nvGrpSpPr>
          <p:cNvPr id="80916" name="Group 5"/>
          <p:cNvGrpSpPr>
            <a:grpSpLocks/>
          </p:cNvGrpSpPr>
          <p:nvPr/>
        </p:nvGrpSpPr>
        <p:grpSpPr bwMode="auto">
          <a:xfrm>
            <a:off x="4637088" y="1943100"/>
            <a:ext cx="5265737" cy="3133725"/>
            <a:chOff x="2808" y="1111"/>
            <a:chExt cx="3317" cy="1974"/>
          </a:xfrm>
        </p:grpSpPr>
        <p:sp>
          <p:nvSpPr>
            <p:cNvPr id="80917" name="Oval 6"/>
            <p:cNvSpPr>
              <a:spLocks noChangeArrowheads="1"/>
            </p:cNvSpPr>
            <p:nvPr/>
          </p:nvSpPr>
          <p:spPr bwMode="auto">
            <a:xfrm rot="-1362043">
              <a:off x="2808" y="1111"/>
              <a:ext cx="850" cy="482"/>
            </a:xfrm>
            <a:prstGeom prst="ellipse">
              <a:avLst/>
            </a:prstGeom>
            <a:solidFill>
              <a:schemeClr val="bg1">
                <a:alpha val="49019"/>
              </a:schemeClr>
            </a:solidFill>
            <a:ln w="381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sp>
          <p:nvSpPr>
            <p:cNvPr id="80918" name="Text Box 7"/>
            <p:cNvSpPr txBox="1">
              <a:spLocks noChangeArrowheads="1"/>
            </p:cNvSpPr>
            <p:nvPr/>
          </p:nvSpPr>
          <p:spPr bwMode="auto">
            <a:xfrm>
              <a:off x="4537" y="2699"/>
              <a:ext cx="1588" cy="386"/>
            </a:xfrm>
            <a:prstGeom prst="rect">
              <a:avLst/>
            </a:prstGeom>
            <a:solidFill>
              <a:schemeClr val="bg1">
                <a:alpha val="65881"/>
              </a:scheme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de-DE" altLang="de-DE" sz="1600" b="1">
                  <a:solidFill>
                    <a:srgbClr val="000066"/>
                  </a:solidFill>
                </a:rPr>
                <a:t>„Weißer Fleck“ auf der Karte der Fluggeräte</a:t>
              </a:r>
            </a:p>
          </p:txBody>
        </p:sp>
      </p:grpSp>
      <p:pic>
        <p:nvPicPr>
          <p:cNvPr id="80919" name="Picture 3" descr="SPEZG_DGLR2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638" y="458788"/>
            <a:ext cx="801052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0" name="Text Box 4"/>
          <p:cNvSpPr txBox="1">
            <a:spLocks noChangeArrowheads="1"/>
          </p:cNvSpPr>
          <p:nvPr/>
        </p:nvSpPr>
        <p:spPr bwMode="auto">
          <a:xfrm>
            <a:off x="3692525" y="6129338"/>
            <a:ext cx="360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400" b="1">
                <a:solidFill>
                  <a:srgbClr val="000066"/>
                </a:solidFill>
              </a:rPr>
              <a:t>Normalfliegerdiagramm</a:t>
            </a:r>
          </a:p>
        </p:txBody>
      </p:sp>
      <p:sp>
        <p:nvSpPr>
          <p:cNvPr id="80921" name="Line 15"/>
          <p:cNvSpPr>
            <a:spLocks noChangeShapeType="1"/>
          </p:cNvSpPr>
          <p:nvPr/>
        </p:nvSpPr>
        <p:spPr bwMode="auto">
          <a:xfrm flipH="1">
            <a:off x="1306513" y="3878263"/>
            <a:ext cx="855662" cy="2070100"/>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922" name="Line 16"/>
          <p:cNvSpPr>
            <a:spLocks noChangeShapeType="1"/>
          </p:cNvSpPr>
          <p:nvPr/>
        </p:nvSpPr>
        <p:spPr bwMode="auto">
          <a:xfrm flipH="1">
            <a:off x="1757363" y="4373563"/>
            <a:ext cx="1350962" cy="1574800"/>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923" name="Text Box 17"/>
          <p:cNvSpPr txBox="1">
            <a:spLocks noChangeArrowheads="1"/>
          </p:cNvSpPr>
          <p:nvPr/>
        </p:nvSpPr>
        <p:spPr bwMode="auto">
          <a:xfrm>
            <a:off x="631825" y="5948363"/>
            <a:ext cx="1784350" cy="590550"/>
          </a:xfrm>
          <a:prstGeom prst="rect">
            <a:avLst/>
          </a:prstGeom>
          <a:solidFill>
            <a:srgbClr val="FFFF99">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Verschiedene </a:t>
            </a:r>
          </a:p>
          <a:p>
            <a:r>
              <a:rPr lang="de-DE" altLang="de-DE" sz="1600" b="1">
                <a:solidFill>
                  <a:srgbClr val="000066"/>
                </a:solidFill>
              </a:rPr>
              <a:t>Evolutionsgrade</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182563" y="0"/>
            <a:ext cx="4914900" cy="431800"/>
          </a:xfrm>
          <a:noFill/>
        </p:spPr>
        <p:txBody>
          <a:bodyPr/>
          <a:lstStyle/>
          <a:p>
            <a:pPr eaLnBrk="1" hangingPunct="1"/>
            <a:r>
              <a:rPr lang="de-DE" altLang="de-DE" sz="1600" smtClean="0">
                <a:solidFill>
                  <a:schemeClr val="bg1"/>
                </a:solidFill>
              </a:rPr>
              <a:t>Ergänzungen zur möglichen Fragen </a:t>
            </a:r>
            <a:endParaRPr lang="en-GB" altLang="de-DE" sz="1600" smtClean="0">
              <a:solidFill>
                <a:schemeClr val="bg1"/>
              </a:solidFill>
            </a:endParaRPr>
          </a:p>
        </p:txBody>
      </p:sp>
      <p:pic>
        <p:nvPicPr>
          <p:cNvPr id="84995" name="Picture 3" descr="meanpc_g_h_e_a_FH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5762625" cy="4800600"/>
          </a:xfrm>
          <a:prstGeom prst="rect">
            <a:avLst/>
          </a:prstGeom>
          <a:noFill/>
          <a:extLst>
            <a:ext uri="{909E8E84-426E-40DD-AFC4-6F175D3DCCD1}">
              <a14:hiddenFill xmlns:a14="http://schemas.microsoft.com/office/drawing/2010/main">
                <a:solidFill>
                  <a:srgbClr val="FFFFFF"/>
                </a:solidFill>
              </a14:hiddenFill>
            </a:ext>
          </a:extLst>
        </p:spPr>
      </p:pic>
      <p:sp>
        <p:nvSpPr>
          <p:cNvPr id="84996" name="Text Box 4"/>
          <p:cNvSpPr txBox="1">
            <a:spLocks noChangeArrowheads="1"/>
          </p:cNvSpPr>
          <p:nvPr/>
        </p:nvSpPr>
        <p:spPr bwMode="auto">
          <a:xfrm>
            <a:off x="590550" y="5445125"/>
            <a:ext cx="5403850"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Aft>
                <a:spcPct val="30000"/>
              </a:spcAft>
            </a:pPr>
            <a:r>
              <a:rPr lang="de-DE" altLang="en-US" sz="1800" b="1">
                <a:solidFill>
                  <a:srgbClr val="000066"/>
                </a:solidFill>
                <a:latin typeface="Frutiger 45 Light" panose="020B0500000000000000" pitchFamily="34" charset="0"/>
              </a:rPr>
              <a:t>Leistungsbilanz des Schwingenflugs – 2D Schnitt</a:t>
            </a:r>
          </a:p>
          <a:p>
            <a:pPr algn="ctr" eaLnBrk="1" hangingPunct="1"/>
            <a:r>
              <a:rPr lang="de-DE" altLang="en-US" b="1">
                <a:solidFill>
                  <a:srgbClr val="000066"/>
                </a:solidFill>
                <a:latin typeface="Frutiger 45 Light" panose="020B0500000000000000" pitchFamily="34" charset="0"/>
              </a:rPr>
              <a:t>Ungenutzte Theorie (entstanden 1935/36): </a:t>
            </a:r>
          </a:p>
          <a:p>
            <a:pPr algn="ctr" eaLnBrk="1" hangingPunct="1">
              <a:spcAft>
                <a:spcPct val="30000"/>
              </a:spcAft>
            </a:pPr>
            <a:r>
              <a:rPr lang="de-DE" altLang="en-US" b="1">
                <a:solidFill>
                  <a:srgbClr val="000066"/>
                </a:solidFill>
                <a:latin typeface="Frutiger 45 Light" panose="020B0500000000000000" pitchFamily="34" charset="0"/>
              </a:rPr>
              <a:t>Hoher Wirkungsgrad bei aktiver Drehung  </a:t>
            </a:r>
          </a:p>
        </p:txBody>
      </p:sp>
      <p:sp>
        <p:nvSpPr>
          <p:cNvPr id="84997" name="Text Box 5"/>
          <p:cNvSpPr txBox="1">
            <a:spLocks noChangeArrowheads="1"/>
          </p:cNvSpPr>
          <p:nvPr/>
        </p:nvSpPr>
        <p:spPr bwMode="auto">
          <a:xfrm>
            <a:off x="6257925" y="954088"/>
            <a:ext cx="2447925"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de-DE" altLang="en-US" b="1">
                <a:solidFill>
                  <a:srgbClr val="000066"/>
                </a:solidFill>
                <a:latin typeface="Frutiger 45 Light" panose="020B0500000000000000" pitchFamily="34" charset="0"/>
              </a:rPr>
              <a:t>Der Mechanismus:</a:t>
            </a:r>
          </a:p>
          <a:p>
            <a:pPr eaLnBrk="1" hangingPunct="1"/>
            <a:r>
              <a:rPr lang="de-DE" altLang="en-US" b="1">
                <a:solidFill>
                  <a:srgbClr val="000066"/>
                </a:solidFill>
                <a:latin typeface="Frutiger 45 Light" panose="020B0500000000000000" pitchFamily="34" charset="0"/>
              </a:rPr>
              <a:t>Schlag- und Drehleistung werden umgesetzt in Schubleistung.</a:t>
            </a:r>
          </a:p>
          <a:p>
            <a:pPr eaLnBrk="1" hangingPunct="1"/>
            <a:endParaRPr lang="de-DE" altLang="en-US" b="1">
              <a:solidFill>
                <a:srgbClr val="000066"/>
              </a:solidFill>
              <a:latin typeface="Frutiger 45 Light" panose="020B0500000000000000" pitchFamily="34" charset="0"/>
            </a:endParaRPr>
          </a:p>
          <a:p>
            <a:pPr eaLnBrk="1" hangingPunct="1"/>
            <a:r>
              <a:rPr lang="de-DE" altLang="en-US" b="1">
                <a:solidFill>
                  <a:srgbClr val="000066"/>
                </a:solidFill>
                <a:latin typeface="Frutiger 45 Light" panose="020B0500000000000000" pitchFamily="34" charset="0"/>
              </a:rPr>
              <a:t>Erkenntnis:</a:t>
            </a:r>
          </a:p>
          <a:p>
            <a:pPr eaLnBrk="1" hangingPunct="1"/>
            <a:r>
              <a:rPr lang="de-DE" altLang="en-US" b="1">
                <a:solidFill>
                  <a:srgbClr val="000066"/>
                </a:solidFill>
                <a:latin typeface="Frutiger 45 Light" panose="020B0500000000000000" pitchFamily="34" charset="0"/>
              </a:rPr>
              <a:t>Für einen hohen Wirkungs-grad muss die Drehung aktiv  angesteuert werden.</a:t>
            </a:r>
          </a:p>
          <a:p>
            <a:pPr eaLnBrk="1" hangingPunct="1"/>
            <a:endParaRPr lang="de-DE" altLang="en-US" b="1">
              <a:solidFill>
                <a:srgbClr val="000066"/>
              </a:solidFill>
              <a:latin typeface="Frutiger 45 Light" panose="020B0500000000000000" pitchFamily="34" charset="0"/>
            </a:endParaRPr>
          </a:p>
          <a:p>
            <a:pPr eaLnBrk="1" hangingPunct="1"/>
            <a:r>
              <a:rPr lang="de-DE" altLang="en-US" b="1">
                <a:solidFill>
                  <a:srgbClr val="000066"/>
                </a:solidFill>
                <a:latin typeface="Frutiger 45 Light" panose="020B0500000000000000" pitchFamily="34" charset="0"/>
              </a:rPr>
              <a:t>Aber nicht umgesetzt! Das macht  heute noch kein einziger Schwingenflieger.</a:t>
            </a:r>
          </a:p>
          <a:p>
            <a:pPr eaLnBrk="1" hangingPunct="1"/>
            <a:endParaRPr lang="de-DE" altLang="en-US" b="1">
              <a:solidFill>
                <a:srgbClr val="000066"/>
              </a:solidFill>
              <a:latin typeface="Frutiger 45 Light" panose="020B0500000000000000" pitchFamily="34" charset="0"/>
            </a:endParaRPr>
          </a:p>
        </p:txBody>
      </p:sp>
      <p:pic>
        <p:nvPicPr>
          <p:cNvPr id="84998" name="Picture 6" descr="eistungen_aufnehm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5084763"/>
            <a:ext cx="1500188" cy="1397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4999" name="Picture 7" descr="eistungen_abgeb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125" y="5876925"/>
            <a:ext cx="1493838" cy="1397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5000" name="Text Box 8"/>
          <p:cNvSpPr txBox="1">
            <a:spLocks noChangeArrowheads="1"/>
          </p:cNvSpPr>
          <p:nvPr/>
        </p:nvSpPr>
        <p:spPr bwMode="auto">
          <a:xfrm>
            <a:off x="6302375" y="4149725"/>
            <a:ext cx="26654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b="1">
                <a:solidFill>
                  <a:srgbClr val="000066"/>
                </a:solidFill>
                <a:latin typeface="Frutiger 45 Light" panose="020B0500000000000000" pitchFamily="34" charset="0"/>
              </a:rPr>
              <a:t>Leistung wird aufgenommen, d.h. bei der Vortriebsleistung Schubkraft erzielt:</a:t>
            </a:r>
          </a:p>
        </p:txBody>
      </p:sp>
      <p:sp>
        <p:nvSpPr>
          <p:cNvPr id="85001" name="Text Box 9"/>
          <p:cNvSpPr txBox="1">
            <a:spLocks noChangeArrowheads="1"/>
          </p:cNvSpPr>
          <p:nvPr/>
        </p:nvSpPr>
        <p:spPr bwMode="auto">
          <a:xfrm>
            <a:off x="6300788" y="5445125"/>
            <a:ext cx="2522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en-US" b="1">
                <a:solidFill>
                  <a:srgbClr val="000066"/>
                </a:solidFill>
                <a:latin typeface="Frutiger 45 Light" panose="020B0500000000000000" pitchFamily="34" charset="0"/>
              </a:rPr>
              <a:t>Leistung wird aufgebracht:</a:t>
            </a:r>
          </a:p>
        </p:txBody>
      </p:sp>
      <p:grpSp>
        <p:nvGrpSpPr>
          <p:cNvPr id="85002" name="Group 10"/>
          <p:cNvGrpSpPr>
            <a:grpSpLocks/>
          </p:cNvGrpSpPr>
          <p:nvPr/>
        </p:nvGrpSpPr>
        <p:grpSpPr bwMode="auto">
          <a:xfrm>
            <a:off x="4908550" y="1898650"/>
            <a:ext cx="3905250" cy="1801813"/>
            <a:chOff x="3092" y="1196"/>
            <a:chExt cx="2460" cy="1135"/>
          </a:xfrm>
        </p:grpSpPr>
        <p:sp>
          <p:nvSpPr>
            <p:cNvPr id="85003" name="Freeform 11"/>
            <p:cNvSpPr>
              <a:spLocks/>
            </p:cNvSpPr>
            <p:nvPr/>
          </p:nvSpPr>
          <p:spPr bwMode="auto">
            <a:xfrm>
              <a:off x="3092" y="1877"/>
              <a:ext cx="227" cy="454"/>
            </a:xfrm>
            <a:custGeom>
              <a:avLst/>
              <a:gdLst>
                <a:gd name="T0" fmla="*/ 0 w 227"/>
                <a:gd name="T1" fmla="*/ 0 h 454"/>
                <a:gd name="T2" fmla="*/ 227 w 227"/>
                <a:gd name="T3" fmla="*/ 227 h 454"/>
                <a:gd name="T4" fmla="*/ 0 w 227"/>
                <a:gd name="T5" fmla="*/ 454 h 454"/>
              </a:gdLst>
              <a:ahLst/>
              <a:cxnLst>
                <a:cxn ang="0">
                  <a:pos x="T0" y="T1"/>
                </a:cxn>
                <a:cxn ang="0">
                  <a:pos x="T2" y="T3"/>
                </a:cxn>
                <a:cxn ang="0">
                  <a:pos x="T4" y="T5"/>
                </a:cxn>
              </a:cxnLst>
              <a:rect l="0" t="0" r="r" b="b"/>
              <a:pathLst>
                <a:path w="227" h="454">
                  <a:moveTo>
                    <a:pt x="0" y="0"/>
                  </a:moveTo>
                  <a:cubicBezTo>
                    <a:pt x="113" y="75"/>
                    <a:pt x="227" y="151"/>
                    <a:pt x="227" y="227"/>
                  </a:cubicBezTo>
                  <a:cubicBezTo>
                    <a:pt x="227" y="303"/>
                    <a:pt x="113" y="378"/>
                    <a:pt x="0" y="454"/>
                  </a:cubicBezTo>
                </a:path>
              </a:pathLst>
            </a:custGeom>
            <a:noFill/>
            <a:ln w="50800">
              <a:solidFill>
                <a:srgbClr val="FF00FF"/>
              </a:solidFill>
              <a:round/>
              <a:headEnd type="oval"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4" name="AutoShape 12"/>
            <p:cNvSpPr>
              <a:spLocks noChangeArrowheads="1"/>
            </p:cNvSpPr>
            <p:nvPr/>
          </p:nvSpPr>
          <p:spPr bwMode="auto">
            <a:xfrm>
              <a:off x="3874" y="1196"/>
              <a:ext cx="1678" cy="726"/>
            </a:xfrm>
            <a:prstGeom prst="wedgeRoundRectCallout">
              <a:avLst>
                <a:gd name="adj1" fmla="val -77713"/>
                <a:gd name="adj2" fmla="val 44903"/>
                <a:gd name="adj3" fmla="val 16667"/>
              </a:avLst>
            </a:prstGeom>
            <a:solidFill>
              <a:srgbClr val="FF00FF">
                <a:alpha val="10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ltLang="en-US" sz="1800"/>
            </a:p>
          </p:txBody>
        </p:sp>
      </p:grpSp>
      <p:sp>
        <p:nvSpPr>
          <p:cNvPr id="85005" name="Line 13"/>
          <p:cNvSpPr>
            <a:spLocks noChangeShapeType="1"/>
          </p:cNvSpPr>
          <p:nvPr/>
        </p:nvSpPr>
        <p:spPr bwMode="auto">
          <a:xfrm>
            <a:off x="1979613" y="1125538"/>
            <a:ext cx="0" cy="935037"/>
          </a:xfrm>
          <a:prstGeom prst="line">
            <a:avLst/>
          </a:prstGeom>
          <a:noFill/>
          <a:ln w="19050">
            <a:solidFill>
              <a:srgbClr val="00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6" name="Line 14"/>
          <p:cNvSpPr>
            <a:spLocks noChangeShapeType="1"/>
          </p:cNvSpPr>
          <p:nvPr/>
        </p:nvSpPr>
        <p:spPr bwMode="auto">
          <a:xfrm>
            <a:off x="1979613" y="3284538"/>
            <a:ext cx="0" cy="935037"/>
          </a:xfrm>
          <a:prstGeom prst="line">
            <a:avLst/>
          </a:prstGeom>
          <a:noFill/>
          <a:ln w="19050">
            <a:solidFill>
              <a:srgbClr val="00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7" name="Line 15"/>
          <p:cNvSpPr>
            <a:spLocks noChangeShapeType="1"/>
          </p:cNvSpPr>
          <p:nvPr/>
        </p:nvSpPr>
        <p:spPr bwMode="auto">
          <a:xfrm>
            <a:off x="4787900" y="1125538"/>
            <a:ext cx="0" cy="935037"/>
          </a:xfrm>
          <a:prstGeom prst="line">
            <a:avLst/>
          </a:prstGeom>
          <a:noFill/>
          <a:ln w="19050">
            <a:solidFill>
              <a:srgbClr val="00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8" name="Line 16"/>
          <p:cNvSpPr>
            <a:spLocks noChangeShapeType="1"/>
          </p:cNvSpPr>
          <p:nvPr/>
        </p:nvSpPr>
        <p:spPr bwMode="auto">
          <a:xfrm>
            <a:off x="4787900" y="3141663"/>
            <a:ext cx="0" cy="935037"/>
          </a:xfrm>
          <a:prstGeom prst="line">
            <a:avLst/>
          </a:prstGeom>
          <a:noFill/>
          <a:ln w="19050">
            <a:solidFill>
              <a:srgbClr val="00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9" name="Line 17"/>
          <p:cNvSpPr>
            <a:spLocks noChangeShapeType="1"/>
          </p:cNvSpPr>
          <p:nvPr/>
        </p:nvSpPr>
        <p:spPr bwMode="auto">
          <a:xfrm>
            <a:off x="5313363" y="4508500"/>
            <a:ext cx="0" cy="935038"/>
          </a:xfrm>
          <a:prstGeom prst="line">
            <a:avLst/>
          </a:prstGeom>
          <a:noFill/>
          <a:ln w="19050">
            <a:solidFill>
              <a:srgbClr val="00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10" name="Text Box 18"/>
          <p:cNvSpPr txBox="1">
            <a:spLocks noChangeArrowheads="1"/>
          </p:cNvSpPr>
          <p:nvPr/>
        </p:nvSpPr>
        <p:spPr bwMode="auto">
          <a:xfrm>
            <a:off x="5357813" y="4508500"/>
            <a:ext cx="752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e-DE" altLang="en-US" b="1">
                <a:latin typeface="Symbol" panose="05050102010706020507" pitchFamily="18" charset="2"/>
              </a:rPr>
              <a:t>k</a:t>
            </a:r>
            <a:r>
              <a:rPr lang="de-DE" altLang="en-US" b="1"/>
              <a:t> = 90°</a:t>
            </a:r>
          </a:p>
        </p:txBody>
      </p:sp>
      <p:sp>
        <p:nvSpPr>
          <p:cNvPr id="85011" name="Oval 19"/>
          <p:cNvSpPr>
            <a:spLocks noChangeArrowheads="1"/>
          </p:cNvSpPr>
          <p:nvPr/>
        </p:nvSpPr>
        <p:spPr bwMode="auto">
          <a:xfrm>
            <a:off x="1835150" y="1341438"/>
            <a:ext cx="287338" cy="287337"/>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2" name="Oval 20"/>
          <p:cNvSpPr>
            <a:spLocks noChangeArrowheads="1"/>
          </p:cNvSpPr>
          <p:nvPr/>
        </p:nvSpPr>
        <p:spPr bwMode="auto">
          <a:xfrm>
            <a:off x="4643438" y="1341438"/>
            <a:ext cx="287337" cy="287337"/>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3" name="Oval 21"/>
          <p:cNvSpPr>
            <a:spLocks noChangeArrowheads="1"/>
          </p:cNvSpPr>
          <p:nvPr/>
        </p:nvSpPr>
        <p:spPr bwMode="auto">
          <a:xfrm>
            <a:off x="1835150" y="3500438"/>
            <a:ext cx="287338" cy="287337"/>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4" name="Oval 22"/>
          <p:cNvSpPr>
            <a:spLocks noChangeArrowheads="1"/>
          </p:cNvSpPr>
          <p:nvPr/>
        </p:nvSpPr>
        <p:spPr bwMode="auto">
          <a:xfrm>
            <a:off x="4643438" y="3500438"/>
            <a:ext cx="287337" cy="287337"/>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5" name="Oval 23"/>
          <p:cNvSpPr>
            <a:spLocks noChangeArrowheads="1"/>
          </p:cNvSpPr>
          <p:nvPr/>
        </p:nvSpPr>
        <p:spPr bwMode="auto">
          <a:xfrm>
            <a:off x="2484438" y="2349500"/>
            <a:ext cx="287337" cy="287338"/>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6" name="AutoShape 24"/>
          <p:cNvSpPr>
            <a:spLocks noChangeArrowheads="1"/>
          </p:cNvSpPr>
          <p:nvPr/>
        </p:nvSpPr>
        <p:spPr bwMode="auto">
          <a:xfrm>
            <a:off x="2843213" y="2349500"/>
            <a:ext cx="1439862" cy="287338"/>
          </a:xfrm>
          <a:prstGeom prst="wedgeRoundRectCallout">
            <a:avLst>
              <a:gd name="adj1" fmla="val -18356"/>
              <a:gd name="adj2" fmla="val 36190"/>
              <a:gd name="adj3" fmla="val 16667"/>
            </a:avLst>
          </a:prstGeom>
          <a:solidFill>
            <a:schemeClr val="bg1">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de-DE" altLang="en-US" b="1">
                <a:solidFill>
                  <a:srgbClr val="000066"/>
                </a:solidFill>
              </a:rPr>
              <a:t>Arbeitspunkt</a:t>
            </a:r>
          </a:p>
        </p:txBody>
      </p:sp>
      <p:sp>
        <p:nvSpPr>
          <p:cNvPr id="85017" name="AutoShape 25"/>
          <p:cNvSpPr>
            <a:spLocks noChangeArrowheads="1"/>
          </p:cNvSpPr>
          <p:nvPr/>
        </p:nvSpPr>
        <p:spPr bwMode="auto">
          <a:xfrm>
            <a:off x="971550" y="1773238"/>
            <a:ext cx="1368425" cy="287337"/>
          </a:xfrm>
          <a:prstGeom prst="wedgeRoundRectCallout">
            <a:avLst>
              <a:gd name="adj1" fmla="val -8005"/>
              <a:gd name="adj2" fmla="val 5801"/>
              <a:gd name="adj3" fmla="val 16667"/>
            </a:avLst>
          </a:prstGeom>
          <a:solidFill>
            <a:schemeClr val="bg1">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pPr algn="ctr" eaLnBrk="1" hangingPunct="1"/>
            <a:r>
              <a:rPr lang="de-DE" altLang="en-US" sz="1200" b="1">
                <a:solidFill>
                  <a:srgbClr val="000066"/>
                </a:solidFill>
              </a:rPr>
              <a:t>Vortriebsleistung</a:t>
            </a:r>
          </a:p>
        </p:txBody>
      </p:sp>
      <p:sp>
        <p:nvSpPr>
          <p:cNvPr id="85018" name="AutoShape 26"/>
          <p:cNvSpPr>
            <a:spLocks noChangeArrowheads="1"/>
          </p:cNvSpPr>
          <p:nvPr/>
        </p:nvSpPr>
        <p:spPr bwMode="auto">
          <a:xfrm>
            <a:off x="3779838" y="1773238"/>
            <a:ext cx="1296987" cy="287337"/>
          </a:xfrm>
          <a:prstGeom prst="wedgeRoundRectCallout">
            <a:avLst>
              <a:gd name="adj1" fmla="val -23931"/>
              <a:gd name="adj2" fmla="val 14088"/>
              <a:gd name="adj3" fmla="val 16667"/>
            </a:avLst>
          </a:prstGeom>
          <a:solidFill>
            <a:schemeClr val="bg1">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pPr algn="ctr" eaLnBrk="1" hangingPunct="1"/>
            <a:r>
              <a:rPr lang="de-DE" altLang="en-US" sz="1200" b="1">
                <a:solidFill>
                  <a:srgbClr val="000066"/>
                </a:solidFill>
              </a:rPr>
              <a:t>Wirkungsgrad</a:t>
            </a:r>
          </a:p>
        </p:txBody>
      </p:sp>
      <p:sp>
        <p:nvSpPr>
          <p:cNvPr id="85019" name="AutoShape 27"/>
          <p:cNvSpPr>
            <a:spLocks noChangeArrowheads="1"/>
          </p:cNvSpPr>
          <p:nvPr/>
        </p:nvSpPr>
        <p:spPr bwMode="auto">
          <a:xfrm>
            <a:off x="971550" y="3933825"/>
            <a:ext cx="1368425" cy="287338"/>
          </a:xfrm>
          <a:prstGeom prst="wedgeRoundRectCallout">
            <a:avLst>
              <a:gd name="adj1" fmla="val 17403"/>
              <a:gd name="adj2" fmla="val 26245"/>
              <a:gd name="adj3" fmla="val 16667"/>
            </a:avLst>
          </a:prstGeom>
          <a:solidFill>
            <a:schemeClr val="bg1">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pPr algn="ctr" eaLnBrk="1" hangingPunct="1"/>
            <a:r>
              <a:rPr lang="de-DE" altLang="en-US" sz="1200" b="1">
                <a:solidFill>
                  <a:srgbClr val="000066"/>
                </a:solidFill>
              </a:rPr>
              <a:t>Schlagleistung</a:t>
            </a:r>
          </a:p>
        </p:txBody>
      </p:sp>
      <p:sp>
        <p:nvSpPr>
          <p:cNvPr id="85020" name="AutoShape 28"/>
          <p:cNvSpPr>
            <a:spLocks noChangeArrowheads="1"/>
          </p:cNvSpPr>
          <p:nvPr/>
        </p:nvSpPr>
        <p:spPr bwMode="auto">
          <a:xfrm>
            <a:off x="3779838" y="3933825"/>
            <a:ext cx="1295400" cy="287338"/>
          </a:xfrm>
          <a:prstGeom prst="wedgeRoundRectCallout">
            <a:avLst>
              <a:gd name="adj1" fmla="val -5884"/>
              <a:gd name="adj2" fmla="val 16296"/>
              <a:gd name="adj3" fmla="val 16667"/>
            </a:avLst>
          </a:prstGeom>
          <a:solidFill>
            <a:schemeClr val="bg1">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pPr algn="ctr" eaLnBrk="1" hangingPunct="1"/>
            <a:r>
              <a:rPr lang="de-DE" altLang="en-US" sz="1200" b="1">
                <a:solidFill>
                  <a:srgbClr val="000066"/>
                </a:solidFill>
              </a:rPr>
              <a:t>Drehleistung</a:t>
            </a:r>
          </a:p>
        </p:txBody>
      </p:sp>
      <p:sp>
        <p:nvSpPr>
          <p:cNvPr id="85021" name="Text Box 29"/>
          <p:cNvSpPr txBox="1">
            <a:spLocks noChangeArrowheads="1"/>
          </p:cNvSpPr>
          <p:nvPr/>
        </p:nvSpPr>
        <p:spPr bwMode="auto">
          <a:xfrm>
            <a:off x="5219700" y="1844675"/>
            <a:ext cx="504825" cy="1666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8000" rIns="0" bIns="18000">
            <a:spAutoFit/>
          </a:bodyPr>
          <a:lstStyle/>
          <a:p>
            <a:pPr algn="ctr" eaLnBrk="1" hangingPunct="1">
              <a:spcBef>
                <a:spcPct val="50000"/>
              </a:spcBef>
            </a:pPr>
            <a:r>
              <a:rPr lang="de-DE" altLang="en-US" sz="800" b="1"/>
              <a:t>Scale / 5</a:t>
            </a:r>
          </a:p>
        </p:txBody>
      </p:sp>
      <p:sp>
        <p:nvSpPr>
          <p:cNvPr id="85022" name="Text Box 30"/>
          <p:cNvSpPr txBox="1">
            <a:spLocks noChangeArrowheads="1"/>
          </p:cNvSpPr>
          <p:nvPr/>
        </p:nvSpPr>
        <p:spPr bwMode="auto">
          <a:xfrm>
            <a:off x="6213475" y="368300"/>
            <a:ext cx="230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e-DE" altLang="en-US" sz="2400" b="1">
                <a:solidFill>
                  <a:srgbClr val="FF0066"/>
                </a:solidFill>
              </a:rPr>
              <a:t>Aktive Torsion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5002"/>
                                        </p:tgtEl>
                                        <p:attrNameLst>
                                          <p:attrName>style.visibility</p:attrName>
                                        </p:attrNameLst>
                                      </p:cBhvr>
                                      <p:to>
                                        <p:strVal val="visible"/>
                                      </p:to>
                                    </p:set>
                                    <p:animEffect transition="in" filter="fade">
                                      <p:cBhvr>
                                        <p:cTn id="7" dur="1000"/>
                                        <p:tgtEl>
                                          <p:spTgt spid="85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563" y="0"/>
            <a:ext cx="4914900" cy="431800"/>
          </a:xfrm>
          <a:noFill/>
        </p:spPr>
        <p:txBody>
          <a:bodyPr/>
          <a:lstStyle/>
          <a:p>
            <a:pPr eaLnBrk="1" hangingPunct="1"/>
            <a:r>
              <a:rPr lang="de-DE" altLang="de-DE" sz="1600" smtClean="0">
                <a:solidFill>
                  <a:schemeClr val="bg1"/>
                </a:solidFill>
              </a:rPr>
              <a:t>Ergänzungen zur möglichen Fragen </a:t>
            </a:r>
            <a:endParaRPr lang="en-GB" altLang="de-DE" sz="1600" smtClean="0">
              <a:solidFill>
                <a:schemeClr val="bg1"/>
              </a:solidFill>
            </a:endParaRPr>
          </a:p>
        </p:txBody>
      </p:sp>
      <p:sp>
        <p:nvSpPr>
          <p:cNvPr id="87043" name="Text Box 3"/>
          <p:cNvSpPr txBox="1">
            <a:spLocks noChangeArrowheads="1"/>
          </p:cNvSpPr>
          <p:nvPr/>
        </p:nvSpPr>
        <p:spPr bwMode="auto">
          <a:xfrm>
            <a:off x="7248525" y="1358900"/>
            <a:ext cx="2424113" cy="32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Aft>
                <a:spcPct val="15000"/>
              </a:spcAft>
            </a:pPr>
            <a:r>
              <a:rPr lang="de-DE" altLang="en-US" sz="2400" b="1">
                <a:solidFill>
                  <a:srgbClr val="000066"/>
                </a:solidFill>
              </a:rPr>
              <a:t>Hoher Wirkungsgrad bis zu 80 % bei mittleren Leistungen </a:t>
            </a:r>
          </a:p>
          <a:p>
            <a:pPr eaLnBrk="1" hangingPunct="1">
              <a:spcAft>
                <a:spcPct val="15000"/>
              </a:spcAft>
            </a:pPr>
            <a:endParaRPr lang="de-DE" altLang="en-US" sz="2400" b="1">
              <a:solidFill>
                <a:srgbClr val="000066"/>
              </a:solidFill>
            </a:endParaRPr>
          </a:p>
          <a:p>
            <a:pPr eaLnBrk="1" hangingPunct="1">
              <a:spcAft>
                <a:spcPct val="15000"/>
              </a:spcAft>
            </a:pPr>
            <a:r>
              <a:rPr lang="de-DE" altLang="en-US" sz="1800" b="1">
                <a:solidFill>
                  <a:srgbClr val="000066"/>
                </a:solidFill>
              </a:rPr>
              <a:t>Messung an</a:t>
            </a:r>
          </a:p>
          <a:p>
            <a:pPr eaLnBrk="1" hangingPunct="1">
              <a:spcAft>
                <a:spcPct val="15000"/>
              </a:spcAft>
            </a:pPr>
            <a:r>
              <a:rPr lang="de-DE" altLang="en-US" sz="1800" b="1">
                <a:solidFill>
                  <a:srgbClr val="000066"/>
                </a:solidFill>
              </a:rPr>
              <a:t>SmartBird im Rundlauf</a:t>
            </a:r>
          </a:p>
        </p:txBody>
      </p:sp>
      <p:pic>
        <p:nvPicPr>
          <p:cNvPr id="87044" name="Picture 4" descr="SMARTBIRD16_EPS_EN1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88" y="593725"/>
            <a:ext cx="6526212" cy="4418013"/>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5"/>
          <p:cNvSpPr txBox="1">
            <a:spLocks noChangeArrowheads="1"/>
          </p:cNvSpPr>
          <p:nvPr/>
        </p:nvSpPr>
        <p:spPr bwMode="auto">
          <a:xfrm>
            <a:off x="452438" y="5049838"/>
            <a:ext cx="891063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GB" altLang="en-US" sz="1600" b="1">
                <a:solidFill>
                  <a:srgbClr val="000066"/>
                </a:solidFill>
              </a:rPr>
              <a:t>Aerodynamic efficiency </a:t>
            </a:r>
            <a:r>
              <a:rPr lang="de-DE" altLang="en-US" sz="1600" b="1">
                <a:solidFill>
                  <a:srgbClr val="000066"/>
                </a:solidFill>
                <a:latin typeface="Symbol" panose="05050102010706020507" pitchFamily="18" charset="2"/>
              </a:rPr>
              <a:t>h</a:t>
            </a:r>
            <a:r>
              <a:rPr lang="en-GB" altLang="en-US" sz="1600" b="1" baseline="-25000">
                <a:solidFill>
                  <a:srgbClr val="000066"/>
                </a:solidFill>
              </a:rPr>
              <a:t>aero</a:t>
            </a:r>
            <a:r>
              <a:rPr lang="en-GB" altLang="en-US" sz="1600" b="1">
                <a:solidFill>
                  <a:srgbClr val="000066"/>
                </a:solidFill>
              </a:rPr>
              <a:t> is computed from the measured total efficiency </a:t>
            </a:r>
            <a:r>
              <a:rPr lang="de-DE" altLang="en-US" sz="1600" b="1">
                <a:solidFill>
                  <a:srgbClr val="000066"/>
                </a:solidFill>
                <a:latin typeface="Symbol" panose="05050102010706020507" pitchFamily="18" charset="2"/>
              </a:rPr>
              <a:t>h</a:t>
            </a:r>
            <a:r>
              <a:rPr lang="en-GB" altLang="en-US" sz="1600" b="1" baseline="-25000">
                <a:solidFill>
                  <a:srgbClr val="000066"/>
                </a:solidFill>
              </a:rPr>
              <a:t>tot </a:t>
            </a:r>
            <a:r>
              <a:rPr lang="en-GB" altLang="en-US" sz="1600" b="1">
                <a:solidFill>
                  <a:srgbClr val="000066"/>
                </a:solidFill>
              </a:rPr>
              <a:t>and the previous determination of the electromechanical efficiency </a:t>
            </a:r>
            <a:r>
              <a:rPr lang="de-DE" altLang="en-US" sz="1600" b="1">
                <a:solidFill>
                  <a:srgbClr val="000066"/>
                </a:solidFill>
                <a:latin typeface="Symbol" panose="05050102010706020507" pitchFamily="18" charset="2"/>
              </a:rPr>
              <a:t>h</a:t>
            </a:r>
            <a:r>
              <a:rPr lang="en-GB" altLang="en-US" sz="1600" b="1" baseline="-25000">
                <a:solidFill>
                  <a:srgbClr val="000066"/>
                </a:solidFill>
              </a:rPr>
              <a:t>em</a:t>
            </a:r>
            <a:r>
              <a:rPr lang="en-GB" altLang="en-US" sz="1600" b="1">
                <a:solidFill>
                  <a:srgbClr val="000066"/>
                </a:solidFill>
              </a:rPr>
              <a:t>. </a:t>
            </a:r>
            <a:r>
              <a:rPr lang="en-GB" altLang="en-US" sz="1600" b="1" i="1">
                <a:solidFill>
                  <a:srgbClr val="000066"/>
                </a:solidFill>
              </a:rPr>
              <a:t>P</a:t>
            </a:r>
            <a:r>
              <a:rPr lang="en-GB" altLang="en-US" sz="1600" b="1" baseline="-25000">
                <a:solidFill>
                  <a:srgbClr val="000066"/>
                </a:solidFill>
              </a:rPr>
              <a:t>el</a:t>
            </a:r>
            <a:r>
              <a:rPr lang="en-GB" altLang="en-US" sz="1600" b="1">
                <a:solidFill>
                  <a:srgbClr val="000066"/>
                </a:solidFill>
              </a:rPr>
              <a:t> – </a:t>
            </a:r>
            <a:r>
              <a:rPr lang="en-GB" altLang="en-US" sz="1600" b="1" i="1">
                <a:solidFill>
                  <a:srgbClr val="000066"/>
                </a:solidFill>
              </a:rPr>
              <a:t>P</a:t>
            </a:r>
            <a:r>
              <a:rPr lang="en-GB" altLang="en-US" sz="1600" b="1" baseline="-25000">
                <a:solidFill>
                  <a:srgbClr val="000066"/>
                </a:solidFill>
              </a:rPr>
              <a:t>0,sv</a:t>
            </a:r>
            <a:r>
              <a:rPr lang="en-GB" altLang="en-US" sz="1600" b="1">
                <a:solidFill>
                  <a:srgbClr val="000066"/>
                </a:solidFill>
              </a:rPr>
              <a:t> is the power consumed during the active flight. The almost constant power consumption </a:t>
            </a:r>
            <a:r>
              <a:rPr lang="en-GB" altLang="en-US" sz="1600" b="1" i="1">
                <a:solidFill>
                  <a:srgbClr val="000066"/>
                </a:solidFill>
              </a:rPr>
              <a:t>P</a:t>
            </a:r>
            <a:r>
              <a:rPr lang="en-GB" altLang="en-US" sz="1600" b="1" baseline="-25000">
                <a:solidFill>
                  <a:srgbClr val="000066"/>
                </a:solidFill>
              </a:rPr>
              <a:t>0,sv</a:t>
            </a:r>
            <a:r>
              <a:rPr lang="en-GB" altLang="en-US" sz="1600" b="1">
                <a:solidFill>
                  <a:srgbClr val="000066"/>
                </a:solidFill>
              </a:rPr>
              <a:t> of the control servomotors given by </a:t>
            </a:r>
            <a:r>
              <a:rPr lang="en-GB" altLang="en-US" sz="1600" b="1" i="1">
                <a:solidFill>
                  <a:srgbClr val="000066"/>
                </a:solidFill>
              </a:rPr>
              <a:t>U</a:t>
            </a:r>
            <a:r>
              <a:rPr lang="en-GB" altLang="en-US" sz="1600" b="1" baseline="-25000">
                <a:solidFill>
                  <a:srgbClr val="000066"/>
                </a:solidFill>
              </a:rPr>
              <a:t>el </a:t>
            </a:r>
            <a:r>
              <a:rPr lang="en-GB" altLang="en-US" sz="1600" b="1">
                <a:solidFill>
                  <a:srgbClr val="000066"/>
                </a:solidFill>
              </a:rPr>
              <a:t>x </a:t>
            </a:r>
            <a:r>
              <a:rPr lang="en-GB" altLang="en-US" sz="1600" b="1" i="1">
                <a:solidFill>
                  <a:srgbClr val="000066"/>
                </a:solidFill>
              </a:rPr>
              <a:t>I</a:t>
            </a:r>
            <a:r>
              <a:rPr lang="en-GB" altLang="en-US" sz="1600" b="1" baseline="-25000">
                <a:solidFill>
                  <a:srgbClr val="000066"/>
                </a:solidFill>
              </a:rPr>
              <a:t>el </a:t>
            </a:r>
            <a:r>
              <a:rPr lang="en-GB" altLang="en-US" sz="1600" b="1">
                <a:solidFill>
                  <a:srgbClr val="000066"/>
                </a:solidFill>
              </a:rPr>
              <a:t>in the steady phase of the measurement amounts to about 5 W. </a:t>
            </a:r>
            <a:r>
              <a:rPr lang="en-GB" altLang="en-US" sz="1600" b="1" i="1">
                <a:solidFill>
                  <a:srgbClr val="000066"/>
                </a:solidFill>
              </a:rPr>
              <a:t>U</a:t>
            </a:r>
            <a:r>
              <a:rPr lang="en-GB" altLang="en-US" sz="1600" b="1" baseline="-25000">
                <a:solidFill>
                  <a:srgbClr val="000066"/>
                </a:solidFill>
              </a:rPr>
              <a:t>0</a:t>
            </a:r>
            <a:r>
              <a:rPr lang="en-GB" altLang="en-US" sz="1600" b="1">
                <a:solidFill>
                  <a:srgbClr val="000066"/>
                </a:solidFill>
              </a:rPr>
              <a:t> is the velocity of the model. </a:t>
            </a:r>
            <a:endParaRPr lang="de-DE" altLang="en-US" sz="1600" b="1">
              <a:solidFill>
                <a:srgbClr val="000066"/>
              </a:solidFill>
            </a:endParaRPr>
          </a:p>
        </p:txBody>
      </p:sp>
      <p:sp>
        <p:nvSpPr>
          <p:cNvPr id="87046" name="Oval 6"/>
          <p:cNvSpPr>
            <a:spLocks noChangeArrowheads="1"/>
          </p:cNvSpPr>
          <p:nvPr/>
        </p:nvSpPr>
        <p:spPr bwMode="auto">
          <a:xfrm>
            <a:off x="2703513" y="1403350"/>
            <a:ext cx="1214437" cy="1169988"/>
          </a:xfrm>
          <a:prstGeom prst="ellipse">
            <a:avLst/>
          </a:prstGeom>
          <a:solidFill>
            <a:srgbClr val="FF00FF">
              <a:alpha val="20000"/>
            </a:srgbClr>
          </a:solidFill>
          <a:ln w="254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047" name="Oval 7"/>
          <p:cNvSpPr>
            <a:spLocks noChangeArrowheads="1"/>
          </p:cNvSpPr>
          <p:nvPr/>
        </p:nvSpPr>
        <p:spPr bwMode="auto">
          <a:xfrm>
            <a:off x="8553450" y="1133475"/>
            <a:ext cx="585788" cy="539750"/>
          </a:xfrm>
          <a:prstGeom prst="ellipse">
            <a:avLst/>
          </a:prstGeom>
          <a:solidFill>
            <a:srgbClr val="FF00FF">
              <a:alpha val="20000"/>
            </a:srgbClr>
          </a:solidFill>
          <a:ln w="254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182563" y="0"/>
            <a:ext cx="4914900" cy="431800"/>
          </a:xfrm>
          <a:noFill/>
        </p:spPr>
        <p:txBody>
          <a:bodyPr/>
          <a:lstStyle/>
          <a:p>
            <a:pPr eaLnBrk="1" hangingPunct="1"/>
            <a:r>
              <a:rPr lang="de-DE" altLang="de-DE" sz="1600" smtClean="0">
                <a:solidFill>
                  <a:schemeClr val="bg1"/>
                </a:solidFill>
              </a:rPr>
              <a:t>Ergänzungen zur möglichen Fragen </a:t>
            </a:r>
            <a:endParaRPr lang="en-GB" altLang="de-DE" sz="160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 </a:t>
            </a:r>
            <a:r>
              <a:rPr lang="de-DE" altLang="de-DE" sz="1600" b="0" smtClean="0">
                <a:solidFill>
                  <a:schemeClr val="bg1"/>
                </a:solidFill>
              </a:rPr>
              <a:t> </a:t>
            </a:r>
            <a:r>
              <a:rPr lang="en-GB" altLang="de-DE" sz="1600" b="0" smtClean="0">
                <a:solidFill>
                  <a:schemeClr val="bg1"/>
                </a:solidFill>
              </a:rPr>
              <a:t> </a:t>
            </a:r>
          </a:p>
        </p:txBody>
      </p:sp>
      <p:sp>
        <p:nvSpPr>
          <p:cNvPr id="11267" name="Text Box 3"/>
          <p:cNvSpPr txBox="1">
            <a:spLocks noChangeArrowheads="1"/>
          </p:cNvSpPr>
          <p:nvPr/>
        </p:nvSpPr>
        <p:spPr bwMode="auto">
          <a:xfrm>
            <a:off x="1568450" y="5805488"/>
            <a:ext cx="6605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lnSpc>
                <a:spcPct val="90000"/>
              </a:lnSpc>
              <a:spcBef>
                <a:spcPct val="50000"/>
              </a:spcBef>
            </a:pPr>
            <a:r>
              <a:rPr lang="de-DE" altLang="de-DE" sz="2000" b="1">
                <a:solidFill>
                  <a:srgbClr val="000066"/>
                </a:solidFill>
              </a:rPr>
              <a:t>Der Traum vom Fliegen</a:t>
            </a:r>
          </a:p>
        </p:txBody>
      </p:sp>
      <p:graphicFrame>
        <p:nvGraphicFramePr>
          <p:cNvPr id="11268" name="Object 4"/>
          <p:cNvGraphicFramePr>
            <a:graphicFrameLocks noChangeAspect="1"/>
          </p:cNvGraphicFramePr>
          <p:nvPr/>
        </p:nvGraphicFramePr>
        <p:xfrm>
          <a:off x="3827463" y="728663"/>
          <a:ext cx="5013325" cy="3597275"/>
        </p:xfrm>
        <a:graphic>
          <a:graphicData uri="http://schemas.openxmlformats.org/presentationml/2006/ole">
            <mc:AlternateContent xmlns:mc="http://schemas.openxmlformats.org/markup-compatibility/2006">
              <mc:Choice xmlns:v="urn:schemas-microsoft-com:vml" Requires="v">
                <p:oleObj spid="_x0000_s11277" name="CorelDRAW" r:id="rId4" imgW="7445538" imgH="5344025" progId="CorelDRAW.Graphic.14">
                  <p:embed/>
                </p:oleObj>
              </mc:Choice>
              <mc:Fallback>
                <p:oleObj name="CorelDRAW" r:id="rId4" imgW="7445538" imgH="5344025" progId="CorelDRAW.Graphic.1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463" y="728663"/>
                        <a:ext cx="50133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Text Box 7"/>
          <p:cNvSpPr txBox="1">
            <a:spLocks noChangeArrowheads="1"/>
          </p:cNvSpPr>
          <p:nvPr/>
        </p:nvSpPr>
        <p:spPr bwMode="auto">
          <a:xfrm>
            <a:off x="812800" y="4689475"/>
            <a:ext cx="8199438"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90000"/>
              </a:lnSpc>
            </a:pPr>
            <a:r>
              <a:rPr lang="de-DE" altLang="de-DE" sz="1600" b="1">
                <a:solidFill>
                  <a:srgbClr val="000066"/>
                </a:solidFill>
              </a:rPr>
              <a:t>Leonardo da Vinci (1452-1519)</a:t>
            </a:r>
            <a:r>
              <a:rPr lang="de-DE" altLang="de-DE" sz="1600">
                <a:solidFill>
                  <a:srgbClr val="000066"/>
                </a:solidFill>
              </a:rPr>
              <a:t> hat umfangreiche Studien zum Schwingenflug erstellt. Seine Entwürfe sind nachgebaut worden und funktionieren – im Prinzip. Unsere heutigen Kenntnisse von den Kräften Auftrieb und Widerstand bei der Umströmung von Trag-flächen sind erst zu Anfang des 20. Jahrhunderts entstanden. </a:t>
            </a:r>
          </a:p>
        </p:txBody>
      </p:sp>
      <p:sp>
        <p:nvSpPr>
          <p:cNvPr id="11270" name="Text Box 8"/>
          <p:cNvSpPr txBox="1">
            <a:spLocks noChangeArrowheads="1"/>
          </p:cNvSpPr>
          <p:nvPr/>
        </p:nvSpPr>
        <p:spPr bwMode="auto">
          <a:xfrm>
            <a:off x="677863" y="4419600"/>
            <a:ext cx="3425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000">
                <a:solidFill>
                  <a:srgbClr val="5F5F5F"/>
                </a:solidFill>
              </a:rPr>
              <a:t>Quelle: Instituto e Museo di Storia della Scienza, Florenz</a:t>
            </a:r>
            <a:r>
              <a:rPr lang="de-DE" altLang="de-DE" sz="1000">
                <a:solidFill>
                  <a:srgbClr val="000066"/>
                </a:solidFill>
              </a:rPr>
              <a:t>  </a:t>
            </a:r>
          </a:p>
        </p:txBody>
      </p:sp>
      <p:pic>
        <p:nvPicPr>
          <p:cNvPr id="11271" name="Picture 11" descr="DaVinci_vogelflug_mo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3" y="728663"/>
            <a:ext cx="2698750" cy="3598862"/>
          </a:xfrm>
          <a:prstGeom prst="rect">
            <a:avLst/>
          </a:prstGeom>
          <a:noFill/>
          <a:ln w="19050">
            <a:solidFill>
              <a:srgbClr val="6666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a:t>
            </a:r>
            <a:r>
              <a:rPr lang="de-DE" altLang="de-DE" sz="1600" b="0" smtClean="0">
                <a:solidFill>
                  <a:schemeClr val="bg1"/>
                </a:solidFill>
              </a:rPr>
              <a:t> </a:t>
            </a:r>
            <a:r>
              <a:rPr lang="en-GB" altLang="de-DE" sz="1600" b="0" smtClean="0">
                <a:solidFill>
                  <a:schemeClr val="bg1"/>
                </a:solidFill>
              </a:rPr>
              <a:t> </a:t>
            </a:r>
          </a:p>
        </p:txBody>
      </p:sp>
      <p:pic>
        <p:nvPicPr>
          <p:cNvPr id="13315" name="Picture 4" descr="Lilienthal_f089_x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458788"/>
            <a:ext cx="7786687"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6"/>
          <p:cNvSpPr txBox="1">
            <a:spLocks noChangeArrowheads="1"/>
          </p:cNvSpPr>
          <p:nvPr/>
        </p:nvSpPr>
        <p:spPr bwMode="auto">
          <a:xfrm>
            <a:off x="947738" y="6084888"/>
            <a:ext cx="8054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200" b="1">
                <a:solidFill>
                  <a:srgbClr val="5F5F5F"/>
                </a:solidFill>
              </a:rPr>
              <a:t>Der kleine Schlagflügelapparat </a:t>
            </a:r>
            <a:r>
              <a:rPr lang="de-DE" altLang="de-DE" sz="1200">
                <a:solidFill>
                  <a:srgbClr val="5F5F5F"/>
                </a:solidFill>
              </a:rPr>
              <a:t>am Fliegeberg 16.08.1894 - Fotograf Ottomar Anschütz, Bild-Nr.: OLM F0089LF</a:t>
            </a:r>
          </a:p>
        </p:txBody>
      </p:sp>
      <p:sp>
        <p:nvSpPr>
          <p:cNvPr id="13317" name="Text Box 10"/>
          <p:cNvSpPr txBox="1">
            <a:spLocks noChangeArrowheads="1"/>
          </p:cNvSpPr>
          <p:nvPr/>
        </p:nvSpPr>
        <p:spPr bwMode="auto">
          <a:xfrm>
            <a:off x="1173163" y="593725"/>
            <a:ext cx="64897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600" b="1">
                <a:solidFill>
                  <a:srgbClr val="663300"/>
                </a:solidFill>
              </a:rPr>
              <a:t>Otto Lilienthal (1848-1896)</a:t>
            </a:r>
          </a:p>
          <a:p>
            <a:pPr eaLnBrk="1" hangingPunct="1"/>
            <a:r>
              <a:rPr lang="de-DE" altLang="de-DE" sz="1600" b="1">
                <a:solidFill>
                  <a:srgbClr val="663300"/>
                </a:solidFill>
              </a:rPr>
              <a:t>1889: Veröffentlichung seines Buches „</a:t>
            </a:r>
            <a:r>
              <a:rPr lang="de-DE" altLang="de-DE" sz="1600" b="1" i="1">
                <a:solidFill>
                  <a:srgbClr val="663300"/>
                </a:solidFill>
              </a:rPr>
              <a:t>Der Vogelflug</a:t>
            </a:r>
            <a:r>
              <a:rPr lang="de-DE" altLang="de-DE" sz="1600" b="1">
                <a:solidFill>
                  <a:srgbClr val="663300"/>
                </a:solidFill>
              </a:rPr>
              <a:t> …“</a:t>
            </a:r>
          </a:p>
          <a:p>
            <a:pPr eaLnBrk="1" hangingPunct="1"/>
            <a:r>
              <a:rPr lang="de-DE" altLang="de-DE" sz="1600" b="1">
                <a:solidFill>
                  <a:srgbClr val="663300"/>
                </a:solidFill>
              </a:rPr>
              <a:t>1891: Beginn der erfolgreichen Flugversuche mit seinen Gleitern </a:t>
            </a:r>
          </a:p>
          <a:p>
            <a:pPr eaLnBrk="1" hangingPunct="1"/>
            <a:r>
              <a:rPr lang="de-DE" altLang="de-DE" sz="1600" b="1">
                <a:solidFill>
                  <a:srgbClr val="663300"/>
                </a:solidFill>
              </a:rPr>
              <a:t>1894: Erste (vergebliche) Versuche mit Schubkraft</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a:t>
            </a:r>
            <a:r>
              <a:rPr lang="de-DE" altLang="de-DE" sz="1600" b="0" smtClean="0">
                <a:solidFill>
                  <a:schemeClr val="bg1"/>
                </a:solidFill>
              </a:rPr>
              <a:t> </a:t>
            </a:r>
            <a:r>
              <a:rPr lang="en-GB" altLang="de-DE" sz="1600" b="0" smtClean="0">
                <a:solidFill>
                  <a:schemeClr val="bg1"/>
                </a:solidFill>
              </a:rPr>
              <a:t> </a:t>
            </a:r>
          </a:p>
        </p:txBody>
      </p:sp>
      <p:pic>
        <p:nvPicPr>
          <p:cNvPr id="15363" name="Picture 3" descr="Lilienthal_TafelVIII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414338"/>
            <a:ext cx="517842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317500" y="4464050"/>
            <a:ext cx="4895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000" b="1">
                <a:solidFill>
                  <a:schemeClr val="bg2"/>
                </a:solidFill>
              </a:rPr>
              <a:t>Otto Lilienthal, Der Vogelflug als Grundlage der Fliegekunst, Berlin 1889</a:t>
            </a:r>
          </a:p>
        </p:txBody>
      </p:sp>
      <p:grpSp>
        <p:nvGrpSpPr>
          <p:cNvPr id="711686" name="Group 6"/>
          <p:cNvGrpSpPr>
            <a:grpSpLocks/>
          </p:cNvGrpSpPr>
          <p:nvPr/>
        </p:nvGrpSpPr>
        <p:grpSpPr bwMode="auto">
          <a:xfrm>
            <a:off x="4211638" y="549275"/>
            <a:ext cx="4608512" cy="2230438"/>
            <a:chOff x="2653" y="346"/>
            <a:chExt cx="2903" cy="1405"/>
          </a:xfrm>
        </p:grpSpPr>
        <p:sp>
          <p:nvSpPr>
            <p:cNvPr id="15373" name="Line 7"/>
            <p:cNvSpPr>
              <a:spLocks noChangeShapeType="1"/>
            </p:cNvSpPr>
            <p:nvPr/>
          </p:nvSpPr>
          <p:spPr bwMode="auto">
            <a:xfrm>
              <a:off x="2653" y="346"/>
              <a:ext cx="0" cy="1179"/>
            </a:xfrm>
            <a:prstGeom prst="line">
              <a:avLst/>
            </a:prstGeom>
            <a:noFill/>
            <a:ln w="254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74" name="AutoShape 8"/>
            <p:cNvSpPr>
              <a:spLocks noChangeArrowheads="1"/>
            </p:cNvSpPr>
            <p:nvPr/>
          </p:nvSpPr>
          <p:spPr bwMode="auto">
            <a:xfrm>
              <a:off x="3833" y="799"/>
              <a:ext cx="1723" cy="952"/>
            </a:xfrm>
            <a:prstGeom prst="wedgeRoundRectCallout">
              <a:avLst>
                <a:gd name="adj1" fmla="val -119009"/>
                <a:gd name="adj2" fmla="val -31931"/>
                <a:gd name="adj3" fmla="val 16667"/>
              </a:avLst>
            </a:prstGeom>
            <a:solidFill>
              <a:srgbClr val="DDDDDD">
                <a:alpha val="5098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rgbClr val="000066"/>
                  </a:solidFill>
                </a:rPr>
                <a:t>Im </a:t>
              </a:r>
              <a:r>
                <a:rPr lang="de-DE" altLang="de-DE" b="1">
                  <a:solidFill>
                    <a:srgbClr val="FF0066"/>
                  </a:solidFill>
                </a:rPr>
                <a:t>2D Flügelschnitt</a:t>
              </a:r>
              <a:r>
                <a:rPr lang="de-DE" altLang="de-DE" b="1">
                  <a:solidFill>
                    <a:srgbClr val="000066"/>
                  </a:solidFill>
                </a:rPr>
                <a:t> reduziert sich die räumliche Biege- und Torsions-bewegung auf eine gekoppelte Schlag- und Drehbewegung.</a:t>
              </a:r>
            </a:p>
            <a:p>
              <a:pPr algn="ctr" eaLnBrk="1" hangingPunct="1"/>
              <a:endParaRPr lang="de-DE" altLang="de-DE"/>
            </a:p>
          </p:txBody>
        </p:sp>
      </p:grpSp>
      <p:sp>
        <p:nvSpPr>
          <p:cNvPr id="711693" name="AutoShape 13"/>
          <p:cNvSpPr>
            <a:spLocks noChangeArrowheads="1"/>
          </p:cNvSpPr>
          <p:nvPr/>
        </p:nvSpPr>
        <p:spPr bwMode="auto">
          <a:xfrm>
            <a:off x="6078538" y="4598988"/>
            <a:ext cx="2735262" cy="863600"/>
          </a:xfrm>
          <a:prstGeom prst="wedgeRoundRectCallout">
            <a:avLst>
              <a:gd name="adj1" fmla="val -14306"/>
              <a:gd name="adj2" fmla="val 50551"/>
              <a:gd name="adj3" fmla="val 16667"/>
            </a:avLst>
          </a:prstGeom>
          <a:solidFill>
            <a:srgbClr val="DDDDDD">
              <a:alpha val="1019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rgbClr val="000066"/>
                </a:solidFill>
              </a:rPr>
              <a:t>Wesentlich:</a:t>
            </a:r>
          </a:p>
          <a:p>
            <a:pPr eaLnBrk="1" hangingPunct="1"/>
            <a:r>
              <a:rPr lang="de-DE" altLang="de-DE" b="1">
                <a:solidFill>
                  <a:srgbClr val="000066"/>
                </a:solidFill>
              </a:rPr>
              <a:t>Das </a:t>
            </a:r>
            <a:r>
              <a:rPr lang="de-DE" altLang="de-DE" b="1">
                <a:solidFill>
                  <a:srgbClr val="FF0066"/>
                </a:solidFill>
              </a:rPr>
              <a:t>Amplitudenverhältnis </a:t>
            </a:r>
            <a:r>
              <a:rPr lang="de-DE" altLang="de-DE" b="1">
                <a:solidFill>
                  <a:srgbClr val="000066"/>
                </a:solidFill>
              </a:rPr>
              <a:t>von Schlagen zu Drehen. </a:t>
            </a:r>
          </a:p>
        </p:txBody>
      </p:sp>
      <p:sp>
        <p:nvSpPr>
          <p:cNvPr id="15369" name="Text Box 14"/>
          <p:cNvSpPr txBox="1">
            <a:spLocks noChangeArrowheads="1"/>
          </p:cNvSpPr>
          <p:nvPr/>
        </p:nvSpPr>
        <p:spPr bwMode="auto">
          <a:xfrm>
            <a:off x="6032500" y="323850"/>
            <a:ext cx="2486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2400" b="1">
                <a:solidFill>
                  <a:srgbClr val="000066"/>
                </a:solidFill>
              </a:rPr>
              <a:t>Lilienthals </a:t>
            </a:r>
          </a:p>
          <a:p>
            <a:pPr eaLnBrk="1" hangingPunct="1"/>
            <a:r>
              <a:rPr lang="de-DE" altLang="de-DE" sz="2400" b="1">
                <a:solidFill>
                  <a:srgbClr val="000066"/>
                </a:solidFill>
              </a:rPr>
              <a:t>Beobachtungen</a:t>
            </a:r>
          </a:p>
        </p:txBody>
      </p:sp>
      <p:sp>
        <p:nvSpPr>
          <p:cNvPr id="15381" name="AutoShape 21"/>
          <p:cNvSpPr>
            <a:spLocks noChangeArrowheads="1"/>
          </p:cNvSpPr>
          <p:nvPr/>
        </p:nvSpPr>
        <p:spPr bwMode="auto">
          <a:xfrm>
            <a:off x="542925" y="5724525"/>
            <a:ext cx="5310188" cy="269875"/>
          </a:xfrm>
          <a:prstGeom prst="flowChartAlternateProcess">
            <a:avLst/>
          </a:prstGeom>
          <a:solidFill>
            <a:schemeClr val="bg1">
              <a:alpha val="46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5395" name="Group 35"/>
          <p:cNvGrpSpPr>
            <a:grpSpLocks/>
          </p:cNvGrpSpPr>
          <p:nvPr/>
        </p:nvGrpSpPr>
        <p:grpSpPr bwMode="auto">
          <a:xfrm>
            <a:off x="182563" y="368300"/>
            <a:ext cx="5670550" cy="5086350"/>
            <a:chOff x="115" y="232"/>
            <a:chExt cx="3572" cy="3204"/>
          </a:xfrm>
        </p:grpSpPr>
        <p:sp>
          <p:nvSpPr>
            <p:cNvPr id="15393" name="AutoShape 33"/>
            <p:cNvSpPr>
              <a:spLocks noChangeArrowheads="1"/>
            </p:cNvSpPr>
            <p:nvPr/>
          </p:nvSpPr>
          <p:spPr bwMode="auto">
            <a:xfrm>
              <a:off x="342" y="3237"/>
              <a:ext cx="3345" cy="199"/>
            </a:xfrm>
            <a:prstGeom prst="flowChartAlternateProcess">
              <a:avLst/>
            </a:prstGeom>
            <a:solidFill>
              <a:srgbClr val="CCFFFF">
                <a:alpha val="46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4" name="Oval 34"/>
            <p:cNvSpPr>
              <a:spLocks noChangeArrowheads="1"/>
            </p:cNvSpPr>
            <p:nvPr/>
          </p:nvSpPr>
          <p:spPr bwMode="auto">
            <a:xfrm>
              <a:off x="115" y="232"/>
              <a:ext cx="1559" cy="936"/>
            </a:xfrm>
            <a:prstGeom prst="ellipse">
              <a:avLst/>
            </a:prstGeom>
            <a:solidFill>
              <a:srgbClr val="CCFFFF">
                <a:alpha val="20000"/>
              </a:srgbClr>
            </a:solidFill>
            <a:ln w="952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8" name="Group 38"/>
          <p:cNvGrpSpPr>
            <a:grpSpLocks/>
          </p:cNvGrpSpPr>
          <p:nvPr/>
        </p:nvGrpSpPr>
        <p:grpSpPr bwMode="auto">
          <a:xfrm>
            <a:off x="542925" y="2303463"/>
            <a:ext cx="5310188" cy="3421062"/>
            <a:chOff x="342" y="1451"/>
            <a:chExt cx="3345" cy="2155"/>
          </a:xfrm>
        </p:grpSpPr>
        <p:sp>
          <p:nvSpPr>
            <p:cNvPr id="15396" name="Oval 12"/>
            <p:cNvSpPr>
              <a:spLocks noChangeArrowheads="1"/>
            </p:cNvSpPr>
            <p:nvPr/>
          </p:nvSpPr>
          <p:spPr bwMode="auto">
            <a:xfrm>
              <a:off x="1419" y="1451"/>
              <a:ext cx="771" cy="1209"/>
            </a:xfrm>
            <a:prstGeom prst="ellipse">
              <a:avLst/>
            </a:prstGeom>
            <a:solidFill>
              <a:srgbClr val="FF0066">
                <a:alpha val="10001"/>
              </a:srgbClr>
            </a:solidFill>
            <a:ln w="127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sp>
          <p:nvSpPr>
            <p:cNvPr id="15397" name="AutoShape 37"/>
            <p:cNvSpPr>
              <a:spLocks noChangeArrowheads="1"/>
            </p:cNvSpPr>
            <p:nvPr/>
          </p:nvSpPr>
          <p:spPr bwMode="auto">
            <a:xfrm>
              <a:off x="342" y="3436"/>
              <a:ext cx="3345" cy="170"/>
            </a:xfrm>
            <a:prstGeom prst="flowChartAlternateProcess">
              <a:avLst/>
            </a:prstGeom>
            <a:solidFill>
              <a:srgbClr val="FF0000">
                <a:alpha val="2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1" name="Group 41"/>
          <p:cNvGrpSpPr>
            <a:grpSpLocks/>
          </p:cNvGrpSpPr>
          <p:nvPr/>
        </p:nvGrpSpPr>
        <p:grpSpPr bwMode="auto">
          <a:xfrm>
            <a:off x="317500" y="2933700"/>
            <a:ext cx="5535613" cy="3330575"/>
            <a:chOff x="200" y="1848"/>
            <a:chExt cx="3487" cy="2098"/>
          </a:xfrm>
        </p:grpSpPr>
        <p:sp>
          <p:nvSpPr>
            <p:cNvPr id="15399" name="AutoShape 39"/>
            <p:cNvSpPr>
              <a:spLocks noChangeArrowheads="1"/>
            </p:cNvSpPr>
            <p:nvPr/>
          </p:nvSpPr>
          <p:spPr bwMode="auto">
            <a:xfrm>
              <a:off x="342" y="3776"/>
              <a:ext cx="3345" cy="170"/>
            </a:xfrm>
            <a:prstGeom prst="flowChartAlternateProcess">
              <a:avLst/>
            </a:prstGeom>
            <a:solidFill>
              <a:srgbClr val="FFFF99">
                <a:alpha val="46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0" name="Oval 40"/>
            <p:cNvSpPr>
              <a:spLocks noChangeArrowheads="1"/>
            </p:cNvSpPr>
            <p:nvPr/>
          </p:nvSpPr>
          <p:spPr bwMode="auto">
            <a:xfrm>
              <a:off x="200" y="1848"/>
              <a:ext cx="1021" cy="936"/>
            </a:xfrm>
            <a:prstGeom prst="ellipse">
              <a:avLst/>
            </a:prstGeom>
            <a:solidFill>
              <a:srgbClr val="FFFF99">
                <a:alpha val="20000"/>
              </a:srgbClr>
            </a:solidFill>
            <a:ln w="9525">
              <a:solidFill>
                <a:srgbClr val="99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4" name="Group 44"/>
          <p:cNvGrpSpPr>
            <a:grpSpLocks/>
          </p:cNvGrpSpPr>
          <p:nvPr/>
        </p:nvGrpSpPr>
        <p:grpSpPr bwMode="auto">
          <a:xfrm>
            <a:off x="4008438" y="2979738"/>
            <a:ext cx="4805362" cy="1350962"/>
            <a:chOff x="2525" y="1933"/>
            <a:chExt cx="3027" cy="851"/>
          </a:xfrm>
        </p:grpSpPr>
        <p:sp>
          <p:nvSpPr>
            <p:cNvPr id="15402" name="AutoShape 10"/>
            <p:cNvSpPr>
              <a:spLocks noChangeArrowheads="1"/>
            </p:cNvSpPr>
            <p:nvPr/>
          </p:nvSpPr>
          <p:spPr bwMode="auto">
            <a:xfrm>
              <a:off x="3829" y="1933"/>
              <a:ext cx="1723" cy="851"/>
            </a:xfrm>
            <a:prstGeom prst="wedgeRoundRectCallout">
              <a:avLst>
                <a:gd name="adj1" fmla="val -81227"/>
                <a:gd name="adj2" fmla="val -15102"/>
                <a:gd name="adj3" fmla="val 16667"/>
              </a:avLst>
            </a:prstGeom>
            <a:solidFill>
              <a:srgbClr val="DDDDDD">
                <a:alpha val="5098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Aft>
                  <a:spcPct val="30000"/>
                </a:spcAft>
              </a:pPr>
              <a:r>
                <a:rPr lang="de-DE" altLang="de-DE" b="1">
                  <a:solidFill>
                    <a:srgbClr val="000066"/>
                  </a:solidFill>
                </a:rPr>
                <a:t>Die</a:t>
              </a:r>
              <a:r>
                <a:rPr lang="de-DE" altLang="de-DE" b="1">
                  <a:solidFill>
                    <a:srgbClr val="FF0066"/>
                  </a:solidFill>
                </a:rPr>
                <a:t> Phasenvoreilung </a:t>
              </a:r>
              <a:r>
                <a:rPr lang="de-DE" altLang="de-DE" b="1">
                  <a:solidFill>
                    <a:srgbClr val="000066"/>
                  </a:solidFill>
                </a:rPr>
                <a:t> des Schlages vor der Drehung:</a:t>
              </a:r>
            </a:p>
            <a:p>
              <a:pPr eaLnBrk="1" hangingPunct="1">
                <a:spcAft>
                  <a:spcPct val="30000"/>
                </a:spcAft>
              </a:pPr>
              <a:r>
                <a:rPr lang="de-DE" altLang="de-DE" b="1">
                  <a:solidFill>
                    <a:srgbClr val="000066"/>
                  </a:solidFill>
                </a:rPr>
                <a:t>Der größte positive Anstell-winkel stellt sich beim Aufschlag ein.</a:t>
              </a:r>
              <a:endParaRPr lang="de-DE" altLang="de-DE"/>
            </a:p>
          </p:txBody>
        </p:sp>
        <p:sp>
          <p:nvSpPr>
            <p:cNvPr id="15403" name="Oval 11"/>
            <p:cNvSpPr>
              <a:spLocks noChangeArrowheads="1"/>
            </p:cNvSpPr>
            <p:nvPr/>
          </p:nvSpPr>
          <p:spPr bwMode="auto">
            <a:xfrm>
              <a:off x="2525" y="2103"/>
              <a:ext cx="771" cy="273"/>
            </a:xfrm>
            <a:prstGeom prst="ellipse">
              <a:avLst/>
            </a:prstGeom>
            <a:solidFill>
              <a:srgbClr val="FF0066">
                <a:alpha val="10001"/>
              </a:srgbClr>
            </a:solidFill>
            <a:ln w="12700">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
        <p:nvSpPr>
          <p:cNvPr id="15364" name="Text Box 4"/>
          <p:cNvSpPr txBox="1">
            <a:spLocks noChangeArrowheads="1"/>
          </p:cNvSpPr>
          <p:nvPr/>
        </p:nvSpPr>
        <p:spPr bwMode="auto">
          <a:xfrm>
            <a:off x="317500" y="4733925"/>
            <a:ext cx="5616575"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spcAft>
                <a:spcPct val="50000"/>
              </a:spcAft>
            </a:pPr>
            <a:r>
              <a:rPr lang="de-DE" altLang="de-DE" sz="1800" b="1">
                <a:solidFill>
                  <a:srgbClr val="000066"/>
                </a:solidFill>
              </a:rPr>
              <a:t>Zentrale Freiheitsgrade des Schwingenflugs</a:t>
            </a:r>
            <a:endParaRPr lang="de-DE" altLang="de-DE" b="1">
              <a:solidFill>
                <a:srgbClr val="000066"/>
              </a:solidFill>
            </a:endParaRPr>
          </a:p>
          <a:p>
            <a:pPr eaLnBrk="1" hangingPunct="1">
              <a:spcAft>
                <a:spcPct val="30000"/>
              </a:spcAft>
              <a:buSzPct val="130000"/>
              <a:buFont typeface="Wingdings" panose="05000000000000000000" pitchFamily="2" charset="2"/>
              <a:buChar char="§"/>
            </a:pPr>
            <a:r>
              <a:rPr lang="de-DE" altLang="de-DE" b="1">
                <a:solidFill>
                  <a:srgbClr val="000066"/>
                </a:solidFill>
              </a:rPr>
              <a:t> zunehmende </a:t>
            </a:r>
            <a:r>
              <a:rPr lang="de-DE" altLang="de-DE" b="1">
                <a:solidFill>
                  <a:schemeClr val="hlink"/>
                </a:solidFill>
              </a:rPr>
              <a:t>Biegung </a:t>
            </a:r>
            <a:r>
              <a:rPr lang="de-DE" altLang="de-DE" b="1">
                <a:solidFill>
                  <a:srgbClr val="000066"/>
                </a:solidFill>
              </a:rPr>
              <a:t>von der Flügelwurzel zur Spitze (Fig. 2)</a:t>
            </a:r>
          </a:p>
          <a:p>
            <a:pPr eaLnBrk="1" hangingPunct="1">
              <a:spcAft>
                <a:spcPct val="30000"/>
              </a:spcAft>
              <a:buSzPct val="130000"/>
              <a:buFont typeface="Wingdings" panose="05000000000000000000" pitchFamily="2" charset="2"/>
              <a:buChar char="§"/>
            </a:pPr>
            <a:r>
              <a:rPr lang="de-DE" altLang="de-DE" b="1">
                <a:solidFill>
                  <a:srgbClr val="000066"/>
                </a:solidFill>
              </a:rPr>
              <a:t> zunehmende </a:t>
            </a:r>
            <a:r>
              <a:rPr lang="de-DE" altLang="de-DE" b="1">
                <a:solidFill>
                  <a:schemeClr val="hlink"/>
                </a:solidFill>
              </a:rPr>
              <a:t>Torsion </a:t>
            </a:r>
            <a:r>
              <a:rPr lang="de-DE" altLang="de-DE" b="1">
                <a:solidFill>
                  <a:srgbClr val="000066"/>
                </a:solidFill>
              </a:rPr>
              <a:t>von der Flügelwurzel zur Spitze (Fig. 4,5)</a:t>
            </a:r>
          </a:p>
          <a:p>
            <a:pPr eaLnBrk="1" hangingPunct="1">
              <a:spcAft>
                <a:spcPct val="30000"/>
              </a:spcAft>
              <a:buSzPct val="130000"/>
              <a:buFont typeface="Wingdings" panose="05000000000000000000" pitchFamily="2" charset="2"/>
              <a:buChar char="§"/>
            </a:pPr>
            <a:r>
              <a:rPr lang="de-DE" altLang="de-DE" b="1">
                <a:solidFill>
                  <a:srgbClr val="000066"/>
                </a:solidFill>
              </a:rPr>
              <a:t> gleichförmige </a:t>
            </a:r>
            <a:r>
              <a:rPr lang="de-DE" altLang="de-DE" b="1">
                <a:solidFill>
                  <a:schemeClr val="hlink"/>
                </a:solidFill>
              </a:rPr>
              <a:t>Translation</a:t>
            </a:r>
            <a:r>
              <a:rPr lang="de-DE" altLang="de-DE" b="1">
                <a:solidFill>
                  <a:srgbClr val="000066"/>
                </a:solidFill>
              </a:rPr>
              <a:t> in Bahnrichtung</a:t>
            </a:r>
          </a:p>
          <a:p>
            <a:pPr eaLnBrk="1" hangingPunct="1">
              <a:spcAft>
                <a:spcPct val="30000"/>
              </a:spcAft>
              <a:buSzPct val="130000"/>
              <a:buFont typeface="Wingdings" panose="05000000000000000000" pitchFamily="2" charset="2"/>
              <a:buChar char="§"/>
            </a:pPr>
            <a:r>
              <a:rPr lang="de-DE" altLang="de-DE" b="1">
                <a:solidFill>
                  <a:srgbClr val="000066"/>
                </a:solidFill>
              </a:rPr>
              <a:t> </a:t>
            </a:r>
            <a:r>
              <a:rPr lang="de-DE" altLang="de-DE">
                <a:solidFill>
                  <a:schemeClr val="hlink"/>
                </a:solidFill>
              </a:rPr>
              <a:t>Schwenken</a:t>
            </a:r>
            <a:r>
              <a:rPr lang="de-DE" altLang="de-DE">
                <a:solidFill>
                  <a:srgbClr val="000066"/>
                </a:solidFill>
              </a:rPr>
              <a:t> vor und zurück (indirekt Fig. 3 zu entnehmen)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81"/>
                                        </p:tgtEl>
                                        <p:attrNameLst>
                                          <p:attrName>style.visibility</p:attrName>
                                        </p:attrNameLst>
                                      </p:cBhvr>
                                      <p:to>
                                        <p:strVal val="visible"/>
                                      </p:to>
                                    </p:set>
                                    <p:animEffect transition="in" filter="fade">
                                      <p:cBhvr>
                                        <p:cTn id="7" dur="1000"/>
                                        <p:tgtEl>
                                          <p:spTgt spid="153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95"/>
                                        </p:tgtEl>
                                        <p:attrNameLst>
                                          <p:attrName>style.visibility</p:attrName>
                                        </p:attrNameLst>
                                      </p:cBhvr>
                                      <p:to>
                                        <p:strVal val="visible"/>
                                      </p:to>
                                    </p:set>
                                    <p:animEffect transition="in" filter="fade">
                                      <p:cBhvr>
                                        <p:cTn id="12" dur="1000"/>
                                        <p:tgtEl>
                                          <p:spTgt spid="153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98"/>
                                        </p:tgtEl>
                                        <p:attrNameLst>
                                          <p:attrName>style.visibility</p:attrName>
                                        </p:attrNameLst>
                                      </p:cBhvr>
                                      <p:to>
                                        <p:strVal val="visible"/>
                                      </p:to>
                                    </p:set>
                                    <p:animEffect transition="in" filter="fade">
                                      <p:cBhvr>
                                        <p:cTn id="17" dur="1000"/>
                                        <p:tgtEl>
                                          <p:spTgt spid="153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401"/>
                                        </p:tgtEl>
                                        <p:attrNameLst>
                                          <p:attrName>style.visibility</p:attrName>
                                        </p:attrNameLst>
                                      </p:cBhvr>
                                      <p:to>
                                        <p:strVal val="visible"/>
                                      </p:to>
                                    </p:set>
                                    <p:animEffect transition="in" filter="fade">
                                      <p:cBhvr>
                                        <p:cTn id="22" dur="1000"/>
                                        <p:tgtEl>
                                          <p:spTgt spid="154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1686"/>
                                        </p:tgtEl>
                                        <p:attrNameLst>
                                          <p:attrName>style.visibility</p:attrName>
                                        </p:attrNameLst>
                                      </p:cBhvr>
                                      <p:to>
                                        <p:strVal val="visible"/>
                                      </p:to>
                                    </p:set>
                                    <p:animEffect transition="in" filter="fade">
                                      <p:cBhvr>
                                        <p:cTn id="27" dur="1000"/>
                                        <p:tgtEl>
                                          <p:spTgt spid="7116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404"/>
                                        </p:tgtEl>
                                        <p:attrNameLst>
                                          <p:attrName>style.visibility</p:attrName>
                                        </p:attrNameLst>
                                      </p:cBhvr>
                                      <p:to>
                                        <p:strVal val="visible"/>
                                      </p:to>
                                    </p:set>
                                    <p:animEffect transition="in" filter="fade">
                                      <p:cBhvr>
                                        <p:cTn id="32" dur="1000"/>
                                        <p:tgtEl>
                                          <p:spTgt spid="154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1693"/>
                                        </p:tgtEl>
                                        <p:attrNameLst>
                                          <p:attrName>style.visibility</p:attrName>
                                        </p:attrNameLst>
                                      </p:cBhvr>
                                      <p:to>
                                        <p:strVal val="visible"/>
                                      </p:to>
                                    </p:set>
                                    <p:animEffect transition="in" filter="fade">
                                      <p:cBhvr>
                                        <p:cTn id="37" dur="1000"/>
                                        <p:tgtEl>
                                          <p:spTgt spid="711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93" grpId="0" animBg="1"/>
      <p:bldP spid="153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6" name="Oval 32"/>
          <p:cNvSpPr>
            <a:spLocks noChangeArrowheads="1"/>
          </p:cNvSpPr>
          <p:nvPr/>
        </p:nvSpPr>
        <p:spPr bwMode="auto">
          <a:xfrm>
            <a:off x="317500" y="1628775"/>
            <a:ext cx="9136063" cy="4768850"/>
          </a:xfrm>
          <a:prstGeom prst="ellipse">
            <a:avLst/>
          </a:prstGeom>
          <a:gradFill rotWithShape="1">
            <a:gsLst>
              <a:gs pos="0">
                <a:srgbClr val="99CCFF"/>
              </a:gs>
              <a:gs pos="100000">
                <a:srgbClr val="FFFFFF">
                  <a:alpha val="49001"/>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endParaRPr lang="de-DE" altLang="de-DE"/>
          </a:p>
        </p:txBody>
      </p:sp>
      <p:sp>
        <p:nvSpPr>
          <p:cNvPr id="17410"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a:t>
            </a:r>
            <a:r>
              <a:rPr lang="de-DE" altLang="de-DE" sz="1600" b="0" smtClean="0">
                <a:solidFill>
                  <a:schemeClr val="bg1"/>
                </a:solidFill>
              </a:rPr>
              <a:t> </a:t>
            </a:r>
            <a:r>
              <a:rPr lang="en-GB" altLang="de-DE" sz="1600" b="0" smtClean="0">
                <a:solidFill>
                  <a:schemeClr val="bg1"/>
                </a:solidFill>
              </a:rPr>
              <a:t> </a:t>
            </a:r>
          </a:p>
        </p:txBody>
      </p:sp>
      <p:grpSp>
        <p:nvGrpSpPr>
          <p:cNvPr id="17411" name="Group 3"/>
          <p:cNvGrpSpPr>
            <a:grpSpLocks/>
          </p:cNvGrpSpPr>
          <p:nvPr/>
        </p:nvGrpSpPr>
        <p:grpSpPr bwMode="auto">
          <a:xfrm>
            <a:off x="903288" y="549275"/>
            <a:ext cx="8235950" cy="915988"/>
            <a:chOff x="710" y="1026"/>
            <a:chExt cx="5188" cy="577"/>
          </a:xfrm>
        </p:grpSpPr>
        <p:sp>
          <p:nvSpPr>
            <p:cNvPr id="17443" name="Text Box 4"/>
            <p:cNvSpPr txBox="1">
              <a:spLocks noChangeArrowheads="1"/>
            </p:cNvSpPr>
            <p:nvPr/>
          </p:nvSpPr>
          <p:spPr bwMode="auto">
            <a:xfrm>
              <a:off x="1249" y="1026"/>
              <a:ext cx="4649"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Ist Fliegen nach Art der Vögel effizient oder verschwenderisch?</a:t>
              </a:r>
            </a:p>
            <a:p>
              <a:pPr eaLnBrk="1" hangingPunct="1"/>
              <a:r>
                <a:rPr lang="de-DE" altLang="de-DE" sz="1800">
                  <a:solidFill>
                    <a:srgbClr val="000066"/>
                  </a:solidFill>
                </a:rPr>
                <a:t>Über </a:t>
              </a:r>
              <a:r>
                <a:rPr lang="de-DE" altLang="de-DE" sz="1800" b="1">
                  <a:solidFill>
                    <a:srgbClr val="FF0066"/>
                  </a:solidFill>
                </a:rPr>
                <a:t>Wirkungsgrade </a:t>
              </a:r>
              <a:r>
                <a:rPr lang="de-DE" altLang="de-DE" sz="1800">
                  <a:solidFill>
                    <a:srgbClr val="000066"/>
                  </a:solidFill>
                </a:rPr>
                <a:t>müssen wir reden, wenn diese Antriebsart eine Zukunft haben soll. Aber wie packt man das Thema </a:t>
              </a:r>
              <a:r>
                <a:rPr lang="de-DE" altLang="de-DE" sz="1800" b="1">
                  <a:solidFill>
                    <a:srgbClr val="FF0066"/>
                  </a:solidFill>
                </a:rPr>
                <a:t>Leistung</a:t>
              </a:r>
              <a:r>
                <a:rPr lang="de-DE" altLang="de-DE" sz="1800">
                  <a:solidFill>
                    <a:srgbClr val="000066"/>
                  </a:solidFill>
                </a:rPr>
                <a:t> an?  </a:t>
              </a:r>
            </a:p>
          </p:txBody>
        </p:sp>
        <p:sp>
          <p:nvSpPr>
            <p:cNvPr id="17444" name="AutoShape 5"/>
            <p:cNvSpPr>
              <a:spLocks noChangeArrowheads="1"/>
            </p:cNvSpPr>
            <p:nvPr/>
          </p:nvSpPr>
          <p:spPr bwMode="auto">
            <a:xfrm>
              <a:off x="710" y="1139"/>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
        <p:nvSpPr>
          <p:cNvPr id="17423" name="Text Box 7"/>
          <p:cNvSpPr txBox="1">
            <a:spLocks noChangeArrowheads="1"/>
          </p:cNvSpPr>
          <p:nvPr/>
        </p:nvSpPr>
        <p:spPr bwMode="auto">
          <a:xfrm>
            <a:off x="3287713" y="5543550"/>
            <a:ext cx="37226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1600" b="1">
                <a:solidFill>
                  <a:schemeClr val="bg2"/>
                </a:solidFill>
              </a:rPr>
              <a:t>Ein großes Gebiet mit ruhender Luft.</a:t>
            </a:r>
          </a:p>
          <a:p>
            <a:pPr algn="ctr" eaLnBrk="1" hangingPunct="1"/>
            <a:r>
              <a:rPr lang="de-DE" altLang="de-DE" sz="1600" b="1">
                <a:solidFill>
                  <a:schemeClr val="bg2"/>
                </a:solidFill>
              </a:rPr>
              <a:t>Darin ruht ein Flügelpaar.</a:t>
            </a:r>
          </a:p>
          <a:p>
            <a:pPr algn="ctr" eaLnBrk="1" hangingPunct="1"/>
            <a:r>
              <a:rPr lang="de-DE" altLang="de-DE" sz="1600" b="1">
                <a:solidFill>
                  <a:schemeClr val="bg2"/>
                </a:solidFill>
              </a:rPr>
              <a:t>Es gibt keinerlei Bewegungsenergie.</a:t>
            </a:r>
          </a:p>
        </p:txBody>
      </p:sp>
      <p:sp>
        <p:nvSpPr>
          <p:cNvPr id="717892" name="Text Box 68"/>
          <p:cNvSpPr txBox="1">
            <a:spLocks noChangeArrowheads="1"/>
          </p:cNvSpPr>
          <p:nvPr/>
        </p:nvSpPr>
        <p:spPr bwMode="auto">
          <a:xfrm>
            <a:off x="496888" y="2663825"/>
            <a:ext cx="33718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rgbClr val="000066"/>
                </a:solidFill>
              </a:rPr>
              <a:t>Leistung wird eingespeist. Die umgebende Luft gerät in Bewegung und nimmt immer mehr Energie auf.</a:t>
            </a:r>
          </a:p>
        </p:txBody>
      </p:sp>
      <p:sp>
        <p:nvSpPr>
          <p:cNvPr id="717893" name="Text Box 69"/>
          <p:cNvSpPr txBox="1">
            <a:spLocks noChangeArrowheads="1"/>
          </p:cNvSpPr>
          <p:nvPr/>
        </p:nvSpPr>
        <p:spPr bwMode="auto">
          <a:xfrm>
            <a:off x="496888" y="3429000"/>
            <a:ext cx="33718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rgbClr val="000066"/>
                </a:solidFill>
              </a:rPr>
              <a:t>Die Struktur der Flügel sei so beschaffen, dass sie sich durch die Bewegung gegen die Luft zugleich leicht verwinden (drehen) können. </a:t>
            </a:r>
          </a:p>
        </p:txBody>
      </p:sp>
      <p:sp>
        <p:nvSpPr>
          <p:cNvPr id="717894" name="Text Box 70"/>
          <p:cNvSpPr txBox="1">
            <a:spLocks noChangeArrowheads="1"/>
          </p:cNvSpPr>
          <p:nvPr/>
        </p:nvSpPr>
        <p:spPr bwMode="auto">
          <a:xfrm>
            <a:off x="542925" y="4419600"/>
            <a:ext cx="350996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rgbClr val="FF0066"/>
                </a:solidFill>
              </a:rPr>
              <a:t>Das Drehen erfolgt dadurch, dass über die Luft ein Teil der Leistung des Schlags an die Flügel, genauer gesagt an die Torsion, zurückgegeben wird.</a:t>
            </a:r>
          </a:p>
        </p:txBody>
      </p:sp>
      <p:sp>
        <p:nvSpPr>
          <p:cNvPr id="17417" name="Text Box 73"/>
          <p:cNvSpPr txBox="1">
            <a:spLocks noChangeArrowheads="1"/>
          </p:cNvSpPr>
          <p:nvPr/>
        </p:nvSpPr>
        <p:spPr bwMode="auto">
          <a:xfrm>
            <a:off x="10352088" y="177165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sp>
        <p:nvSpPr>
          <p:cNvPr id="717898" name="Text Box 74"/>
          <p:cNvSpPr txBox="1">
            <a:spLocks noChangeArrowheads="1"/>
          </p:cNvSpPr>
          <p:nvPr/>
        </p:nvSpPr>
        <p:spPr bwMode="auto">
          <a:xfrm>
            <a:off x="7023100" y="4373563"/>
            <a:ext cx="2565400" cy="942975"/>
          </a:xfrm>
          <a:prstGeom prst="rect">
            <a:avLst/>
          </a:prstGeom>
          <a:solidFill>
            <a:srgbClr val="FFFF99">
              <a:alpha val="5411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b="1">
                <a:solidFill>
                  <a:srgbClr val="000066"/>
                </a:solidFill>
              </a:rPr>
              <a:t>Wir sehen uns den genauen Ablauf in einem Experiment mit einem künstlichen Vogel im Rundlauf an. </a:t>
            </a:r>
          </a:p>
        </p:txBody>
      </p:sp>
      <p:sp>
        <p:nvSpPr>
          <p:cNvPr id="717899" name="Text Box 75"/>
          <p:cNvSpPr txBox="1">
            <a:spLocks noChangeArrowheads="1"/>
          </p:cNvSpPr>
          <p:nvPr/>
        </p:nvSpPr>
        <p:spPr bwMode="auto">
          <a:xfrm>
            <a:off x="6307138" y="1808163"/>
            <a:ext cx="3371850" cy="1068387"/>
          </a:xfrm>
          <a:prstGeom prst="rect">
            <a:avLst/>
          </a:prstGeom>
          <a:solidFill>
            <a:srgbClr val="FFFF99">
              <a:alpha val="45097"/>
            </a:srgbClr>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r>
              <a:rPr lang="de-DE" altLang="de-DE" sz="1800" b="1">
                <a:solidFill>
                  <a:srgbClr val="000066"/>
                </a:solidFill>
              </a:rPr>
              <a:t>Das reicht zum Fliegen!</a:t>
            </a:r>
          </a:p>
          <a:p>
            <a:pPr algn="r" eaLnBrk="1" hangingPunct="1">
              <a:spcBef>
                <a:spcPct val="30000"/>
              </a:spcBef>
            </a:pPr>
            <a:r>
              <a:rPr lang="de-DE" altLang="de-DE" b="1">
                <a:solidFill>
                  <a:srgbClr val="000066"/>
                </a:solidFill>
              </a:rPr>
              <a:t>Schlagen und Drehen in passendem Ausmaß zueinander erzeugen bereits eine </a:t>
            </a:r>
            <a:r>
              <a:rPr lang="de-DE" altLang="de-DE" b="1" u="sng">
                <a:solidFill>
                  <a:srgbClr val="000066"/>
                </a:solidFill>
              </a:rPr>
              <a:t>Schubkraft</a:t>
            </a:r>
            <a:r>
              <a:rPr lang="de-DE" altLang="de-DE" b="1">
                <a:solidFill>
                  <a:srgbClr val="000066"/>
                </a:solidFill>
              </a:rPr>
              <a:t>.</a:t>
            </a:r>
          </a:p>
        </p:txBody>
      </p:sp>
      <p:pic>
        <p:nvPicPr>
          <p:cNvPr id="17446" name="Picture 38" descr="Vogel_Flü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24075"/>
            <a:ext cx="898525" cy="3016250"/>
          </a:xfrm>
          <a:prstGeom prst="rect">
            <a:avLst/>
          </a:prstGeom>
          <a:noFill/>
          <a:extLst>
            <a:ext uri="{909E8E84-426E-40DD-AFC4-6F175D3DCCD1}">
              <a14:hiddenFill xmlns:a14="http://schemas.microsoft.com/office/drawing/2010/main">
                <a:solidFill>
                  <a:srgbClr val="FFFFFF"/>
                </a:solidFill>
              </a14:hiddenFill>
            </a:ext>
          </a:extLst>
        </p:spPr>
      </p:pic>
      <p:sp>
        <p:nvSpPr>
          <p:cNvPr id="17448" name="Line 40"/>
          <p:cNvSpPr>
            <a:spLocks noChangeShapeType="1"/>
          </p:cNvSpPr>
          <p:nvPr/>
        </p:nvSpPr>
        <p:spPr bwMode="auto">
          <a:xfrm>
            <a:off x="4818063" y="3654425"/>
            <a:ext cx="1484312" cy="0"/>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7451" name="Group 43"/>
          <p:cNvGrpSpPr>
            <a:grpSpLocks/>
          </p:cNvGrpSpPr>
          <p:nvPr/>
        </p:nvGrpSpPr>
        <p:grpSpPr bwMode="auto">
          <a:xfrm>
            <a:off x="496888" y="2033588"/>
            <a:ext cx="5984875" cy="2071687"/>
            <a:chOff x="313" y="1338"/>
            <a:chExt cx="3770" cy="1305"/>
          </a:xfrm>
        </p:grpSpPr>
        <p:sp>
          <p:nvSpPr>
            <p:cNvPr id="17449" name="Text Box 65"/>
            <p:cNvSpPr txBox="1">
              <a:spLocks noChangeArrowheads="1"/>
            </p:cNvSpPr>
            <p:nvPr/>
          </p:nvSpPr>
          <p:spPr bwMode="auto">
            <a:xfrm>
              <a:off x="313" y="1338"/>
              <a:ext cx="2864" cy="326"/>
            </a:xfrm>
            <a:prstGeom prst="rect">
              <a:avLst/>
            </a:prstGeom>
            <a:noFill/>
            <a:ln>
              <a:noFill/>
            </a:ln>
            <a:effectLst/>
            <a:extLst>
              <a:ext uri="{909E8E84-426E-40DD-AFC4-6F175D3DCCD1}">
                <a14:hiddenFill xmlns:a14="http://schemas.microsoft.com/office/drawing/2010/main">
                  <a:solidFill>
                    <a:schemeClr val="bg1">
                      <a:alpha val="7097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b="1">
                  <a:solidFill>
                    <a:schemeClr val="accent2"/>
                  </a:solidFill>
                </a:rPr>
                <a:t>Jetzt werden die Flügel mit einem Motor zum Schlagen gebracht.</a:t>
              </a:r>
            </a:p>
          </p:txBody>
        </p:sp>
        <p:sp>
          <p:nvSpPr>
            <p:cNvPr id="17450" name="Freeform 66"/>
            <p:cNvSpPr>
              <a:spLocks/>
            </p:cNvSpPr>
            <p:nvPr/>
          </p:nvSpPr>
          <p:spPr bwMode="auto">
            <a:xfrm>
              <a:off x="3970" y="2047"/>
              <a:ext cx="113" cy="596"/>
            </a:xfrm>
            <a:custGeom>
              <a:avLst/>
              <a:gdLst>
                <a:gd name="T0" fmla="*/ 0 w 85"/>
                <a:gd name="T1" fmla="*/ 0 h 596"/>
                <a:gd name="T2" fmla="*/ 134 w 85"/>
                <a:gd name="T3" fmla="*/ 114 h 596"/>
                <a:gd name="T4" fmla="*/ 199 w 85"/>
                <a:gd name="T5" fmla="*/ 284 h 596"/>
                <a:gd name="T6" fmla="*/ 134 w 85"/>
                <a:gd name="T7" fmla="*/ 482 h 596"/>
                <a:gd name="T8" fmla="*/ 0 w 85"/>
                <a:gd name="T9" fmla="*/ 596 h 5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596">
                  <a:moveTo>
                    <a:pt x="0" y="0"/>
                  </a:moveTo>
                  <a:cubicBezTo>
                    <a:pt x="21" y="33"/>
                    <a:pt x="43" y="67"/>
                    <a:pt x="57" y="114"/>
                  </a:cubicBezTo>
                  <a:cubicBezTo>
                    <a:pt x="71" y="161"/>
                    <a:pt x="85" y="223"/>
                    <a:pt x="85" y="284"/>
                  </a:cubicBezTo>
                  <a:cubicBezTo>
                    <a:pt x="85" y="345"/>
                    <a:pt x="71" y="430"/>
                    <a:pt x="57" y="482"/>
                  </a:cubicBezTo>
                  <a:cubicBezTo>
                    <a:pt x="43" y="534"/>
                    <a:pt x="21" y="565"/>
                    <a:pt x="0" y="596"/>
                  </a:cubicBezTo>
                </a:path>
              </a:pathLst>
            </a:custGeom>
            <a:noFill/>
            <a:ln w="25400">
              <a:solidFill>
                <a:srgbClr val="0000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51"/>
                                        </p:tgtEl>
                                        <p:attrNameLst>
                                          <p:attrName>style.visibility</p:attrName>
                                        </p:attrNameLst>
                                      </p:cBhvr>
                                      <p:to>
                                        <p:strVal val="visible"/>
                                      </p:to>
                                    </p:set>
                                    <p:animEffect transition="in" filter="fade">
                                      <p:cBhvr>
                                        <p:cTn id="7" dur="1000"/>
                                        <p:tgtEl>
                                          <p:spTgt spid="174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892"/>
                                        </p:tgtEl>
                                        <p:attrNameLst>
                                          <p:attrName>style.visibility</p:attrName>
                                        </p:attrNameLst>
                                      </p:cBhvr>
                                      <p:to>
                                        <p:strVal val="visible"/>
                                      </p:to>
                                    </p:set>
                                    <p:animEffect transition="in" filter="fade">
                                      <p:cBhvr>
                                        <p:cTn id="12" dur="1000"/>
                                        <p:tgtEl>
                                          <p:spTgt spid="717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893"/>
                                        </p:tgtEl>
                                        <p:attrNameLst>
                                          <p:attrName>style.visibility</p:attrName>
                                        </p:attrNameLst>
                                      </p:cBhvr>
                                      <p:to>
                                        <p:strVal val="visible"/>
                                      </p:to>
                                    </p:set>
                                    <p:animEffect transition="in" filter="fade">
                                      <p:cBhvr>
                                        <p:cTn id="17" dur="1000"/>
                                        <p:tgtEl>
                                          <p:spTgt spid="7178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894"/>
                                        </p:tgtEl>
                                        <p:attrNameLst>
                                          <p:attrName>style.visibility</p:attrName>
                                        </p:attrNameLst>
                                      </p:cBhvr>
                                      <p:to>
                                        <p:strVal val="visible"/>
                                      </p:to>
                                    </p:set>
                                    <p:animEffect transition="in" filter="fade">
                                      <p:cBhvr>
                                        <p:cTn id="22" dur="1000"/>
                                        <p:tgtEl>
                                          <p:spTgt spid="7178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7899"/>
                                        </p:tgtEl>
                                        <p:attrNameLst>
                                          <p:attrName>style.visibility</p:attrName>
                                        </p:attrNameLst>
                                      </p:cBhvr>
                                      <p:to>
                                        <p:strVal val="visible"/>
                                      </p:to>
                                    </p:set>
                                    <p:animEffect transition="in" filter="fade">
                                      <p:cBhvr>
                                        <p:cTn id="27" dur="1000"/>
                                        <p:tgtEl>
                                          <p:spTgt spid="7178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7898"/>
                                        </p:tgtEl>
                                        <p:attrNameLst>
                                          <p:attrName>style.visibility</p:attrName>
                                        </p:attrNameLst>
                                      </p:cBhvr>
                                      <p:to>
                                        <p:strVal val="visible"/>
                                      </p:to>
                                    </p:set>
                                    <p:animEffect transition="in" filter="fade">
                                      <p:cBhvr>
                                        <p:cTn id="32" dur="1000"/>
                                        <p:tgtEl>
                                          <p:spTgt spid="71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92" grpId="0"/>
      <p:bldP spid="717893" grpId="0"/>
      <p:bldP spid="717894" grpId="0"/>
      <p:bldP spid="717898" grpId="0" animBg="1"/>
      <p:bldP spid="7178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Marey_lma_f103_gr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 y="684213"/>
            <a:ext cx="563880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a:xfrm>
            <a:off x="179388" y="0"/>
            <a:ext cx="4914900" cy="431800"/>
          </a:xfrm>
          <a:noFill/>
        </p:spPr>
        <p:txBody>
          <a:bodyPr/>
          <a:lstStyle/>
          <a:p>
            <a:pPr eaLnBrk="1" hangingPunct="1"/>
            <a:r>
              <a:rPr lang="de-DE" altLang="de-DE" sz="1600" smtClean="0">
                <a:solidFill>
                  <a:schemeClr val="bg1"/>
                </a:solidFill>
              </a:rPr>
              <a:t>Beobachtung des Fliegens</a:t>
            </a:r>
            <a:r>
              <a:rPr lang="de-DE" altLang="de-DE" sz="1600" b="0" smtClean="0">
                <a:solidFill>
                  <a:schemeClr val="bg1"/>
                </a:solidFill>
              </a:rPr>
              <a:t> </a:t>
            </a:r>
            <a:r>
              <a:rPr lang="en-GB" altLang="de-DE" sz="1600" b="0" smtClean="0">
                <a:solidFill>
                  <a:schemeClr val="bg1"/>
                </a:solidFill>
              </a:rPr>
              <a:t> </a:t>
            </a:r>
          </a:p>
        </p:txBody>
      </p:sp>
      <p:sp>
        <p:nvSpPr>
          <p:cNvPr id="21508" name="Text Box 4"/>
          <p:cNvSpPr txBox="1">
            <a:spLocks noChangeArrowheads="1"/>
          </p:cNvSpPr>
          <p:nvPr/>
        </p:nvSpPr>
        <p:spPr bwMode="auto">
          <a:xfrm>
            <a:off x="6167438" y="2933700"/>
            <a:ext cx="3352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i="1">
                <a:solidFill>
                  <a:srgbClr val="000066"/>
                </a:solidFill>
              </a:rPr>
              <a:t>Le  Vol des Oiseaux</a:t>
            </a:r>
            <a:r>
              <a:rPr lang="de-DE" altLang="de-DE" b="1">
                <a:solidFill>
                  <a:srgbClr val="000066"/>
                </a:solidFill>
              </a:rPr>
              <a:t>,</a:t>
            </a:r>
            <a:r>
              <a:rPr lang="de-DE" altLang="de-DE">
                <a:solidFill>
                  <a:srgbClr val="000066"/>
                </a:solidFill>
              </a:rPr>
              <a:t> </a:t>
            </a:r>
          </a:p>
          <a:p>
            <a:r>
              <a:rPr lang="de-DE" altLang="de-DE">
                <a:solidFill>
                  <a:srgbClr val="000066"/>
                </a:solidFill>
              </a:rPr>
              <a:t>Éd. G. Masson, Paris 1890. </a:t>
            </a:r>
          </a:p>
        </p:txBody>
      </p:sp>
      <p:pic>
        <p:nvPicPr>
          <p:cNvPr id="21509" name="Picture 5" descr="marey_lma_fig110_m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657600"/>
            <a:ext cx="5638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6"/>
          <p:cNvSpPr txBox="1">
            <a:spLocks noChangeArrowheads="1"/>
          </p:cNvSpPr>
          <p:nvPr/>
        </p:nvSpPr>
        <p:spPr bwMode="auto">
          <a:xfrm>
            <a:off x="6167438" y="684213"/>
            <a:ext cx="3600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2000" b="1">
                <a:solidFill>
                  <a:srgbClr val="000066"/>
                </a:solidFill>
              </a:rPr>
              <a:t>Étienne-Jules Marey</a:t>
            </a:r>
          </a:p>
        </p:txBody>
      </p:sp>
      <p:sp>
        <p:nvSpPr>
          <p:cNvPr id="21511" name="Text Box 7"/>
          <p:cNvSpPr txBox="1">
            <a:spLocks noChangeArrowheads="1"/>
          </p:cNvSpPr>
          <p:nvPr/>
        </p:nvSpPr>
        <p:spPr bwMode="auto">
          <a:xfrm>
            <a:off x="6096000" y="3581400"/>
            <a:ext cx="34290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b="1" i="1">
                <a:solidFill>
                  <a:srgbClr val="000066"/>
                </a:solidFill>
              </a:rPr>
              <a:t>La Machine Animale</a:t>
            </a:r>
            <a:endParaRPr lang="de-DE" altLang="de-DE">
              <a:solidFill>
                <a:srgbClr val="000066"/>
              </a:solidFill>
            </a:endParaRPr>
          </a:p>
          <a:p>
            <a:r>
              <a:rPr lang="de-DE" altLang="de-DE">
                <a:solidFill>
                  <a:srgbClr val="000066"/>
                </a:solidFill>
              </a:rPr>
              <a:t>Éd. F. Alcan, Paris 1891.</a:t>
            </a:r>
          </a:p>
          <a:p>
            <a:r>
              <a:rPr lang="de-DE" altLang="de-DE">
                <a:solidFill>
                  <a:srgbClr val="000066"/>
                </a:solidFill>
              </a:rPr>
              <a:t>Fig. 110 mit den drei Freiheitsgraden der Bewegung Das Schwenken wird wie bei Lilienthal auch indirekt sichtbar durch den längeren absoluten Weganteil des Abschlags. Die Spuren der Nadeln seiner Druckmesser auf Rußwalzen sind ein bedeutendes historisches Zeugnis. </a:t>
            </a:r>
          </a:p>
        </p:txBody>
      </p:sp>
      <p:sp>
        <p:nvSpPr>
          <p:cNvPr id="21512" name="Text Box 8"/>
          <p:cNvSpPr txBox="1">
            <a:spLocks noChangeArrowheads="1"/>
          </p:cNvSpPr>
          <p:nvPr/>
        </p:nvSpPr>
        <p:spPr bwMode="auto">
          <a:xfrm>
            <a:off x="4367213" y="5678488"/>
            <a:ext cx="47704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nSpc>
                <a:spcPct val="60000"/>
              </a:lnSpc>
              <a:spcBef>
                <a:spcPct val="50000"/>
              </a:spcBef>
            </a:pPr>
            <a:r>
              <a:rPr lang="de-DE" altLang="de-DE" i="1">
                <a:solidFill>
                  <a:srgbClr val="000066"/>
                </a:solidFill>
              </a:rPr>
              <a:t>AB Mouvement de haut en bas</a:t>
            </a:r>
          </a:p>
          <a:p>
            <a:pPr>
              <a:lnSpc>
                <a:spcPct val="60000"/>
              </a:lnSpc>
              <a:spcBef>
                <a:spcPct val="50000"/>
              </a:spcBef>
            </a:pPr>
            <a:r>
              <a:rPr lang="de-DE" altLang="de-DE" i="1">
                <a:solidFill>
                  <a:srgbClr val="000066"/>
                </a:solidFill>
              </a:rPr>
              <a:t>S   Torsion de l‘articulation scapulo-humérale</a:t>
            </a:r>
          </a:p>
          <a:p>
            <a:pPr>
              <a:lnSpc>
                <a:spcPct val="60000"/>
              </a:lnSpc>
              <a:spcBef>
                <a:spcPct val="50000"/>
              </a:spcBef>
            </a:pPr>
            <a:r>
              <a:rPr lang="de-DE" altLang="de-DE" i="1">
                <a:solidFill>
                  <a:srgbClr val="000066"/>
                </a:solidFill>
              </a:rPr>
              <a:t>AP Avant et arrière (le bord postérieur est relevé) </a:t>
            </a:r>
          </a:p>
        </p:txBody>
      </p:sp>
      <p:sp>
        <p:nvSpPr>
          <p:cNvPr id="21513" name="Text Box 9"/>
          <p:cNvSpPr txBox="1">
            <a:spLocks noChangeArrowheads="1"/>
          </p:cNvSpPr>
          <p:nvPr/>
        </p:nvSpPr>
        <p:spPr bwMode="auto">
          <a:xfrm>
            <a:off x="6167438" y="1179513"/>
            <a:ext cx="33528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a:solidFill>
                  <a:srgbClr val="000066"/>
                </a:solidFill>
              </a:rPr>
              <a:t>Französischer Physiologe (1830-1904) in Paris. </a:t>
            </a:r>
          </a:p>
          <a:p>
            <a:r>
              <a:rPr lang="de-DE" altLang="de-DE">
                <a:solidFill>
                  <a:srgbClr val="000066"/>
                </a:solidFill>
              </a:rPr>
              <a:t>Entwickelte die </a:t>
            </a:r>
            <a:r>
              <a:rPr lang="de-DE" altLang="de-DE" b="1">
                <a:solidFill>
                  <a:srgbClr val="000066"/>
                </a:solidFill>
              </a:rPr>
              <a:t>Chronophotographie </a:t>
            </a:r>
            <a:r>
              <a:rPr lang="de-DE" altLang="de-DE">
                <a:solidFill>
                  <a:srgbClr val="000066"/>
                </a:solidFill>
              </a:rPr>
              <a:t>für bewegte Vorgänge und untersuchte vor allem auch den Vogelflug. </a:t>
            </a:r>
          </a:p>
        </p:txBody>
      </p:sp>
      <p:sp>
        <p:nvSpPr>
          <p:cNvPr id="21514" name="Text Box 10"/>
          <p:cNvSpPr txBox="1">
            <a:spLocks noChangeArrowheads="1"/>
          </p:cNvSpPr>
          <p:nvPr/>
        </p:nvSpPr>
        <p:spPr bwMode="auto">
          <a:xfrm>
            <a:off x="4862513" y="5138738"/>
            <a:ext cx="1011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a:solidFill>
                  <a:schemeClr val="bg1"/>
                </a:solidFill>
              </a:rPr>
              <a:t>Zeitverlauf</a:t>
            </a:r>
          </a:p>
        </p:txBody>
      </p:sp>
      <p:sp>
        <p:nvSpPr>
          <p:cNvPr id="21515" name="Line 12"/>
          <p:cNvSpPr>
            <a:spLocks noChangeShapeType="1"/>
          </p:cNvSpPr>
          <p:nvPr/>
        </p:nvSpPr>
        <p:spPr bwMode="auto">
          <a:xfrm>
            <a:off x="4367213" y="5273675"/>
            <a:ext cx="450850" cy="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6" name="Text Box 13"/>
          <p:cNvSpPr txBox="1">
            <a:spLocks noChangeArrowheads="1"/>
          </p:cNvSpPr>
          <p:nvPr/>
        </p:nvSpPr>
        <p:spPr bwMode="auto">
          <a:xfrm>
            <a:off x="361950" y="5634038"/>
            <a:ext cx="39179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i="1">
                <a:solidFill>
                  <a:srgbClr val="000066"/>
                </a:solidFill>
              </a:rPr>
              <a:t>Bewegungsformen: Schlagen (HB), Drehen (S) und Schwenken (AP), gemessen an einem Bussard.</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79388" y="0"/>
            <a:ext cx="4914900" cy="431800"/>
          </a:xfrm>
          <a:noFill/>
        </p:spPr>
        <p:txBody>
          <a:bodyPr/>
          <a:lstStyle/>
          <a:p>
            <a:pPr eaLnBrk="1" hangingPunct="1"/>
            <a:r>
              <a:rPr lang="de-DE" altLang="de-DE" sz="1600" smtClean="0">
                <a:solidFill>
                  <a:schemeClr val="bg1"/>
                </a:solidFill>
              </a:rPr>
              <a:t>Beobachtung des Fliegens</a:t>
            </a:r>
            <a:r>
              <a:rPr lang="de-DE" altLang="de-DE" sz="1600" b="0" smtClean="0">
                <a:solidFill>
                  <a:schemeClr val="bg1"/>
                </a:solidFill>
              </a:rPr>
              <a:t> </a:t>
            </a:r>
            <a:r>
              <a:rPr lang="en-GB" altLang="de-DE" sz="1600" b="0" smtClean="0">
                <a:solidFill>
                  <a:schemeClr val="bg1"/>
                </a:solidFill>
              </a:rPr>
              <a:t>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3516" t="2344" r="3516" b="2344"/>
          <a:stretch>
            <a:fillRect/>
          </a:stretch>
        </p:blipFill>
        <p:spPr bwMode="auto">
          <a:xfrm>
            <a:off x="2927350" y="1584325"/>
            <a:ext cx="2722563"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12"/>
          <p:cNvSpPr txBox="1">
            <a:spLocks noChangeArrowheads="1"/>
          </p:cNvSpPr>
          <p:nvPr/>
        </p:nvSpPr>
        <p:spPr bwMode="auto">
          <a:xfrm>
            <a:off x="1847850" y="5815013"/>
            <a:ext cx="5159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de-DE" altLang="de-DE" sz="2400" b="1">
                <a:solidFill>
                  <a:srgbClr val="000066"/>
                </a:solidFill>
              </a:rPr>
              <a:t>Rundlauf mit künstlichem Vogel</a:t>
            </a:r>
          </a:p>
          <a:p>
            <a:pPr algn="ctr" eaLnBrk="1" hangingPunct="1"/>
            <a:r>
              <a:rPr lang="de-DE" altLang="de-DE" sz="1600" b="1">
                <a:solidFill>
                  <a:srgbClr val="000066"/>
                </a:solidFill>
              </a:rPr>
              <a:t>passive Torsion (allein durch Elastizität der Flügel) </a:t>
            </a:r>
          </a:p>
        </p:txBody>
      </p:sp>
      <p:sp>
        <p:nvSpPr>
          <p:cNvPr id="23557" name="Text Box 92"/>
          <p:cNvSpPr txBox="1">
            <a:spLocks noChangeArrowheads="1"/>
          </p:cNvSpPr>
          <p:nvPr/>
        </p:nvSpPr>
        <p:spPr bwMode="auto">
          <a:xfrm>
            <a:off x="496888" y="3249613"/>
            <a:ext cx="1666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3366FF"/>
                </a:solidFill>
              </a:rPr>
              <a:t>Schlagen </a:t>
            </a:r>
            <a:r>
              <a:rPr lang="de-DE" altLang="de-DE" sz="1600" b="1">
                <a:solidFill>
                  <a:srgbClr val="000066"/>
                </a:solidFill>
              </a:rPr>
              <a:t>(Winkelsensor)</a:t>
            </a:r>
            <a:endParaRPr lang="de-DE" altLang="de-DE" sz="1600">
              <a:solidFill>
                <a:srgbClr val="000066"/>
              </a:solidFill>
            </a:endParaRPr>
          </a:p>
        </p:txBody>
      </p:sp>
      <p:sp>
        <p:nvSpPr>
          <p:cNvPr id="23558" name="Line 93"/>
          <p:cNvSpPr>
            <a:spLocks noChangeShapeType="1"/>
          </p:cNvSpPr>
          <p:nvPr/>
        </p:nvSpPr>
        <p:spPr bwMode="auto">
          <a:xfrm>
            <a:off x="2927350" y="3475038"/>
            <a:ext cx="1162050" cy="811212"/>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9" name="Text Box 94"/>
          <p:cNvSpPr txBox="1">
            <a:spLocks noChangeArrowheads="1"/>
          </p:cNvSpPr>
          <p:nvPr/>
        </p:nvSpPr>
        <p:spPr bwMode="auto">
          <a:xfrm>
            <a:off x="273050" y="1584325"/>
            <a:ext cx="2384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Rundlauf mit Sensoren ausgestattet</a:t>
            </a:r>
            <a:endParaRPr lang="de-DE" altLang="de-DE" sz="1600">
              <a:solidFill>
                <a:srgbClr val="000066"/>
              </a:solidFill>
            </a:endParaRPr>
          </a:p>
        </p:txBody>
      </p:sp>
      <p:sp>
        <p:nvSpPr>
          <p:cNvPr id="23560" name="Oval 95"/>
          <p:cNvSpPr>
            <a:spLocks noChangeArrowheads="1"/>
          </p:cNvSpPr>
          <p:nvPr/>
        </p:nvSpPr>
        <p:spPr bwMode="auto">
          <a:xfrm>
            <a:off x="4276725" y="4059238"/>
            <a:ext cx="450850" cy="449262"/>
          </a:xfrm>
          <a:prstGeom prst="ellipse">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23561" name="Text Box 96"/>
          <p:cNvSpPr txBox="1">
            <a:spLocks noChangeArrowheads="1"/>
          </p:cNvSpPr>
          <p:nvPr/>
        </p:nvSpPr>
        <p:spPr bwMode="auto">
          <a:xfrm>
            <a:off x="5938838" y="1674813"/>
            <a:ext cx="396716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0066"/>
                </a:solidFill>
              </a:rPr>
              <a:t>Freiheitsgrade der Bewegung:</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0066FF"/>
                </a:solidFill>
              </a:rPr>
              <a:t>Schlagen (Biegung) </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FF0066"/>
                </a:solidFill>
              </a:rPr>
              <a:t>Drehen (Torsion)</a:t>
            </a:r>
          </a:p>
          <a:p>
            <a:pPr lvl="1">
              <a:spcBef>
                <a:spcPct val="30000"/>
              </a:spcBef>
              <a:buClr>
                <a:srgbClr val="000066"/>
              </a:buClr>
              <a:buSzPct val="150000"/>
              <a:buFontTx/>
              <a:buChar char="•"/>
            </a:pPr>
            <a:r>
              <a:rPr lang="de-DE" altLang="de-DE" sz="1600" b="1">
                <a:solidFill>
                  <a:srgbClr val="993300"/>
                </a:solidFill>
              </a:rPr>
              <a:t> </a:t>
            </a:r>
            <a:r>
              <a:rPr lang="de-DE" altLang="de-DE" sz="1600" b="1">
                <a:solidFill>
                  <a:srgbClr val="008000"/>
                </a:solidFill>
              </a:rPr>
              <a:t>Vorwärtsbewegung (Translation)</a:t>
            </a:r>
          </a:p>
        </p:txBody>
      </p:sp>
      <p:sp>
        <p:nvSpPr>
          <p:cNvPr id="23562" name="Line 97"/>
          <p:cNvSpPr>
            <a:spLocks noChangeShapeType="1"/>
          </p:cNvSpPr>
          <p:nvPr/>
        </p:nvSpPr>
        <p:spPr bwMode="auto">
          <a:xfrm>
            <a:off x="2478088" y="3475038"/>
            <a:ext cx="450850" cy="0"/>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3" name="Text Box 98"/>
          <p:cNvSpPr txBox="1">
            <a:spLocks noChangeArrowheads="1"/>
          </p:cNvSpPr>
          <p:nvPr/>
        </p:nvSpPr>
        <p:spPr bwMode="auto">
          <a:xfrm>
            <a:off x="496888" y="2349500"/>
            <a:ext cx="17573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008000"/>
                </a:solidFill>
              </a:rPr>
              <a:t>Translation </a:t>
            </a:r>
            <a:r>
              <a:rPr lang="de-DE" altLang="de-DE" sz="1600" b="1">
                <a:solidFill>
                  <a:srgbClr val="000066"/>
                </a:solidFill>
              </a:rPr>
              <a:t>(Strichscheibe)</a:t>
            </a:r>
            <a:endParaRPr lang="de-DE" altLang="de-DE" sz="1600">
              <a:solidFill>
                <a:srgbClr val="000066"/>
              </a:solidFill>
            </a:endParaRPr>
          </a:p>
        </p:txBody>
      </p:sp>
      <p:sp>
        <p:nvSpPr>
          <p:cNvPr id="23564" name="Line 99"/>
          <p:cNvSpPr>
            <a:spLocks noChangeShapeType="1"/>
          </p:cNvSpPr>
          <p:nvPr/>
        </p:nvSpPr>
        <p:spPr bwMode="auto">
          <a:xfrm flipV="1">
            <a:off x="2657475" y="2619375"/>
            <a:ext cx="493713"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5" name="Oval 100"/>
          <p:cNvSpPr>
            <a:spLocks noChangeArrowheads="1"/>
          </p:cNvSpPr>
          <p:nvPr/>
        </p:nvSpPr>
        <p:spPr bwMode="auto">
          <a:xfrm>
            <a:off x="3332163" y="2393950"/>
            <a:ext cx="450850" cy="449263"/>
          </a:xfrm>
          <a:prstGeom prst="ellipse">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23566" name="Line 101"/>
          <p:cNvSpPr>
            <a:spLocks noChangeShapeType="1"/>
          </p:cNvSpPr>
          <p:nvPr/>
        </p:nvSpPr>
        <p:spPr bwMode="auto">
          <a:xfrm>
            <a:off x="2432050" y="2619375"/>
            <a:ext cx="495300" cy="0"/>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7" name="Text Box 102"/>
          <p:cNvSpPr txBox="1">
            <a:spLocks noChangeArrowheads="1"/>
          </p:cNvSpPr>
          <p:nvPr/>
        </p:nvSpPr>
        <p:spPr bwMode="auto">
          <a:xfrm>
            <a:off x="496888" y="4149725"/>
            <a:ext cx="1755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de-DE" altLang="de-DE" sz="1600" b="1">
                <a:solidFill>
                  <a:srgbClr val="FF0066"/>
                </a:solidFill>
              </a:rPr>
              <a:t>Drehen </a:t>
            </a:r>
            <a:r>
              <a:rPr lang="de-DE" altLang="de-DE" sz="1600" b="1">
                <a:solidFill>
                  <a:srgbClr val="000066"/>
                </a:solidFill>
              </a:rPr>
              <a:t>(Winkelsensor)</a:t>
            </a:r>
            <a:endParaRPr lang="de-DE" altLang="de-DE" sz="1600">
              <a:solidFill>
                <a:srgbClr val="000066"/>
              </a:solidFill>
            </a:endParaRPr>
          </a:p>
        </p:txBody>
      </p:sp>
      <p:sp>
        <p:nvSpPr>
          <p:cNvPr id="23568" name="Line 103"/>
          <p:cNvSpPr>
            <a:spLocks noChangeShapeType="1"/>
          </p:cNvSpPr>
          <p:nvPr/>
        </p:nvSpPr>
        <p:spPr bwMode="auto">
          <a:xfrm>
            <a:off x="2927350" y="4419600"/>
            <a:ext cx="1709738" cy="5842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9" name="Oval 104"/>
          <p:cNvSpPr>
            <a:spLocks noChangeArrowheads="1"/>
          </p:cNvSpPr>
          <p:nvPr/>
        </p:nvSpPr>
        <p:spPr bwMode="auto">
          <a:xfrm>
            <a:off x="4727575" y="4824413"/>
            <a:ext cx="450850" cy="449262"/>
          </a:xfrm>
          <a:prstGeom prst="ellipse">
            <a:avLst/>
          </a:prstGeom>
          <a:noFill/>
          <a:ln w="254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23570" name="Line 105"/>
          <p:cNvSpPr>
            <a:spLocks noChangeShapeType="1"/>
          </p:cNvSpPr>
          <p:nvPr/>
        </p:nvSpPr>
        <p:spPr bwMode="auto">
          <a:xfrm>
            <a:off x="2476500" y="4419600"/>
            <a:ext cx="450850" cy="0"/>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71" name="Oval 106"/>
          <p:cNvSpPr>
            <a:spLocks noChangeArrowheads="1"/>
          </p:cNvSpPr>
          <p:nvPr/>
        </p:nvSpPr>
        <p:spPr bwMode="auto">
          <a:xfrm>
            <a:off x="6843713" y="3384550"/>
            <a:ext cx="1663700" cy="1619250"/>
          </a:xfrm>
          <a:prstGeom prst="ellipse">
            <a:avLst/>
          </a:prstGeom>
          <a:noFill/>
          <a:ln w="25400">
            <a:solidFill>
              <a:srgbClr val="3399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23572" name="Freeform 107"/>
          <p:cNvSpPr>
            <a:spLocks/>
          </p:cNvSpPr>
          <p:nvPr/>
        </p:nvSpPr>
        <p:spPr bwMode="auto">
          <a:xfrm>
            <a:off x="8688388" y="3879850"/>
            <a:ext cx="98425" cy="674688"/>
          </a:xfrm>
          <a:custGeom>
            <a:avLst/>
            <a:gdLst>
              <a:gd name="T0" fmla="*/ 44450 w 62"/>
              <a:gd name="T1" fmla="*/ 674688 h 425"/>
              <a:gd name="T2" fmla="*/ 90488 w 62"/>
              <a:gd name="T3" fmla="*/ 315913 h 425"/>
              <a:gd name="T4" fmla="*/ 0 w 62"/>
              <a:gd name="T5" fmla="*/ 0 h 425"/>
              <a:gd name="T6" fmla="*/ 0 60000 65536"/>
              <a:gd name="T7" fmla="*/ 0 60000 65536"/>
              <a:gd name="T8" fmla="*/ 0 60000 65536"/>
            </a:gdLst>
            <a:ahLst/>
            <a:cxnLst>
              <a:cxn ang="T6">
                <a:pos x="T0" y="T1"/>
              </a:cxn>
              <a:cxn ang="T7">
                <a:pos x="T2" y="T3"/>
              </a:cxn>
              <a:cxn ang="T8">
                <a:pos x="T4" y="T5"/>
              </a:cxn>
            </a:cxnLst>
            <a:rect l="0" t="0" r="r" b="b"/>
            <a:pathLst>
              <a:path w="62" h="425">
                <a:moveTo>
                  <a:pt x="28" y="425"/>
                </a:moveTo>
                <a:cubicBezTo>
                  <a:pt x="45" y="347"/>
                  <a:pt x="62" y="270"/>
                  <a:pt x="57" y="199"/>
                </a:cubicBezTo>
                <a:cubicBezTo>
                  <a:pt x="52" y="128"/>
                  <a:pt x="9" y="33"/>
                  <a:pt x="0" y="0"/>
                </a:cubicBezTo>
              </a:path>
            </a:pathLst>
          </a:custGeom>
          <a:noFill/>
          <a:ln w="50800">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73" name="Oval 110"/>
          <p:cNvSpPr>
            <a:spLocks noChangeArrowheads="1"/>
          </p:cNvSpPr>
          <p:nvPr/>
        </p:nvSpPr>
        <p:spPr bwMode="auto">
          <a:xfrm>
            <a:off x="7608888" y="4105275"/>
            <a:ext cx="180975" cy="1793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endParaRPr lang="en-US" altLang="en-US"/>
          </a:p>
        </p:txBody>
      </p:sp>
      <p:sp>
        <p:nvSpPr>
          <p:cNvPr id="23574" name="Text Box 111"/>
          <p:cNvSpPr txBox="1">
            <a:spLocks noChangeArrowheads="1"/>
          </p:cNvSpPr>
          <p:nvPr/>
        </p:nvSpPr>
        <p:spPr bwMode="auto">
          <a:xfrm>
            <a:off x="6257925" y="5275263"/>
            <a:ext cx="2970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de-DE" altLang="de-DE" sz="1600" b="1">
                <a:solidFill>
                  <a:srgbClr val="000066"/>
                </a:solidFill>
              </a:rPr>
              <a:t>Aufsicht auf den Rundlauf</a:t>
            </a:r>
          </a:p>
          <a:p>
            <a:pPr algn="ctr"/>
            <a:r>
              <a:rPr lang="de-DE" altLang="de-DE" sz="1200" b="1">
                <a:solidFill>
                  <a:srgbClr val="000066"/>
                </a:solidFill>
              </a:rPr>
              <a:t>Gleichförmige Bewegung durch Kreisbahn genähert.</a:t>
            </a:r>
            <a:endParaRPr lang="de-DE" altLang="de-DE" sz="1200">
              <a:solidFill>
                <a:srgbClr val="000066"/>
              </a:solidFill>
            </a:endParaRPr>
          </a:p>
        </p:txBody>
      </p:sp>
      <p:pic>
        <p:nvPicPr>
          <p:cNvPr id="23575" name="Picture 117" descr="Vogel_Flüg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724572">
            <a:off x="8177213" y="3130550"/>
            <a:ext cx="3683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Line 109"/>
          <p:cNvSpPr>
            <a:spLocks noChangeShapeType="1"/>
          </p:cNvSpPr>
          <p:nvPr/>
        </p:nvSpPr>
        <p:spPr bwMode="auto">
          <a:xfrm flipH="1">
            <a:off x="7697788" y="3698875"/>
            <a:ext cx="585787" cy="495300"/>
          </a:xfrm>
          <a:prstGeom prst="line">
            <a:avLst/>
          </a:prstGeom>
          <a:noFill/>
          <a:ln w="254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23577" name="Group 7"/>
          <p:cNvGrpSpPr>
            <a:grpSpLocks/>
          </p:cNvGrpSpPr>
          <p:nvPr/>
        </p:nvGrpSpPr>
        <p:grpSpPr bwMode="auto">
          <a:xfrm>
            <a:off x="587375" y="458788"/>
            <a:ext cx="8461375" cy="915987"/>
            <a:chOff x="710" y="1763"/>
            <a:chExt cx="5330" cy="577"/>
          </a:xfrm>
        </p:grpSpPr>
        <p:sp>
          <p:nvSpPr>
            <p:cNvPr id="23578" name="Text Box 8"/>
            <p:cNvSpPr txBox="1">
              <a:spLocks noChangeArrowheads="1"/>
            </p:cNvSpPr>
            <p:nvPr/>
          </p:nvSpPr>
          <p:spPr bwMode="auto">
            <a:xfrm>
              <a:off x="1249" y="1763"/>
              <a:ext cx="4791"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de-DE" altLang="de-DE" sz="1800" b="1">
                  <a:solidFill>
                    <a:srgbClr val="000066"/>
                  </a:solidFill>
                </a:rPr>
                <a:t>Wir machen einen Prinzipversuch mit einem künstlichen Vogel.   </a:t>
              </a:r>
            </a:p>
            <a:p>
              <a:pPr eaLnBrk="1" hangingPunct="1"/>
              <a:r>
                <a:rPr lang="de-DE" altLang="de-DE" sz="1800">
                  <a:solidFill>
                    <a:srgbClr val="000066"/>
                  </a:solidFill>
                </a:rPr>
                <a:t>Der Kern des Fliegens: starten, steigen, vorwärts fliegen, getragen werden. Dazu entfalten auch die Vögel </a:t>
              </a:r>
              <a:r>
                <a:rPr lang="de-DE" altLang="de-DE" sz="1800" b="1">
                  <a:solidFill>
                    <a:srgbClr val="FF0066"/>
                  </a:solidFill>
                </a:rPr>
                <a:t>Schubkraft</a:t>
              </a:r>
              <a:r>
                <a:rPr lang="de-DE" altLang="de-DE" sz="1800">
                  <a:solidFill>
                    <a:srgbClr val="000066"/>
                  </a:solidFill>
                </a:rPr>
                <a:t>. </a:t>
              </a:r>
            </a:p>
          </p:txBody>
        </p:sp>
        <p:sp>
          <p:nvSpPr>
            <p:cNvPr id="23579" name="AutoShape 9"/>
            <p:cNvSpPr>
              <a:spLocks noChangeArrowheads="1"/>
            </p:cNvSpPr>
            <p:nvPr/>
          </p:nvSpPr>
          <p:spPr bwMode="auto">
            <a:xfrm>
              <a:off x="710" y="1848"/>
              <a:ext cx="369" cy="170"/>
            </a:xfrm>
            <a:prstGeom prst="chevron">
              <a:avLst>
                <a:gd name="adj" fmla="val 54265"/>
              </a:avLst>
            </a:prstGeom>
            <a:gradFill rotWithShape="1">
              <a:gsLst>
                <a:gs pos="0">
                  <a:schemeClr val="bg1"/>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de-DE" altLang="de-DE"/>
            </a:p>
          </p:txBody>
        </p:sp>
      </p:gr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C1C1C"/>
      </a:hlink>
      <a:folHlink>
        <a:srgbClr val="333333"/>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tandard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
      <a:clrScheme name="Standarddesign 10">
        <a:dk1>
          <a:srgbClr val="000000"/>
        </a:dk1>
        <a:lt1>
          <a:srgbClr val="333333"/>
        </a:lt1>
        <a:dk2>
          <a:srgbClr val="000000"/>
        </a:dk2>
        <a:lt2>
          <a:srgbClr val="808080"/>
        </a:lt2>
        <a:accent1>
          <a:srgbClr val="00CC99"/>
        </a:accent1>
        <a:accent2>
          <a:srgbClr val="3333CC"/>
        </a:accent2>
        <a:accent3>
          <a:srgbClr val="ADADAD"/>
        </a:accent3>
        <a:accent4>
          <a:srgbClr val="000000"/>
        </a:accent4>
        <a:accent5>
          <a:srgbClr val="AAE2CA"/>
        </a:accent5>
        <a:accent6>
          <a:srgbClr val="2D2DB9"/>
        </a:accent6>
        <a:hlink>
          <a:srgbClr val="1C1C1C"/>
        </a:hlink>
        <a:folHlink>
          <a:srgbClr val="333333"/>
        </a:folHlink>
      </a:clrScheme>
      <a:clrMap bg1="lt1" tx1="dk1" bg2="lt2" tx2="dk2" accent1="accent1" accent2="accent2" accent3="accent3" accent4="accent4" accent5="accent5" accent6="accent6" hlink="hlink" folHlink="folHlink"/>
    </a:extraClrScheme>
    <a:extraClrScheme>
      <a:clrScheme name="Standarddesign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C1C1C"/>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3202</Words>
  <Application>Microsoft Office PowerPoint</Application>
  <PresentationFormat>A4-Papier (210x297 mm)</PresentationFormat>
  <Paragraphs>480</Paragraphs>
  <Slides>33</Slides>
  <Notes>31</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33</vt:i4>
      </vt:variant>
    </vt:vector>
  </HeadingPairs>
  <TitlesOfParts>
    <vt:vector size="42" baseType="lpstr">
      <vt:lpstr>Arial</vt:lpstr>
      <vt:lpstr>Wingdings</vt:lpstr>
      <vt:lpstr>Souvenir Lt BT</vt:lpstr>
      <vt:lpstr>Times New Roman</vt:lpstr>
      <vt:lpstr>MS PGothic</vt:lpstr>
      <vt:lpstr>Frutiger 45 Light</vt:lpstr>
      <vt:lpstr>Symbol</vt:lpstr>
      <vt:lpstr>Standarddesign</vt:lpstr>
      <vt:lpstr>CorelDRAW X4 Graphic</vt:lpstr>
      <vt:lpstr>.  </vt:lpstr>
      <vt:lpstr>Einführung  </vt:lpstr>
      <vt:lpstr>Einführung  </vt:lpstr>
      <vt:lpstr>Beobachtung des Fliegens   </vt:lpstr>
      <vt:lpstr>Beobachtung des Fliegens  </vt:lpstr>
      <vt:lpstr>Beobachtung des Fliegens  </vt:lpstr>
      <vt:lpstr>Beobachtung des Fliegens  </vt:lpstr>
      <vt:lpstr>Beobachtung des Fliegens  </vt:lpstr>
      <vt:lpstr>Beobachtung des Fliegens  </vt:lpstr>
      <vt:lpstr>Beobachtung des Fliegens</vt:lpstr>
      <vt:lpstr>Beobachtung des Fliegens  </vt:lpstr>
      <vt:lpstr>SmartBird  </vt:lpstr>
      <vt:lpstr>SmartBird  </vt:lpstr>
      <vt:lpstr>.  </vt:lpstr>
      <vt:lpstr>SmartBird  </vt:lpstr>
      <vt:lpstr>PowerPoint-Präsentation</vt:lpstr>
      <vt:lpstr>PowerPoint-Präsentation</vt:lpstr>
      <vt:lpstr>Moderne Transportflugzeuge sind die eine Option, andere Flugzeugkonzepte wie „Blended Wing Body“ eine zweite.</vt:lpstr>
      <vt:lpstr>PowerPoint-Präsentation</vt:lpstr>
      <vt:lpstr>Auftrieb und Widerstand  </vt:lpstr>
      <vt:lpstr>Auftrieb und Widerstand  </vt:lpstr>
      <vt:lpstr>Auftrieb und Widerstand  </vt:lpstr>
      <vt:lpstr>Auftrieb und Widerstand  </vt:lpstr>
      <vt:lpstr>Projekt „Leonardo 2.0“ </vt:lpstr>
      <vt:lpstr>PowerPoint-Präsentation</vt:lpstr>
      <vt:lpstr>Projekt„Leonardo 2.0“</vt:lpstr>
      <vt:lpstr>Projekt„Leonardo 2.0“</vt:lpstr>
      <vt:lpstr>Projekt„Leonardo 2.0“</vt:lpstr>
      <vt:lpstr>Ergänzungen zur möglichen Fragen </vt:lpstr>
      <vt:lpstr>Ergänzungen zur möglichen Fragen </vt:lpstr>
      <vt:lpstr>Ergänzungen zur möglichen Fragen </vt:lpstr>
      <vt:lpstr>Ergänzungen zur möglichen Fragen </vt:lpstr>
      <vt:lpstr>Ergänzungen zur möglichen Fragen </vt:lpstr>
    </vt:vector>
  </TitlesOfParts>
  <Company>CD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DD</dc:creator>
  <cp:lastModifiedBy>W. Send</cp:lastModifiedBy>
  <cp:revision>638</cp:revision>
  <cp:lastPrinted>2004-02-03T08:35:42Z</cp:lastPrinted>
  <dcterms:created xsi:type="dcterms:W3CDTF">2003-10-01T09:44:24Z</dcterms:created>
  <dcterms:modified xsi:type="dcterms:W3CDTF">2019-11-18T18:30:39Z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kt">
    <vt:lpwstr>DLR allgemein</vt:lpwstr>
  </property>
</Properties>
</file>